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5.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0.xml" ContentType="application/vnd.openxmlformats-officedocument.presentationml.tags+xml"/>
  <Override PartName="/ppt/notesSlides/notesSlide8.xml" ContentType="application/vnd.openxmlformats-officedocument.presentationml.notesSlide+xml"/>
  <Override PartName="/ppt/tags/tag21.xml" ContentType="application/vnd.openxmlformats-officedocument.presentationml.tags+xml"/>
  <Override PartName="/ppt/notesSlides/notesSlide9.xml" ContentType="application/vnd.openxmlformats-officedocument.presentationml.notesSlide+xml"/>
  <Override PartName="/ppt/tags/tag22.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23.xml" ContentType="application/vnd.openxmlformats-officedocument.presentationml.tags+xml"/>
  <Override PartName="/ppt/notesSlides/notesSlide13.xml" ContentType="application/vnd.openxmlformats-officedocument.presentationml.notesSlide+xml"/>
  <Override PartName="/ppt/tags/tag24.xml" ContentType="application/vnd.openxmlformats-officedocument.presentationml.tags+xml"/>
  <Override PartName="/ppt/notesSlides/notesSlide14.xml" ContentType="application/vnd.openxmlformats-officedocument.presentationml.notesSlide+xml"/>
  <Override PartName="/ppt/tags/tag25.xml" ContentType="application/vnd.openxmlformats-officedocument.presentationml.tags+xml"/>
  <Override PartName="/ppt/notesSlides/notesSlide15.xml" ContentType="application/vnd.openxmlformats-officedocument.presentationml.notesSlide+xml"/>
  <Override PartName="/ppt/tags/tag26.xml" ContentType="application/vnd.openxmlformats-officedocument.presentationml.tags+xml"/>
  <Override PartName="/ppt/notesSlides/notesSlide16.xml" ContentType="application/vnd.openxmlformats-officedocument.presentationml.notesSlide+xml"/>
  <Override PartName="/ppt/tags/tag27.xml" ContentType="application/vnd.openxmlformats-officedocument.presentationml.tags+xml"/>
  <Override PartName="/ppt/notesSlides/notesSlide17.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notesSlides/notesSlide18.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notesSlides/notesSlide19.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notesSlides/notesSlide20.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notesSlides/notesSlide21.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notesSlides/notesSlide22.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notesSlides/notesSlide23.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notesSlides/notesSlide24.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notesSlides/notesSlide25.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ppt/notesSlides/notesSlide26.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notesSlides/notesSlide27.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notesSlides/notesSlide28.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notesSlides/notesSlide29.xml" ContentType="application/vnd.openxmlformats-officedocument.presentationml.notesSlide+xml"/>
  <Override PartName="/ppt/tags/tag52.xml" ContentType="application/vnd.openxmlformats-officedocument.presentationml.tags+xml"/>
  <Override PartName="/ppt/notesSlides/notesSlide30.xml" ContentType="application/vnd.openxmlformats-officedocument.presentationml.notesSlide+xml"/>
  <Override PartName="/ppt/tags/tag53.xml" ContentType="application/vnd.openxmlformats-officedocument.presentationml.tags+xml"/>
  <Override PartName="/ppt/notesSlides/notesSlide31.xml" ContentType="application/vnd.openxmlformats-officedocument.presentationml.notesSlide+xml"/>
  <Override PartName="/ppt/tags/tag54.xml" ContentType="application/vnd.openxmlformats-officedocument.presentationml.tags+xml"/>
  <Override PartName="/ppt/notesSlides/notesSlide32.xml" ContentType="application/vnd.openxmlformats-officedocument.presentationml.notesSlide+xml"/>
  <Override PartName="/ppt/tags/tag55.xml" ContentType="application/vnd.openxmlformats-officedocument.presentationml.tags+xml"/>
  <Override PartName="/ppt/notesSlides/notesSlide33.xml" ContentType="application/vnd.openxmlformats-officedocument.presentationml.notesSlide+xml"/>
  <Override PartName="/ppt/tags/tag56.xml" ContentType="application/vnd.openxmlformats-officedocument.presentationml.tags+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tags/tag57.xml" ContentType="application/vnd.openxmlformats-officedocument.presentationml.tags+xml"/>
  <Override PartName="/ppt/notesSlides/notesSlide42.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43.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notesSlides/notesSlide44.xml" ContentType="application/vnd.openxmlformats-officedocument.presentationml.notesSlid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notesSlides/notesSlide45.xml" ContentType="application/vnd.openxmlformats-officedocument.presentationml.notesSlide+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9"/>
  </p:notesMasterIdLst>
  <p:sldIdLst>
    <p:sldId id="256" r:id="rId2"/>
    <p:sldId id="258" r:id="rId3"/>
    <p:sldId id="264" r:id="rId4"/>
    <p:sldId id="262" r:id="rId5"/>
    <p:sldId id="265" r:id="rId6"/>
    <p:sldId id="287" r:id="rId7"/>
    <p:sldId id="303" r:id="rId8"/>
    <p:sldId id="304" r:id="rId9"/>
    <p:sldId id="305" r:id="rId10"/>
    <p:sldId id="306" r:id="rId11"/>
    <p:sldId id="282" r:id="rId12"/>
    <p:sldId id="260" r:id="rId13"/>
    <p:sldId id="269" r:id="rId14"/>
    <p:sldId id="288" r:id="rId15"/>
    <p:sldId id="289" r:id="rId16"/>
    <p:sldId id="291" r:id="rId17"/>
    <p:sldId id="290" r:id="rId18"/>
    <p:sldId id="292" r:id="rId19"/>
    <p:sldId id="293" r:id="rId20"/>
    <p:sldId id="294" r:id="rId21"/>
    <p:sldId id="295" r:id="rId22"/>
    <p:sldId id="296" r:id="rId23"/>
    <p:sldId id="297" r:id="rId24"/>
    <p:sldId id="298" r:id="rId25"/>
    <p:sldId id="299" r:id="rId26"/>
    <p:sldId id="300" r:id="rId27"/>
    <p:sldId id="301" r:id="rId28"/>
    <p:sldId id="302" r:id="rId29"/>
    <p:sldId id="316" r:id="rId30"/>
    <p:sldId id="317" r:id="rId31"/>
    <p:sldId id="318" r:id="rId32"/>
    <p:sldId id="319" r:id="rId33"/>
    <p:sldId id="320" r:id="rId34"/>
    <p:sldId id="321" r:id="rId35"/>
    <p:sldId id="323" r:id="rId36"/>
    <p:sldId id="308" r:id="rId37"/>
    <p:sldId id="307" r:id="rId38"/>
    <p:sldId id="309" r:id="rId39"/>
    <p:sldId id="310" r:id="rId40"/>
    <p:sldId id="311" r:id="rId41"/>
    <p:sldId id="285" r:id="rId42"/>
    <p:sldId id="280" r:id="rId43"/>
    <p:sldId id="312" r:id="rId44"/>
    <p:sldId id="313" r:id="rId45"/>
    <p:sldId id="314" r:id="rId46"/>
    <p:sldId id="315" r:id="rId47"/>
    <p:sldId id="281" r:id="rId48"/>
  </p:sldIdLst>
  <p:sldSz cx="12192000" cy="6858000"/>
  <p:notesSz cx="6858000" cy="9144000"/>
  <p:custDataLst>
    <p:tags r:id="rId5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苏" initials="苏" lastIdx="1" clrIdx="0">
    <p:extLst>
      <p:ext uri="{19B8F6BF-5375-455C-9EA6-DF929625EA0E}">
        <p15:presenceInfo xmlns:p15="http://schemas.microsoft.com/office/powerpoint/2012/main" userId="苏"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4E79"/>
    <a:srgbClr val="1D4E79"/>
    <a:srgbClr val="E7EAEC"/>
    <a:srgbClr val="C9D2DA"/>
    <a:srgbClr val="4679A7"/>
    <a:srgbClr val="89A0B6"/>
    <a:srgbClr val="F2F2F2"/>
    <a:srgbClr val="BCC4D3"/>
    <a:srgbClr val="B8CDE8"/>
    <a:srgbClr val="DCE1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96" autoAdjust="0"/>
    <p:restoredTop sz="94660"/>
  </p:normalViewPr>
  <p:slideViewPr>
    <p:cSldViewPr snapToGrid="0">
      <p:cViewPr varScale="1">
        <p:scale>
          <a:sx n="81" d="100"/>
          <a:sy n="81" d="100"/>
        </p:scale>
        <p:origin x="83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ags" Target="tags/tag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378D93-B2F5-414C-8B16-0FE8599C9B0D}" type="datetimeFigureOut">
              <a:rPr lang="zh-CN" altLang="en-US" smtClean="0"/>
              <a:t>2022/4/11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8150F6-95C6-422D-8E88-741A4713EC02}" type="slidenum">
              <a:rPr lang="zh-CN" altLang="en-US" smtClean="0"/>
              <a:t>‹#›</a:t>
            </a:fld>
            <a:endParaRPr lang="zh-CN" altLang="en-US"/>
          </a:p>
        </p:txBody>
      </p:sp>
    </p:spTree>
    <p:extLst>
      <p:ext uri="{BB962C8B-B14F-4D97-AF65-F5344CB8AC3E}">
        <p14:creationId xmlns:p14="http://schemas.microsoft.com/office/powerpoint/2010/main" val="1217803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1</a:t>
            </a:fld>
            <a:endParaRPr lang="zh-CN" altLang="en-US"/>
          </a:p>
        </p:txBody>
      </p:sp>
    </p:spTree>
    <p:extLst>
      <p:ext uri="{BB962C8B-B14F-4D97-AF65-F5344CB8AC3E}">
        <p14:creationId xmlns:p14="http://schemas.microsoft.com/office/powerpoint/2010/main" val="35663111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11</a:t>
            </a:fld>
            <a:endParaRPr lang="zh-CN" altLang="en-US"/>
          </a:p>
        </p:txBody>
      </p:sp>
    </p:spTree>
    <p:extLst>
      <p:ext uri="{BB962C8B-B14F-4D97-AF65-F5344CB8AC3E}">
        <p14:creationId xmlns:p14="http://schemas.microsoft.com/office/powerpoint/2010/main" val="24942482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12</a:t>
            </a:fld>
            <a:endParaRPr lang="zh-CN" altLang="en-US"/>
          </a:p>
        </p:txBody>
      </p:sp>
    </p:spTree>
    <p:extLst>
      <p:ext uri="{BB962C8B-B14F-4D97-AF65-F5344CB8AC3E}">
        <p14:creationId xmlns:p14="http://schemas.microsoft.com/office/powerpoint/2010/main" val="2836000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13</a:t>
            </a:fld>
            <a:endParaRPr lang="zh-CN" altLang="en-US"/>
          </a:p>
        </p:txBody>
      </p:sp>
    </p:spTree>
    <p:extLst>
      <p:ext uri="{BB962C8B-B14F-4D97-AF65-F5344CB8AC3E}">
        <p14:creationId xmlns:p14="http://schemas.microsoft.com/office/powerpoint/2010/main" val="24419892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14</a:t>
            </a:fld>
            <a:endParaRPr lang="zh-CN" altLang="en-US"/>
          </a:p>
        </p:txBody>
      </p:sp>
    </p:spTree>
    <p:extLst>
      <p:ext uri="{BB962C8B-B14F-4D97-AF65-F5344CB8AC3E}">
        <p14:creationId xmlns:p14="http://schemas.microsoft.com/office/powerpoint/2010/main" val="39924311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15</a:t>
            </a:fld>
            <a:endParaRPr lang="zh-CN" altLang="en-US"/>
          </a:p>
        </p:txBody>
      </p:sp>
    </p:spTree>
    <p:extLst>
      <p:ext uri="{BB962C8B-B14F-4D97-AF65-F5344CB8AC3E}">
        <p14:creationId xmlns:p14="http://schemas.microsoft.com/office/powerpoint/2010/main" val="28961495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16</a:t>
            </a:fld>
            <a:endParaRPr lang="zh-CN" altLang="en-US"/>
          </a:p>
        </p:txBody>
      </p:sp>
    </p:spTree>
    <p:extLst>
      <p:ext uri="{BB962C8B-B14F-4D97-AF65-F5344CB8AC3E}">
        <p14:creationId xmlns:p14="http://schemas.microsoft.com/office/powerpoint/2010/main" val="20573093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17</a:t>
            </a:fld>
            <a:endParaRPr lang="zh-CN" altLang="en-US"/>
          </a:p>
        </p:txBody>
      </p:sp>
    </p:spTree>
    <p:extLst>
      <p:ext uri="{BB962C8B-B14F-4D97-AF65-F5344CB8AC3E}">
        <p14:creationId xmlns:p14="http://schemas.microsoft.com/office/powerpoint/2010/main" val="3617863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18</a:t>
            </a:fld>
            <a:endParaRPr lang="zh-CN" altLang="en-US"/>
          </a:p>
        </p:txBody>
      </p:sp>
    </p:spTree>
    <p:extLst>
      <p:ext uri="{BB962C8B-B14F-4D97-AF65-F5344CB8AC3E}">
        <p14:creationId xmlns:p14="http://schemas.microsoft.com/office/powerpoint/2010/main" val="15275877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19</a:t>
            </a:fld>
            <a:endParaRPr lang="zh-CN" altLang="en-US"/>
          </a:p>
        </p:txBody>
      </p:sp>
    </p:spTree>
    <p:extLst>
      <p:ext uri="{BB962C8B-B14F-4D97-AF65-F5344CB8AC3E}">
        <p14:creationId xmlns:p14="http://schemas.microsoft.com/office/powerpoint/2010/main" val="1976788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28150F6-95C6-422D-8E88-741A4713EC02}" type="slidenum">
              <a:rPr lang="zh-CN" altLang="en-US" smtClean="0"/>
              <a:t>2</a:t>
            </a:fld>
            <a:endParaRPr lang="zh-CN" altLang="en-US"/>
          </a:p>
        </p:txBody>
      </p:sp>
    </p:spTree>
    <p:extLst>
      <p:ext uri="{BB962C8B-B14F-4D97-AF65-F5344CB8AC3E}">
        <p14:creationId xmlns:p14="http://schemas.microsoft.com/office/powerpoint/2010/main" val="21018946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20</a:t>
            </a:fld>
            <a:endParaRPr lang="zh-CN" altLang="en-US"/>
          </a:p>
        </p:txBody>
      </p:sp>
    </p:spTree>
    <p:extLst>
      <p:ext uri="{BB962C8B-B14F-4D97-AF65-F5344CB8AC3E}">
        <p14:creationId xmlns:p14="http://schemas.microsoft.com/office/powerpoint/2010/main" val="23722160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21</a:t>
            </a:fld>
            <a:endParaRPr lang="zh-CN" altLang="en-US"/>
          </a:p>
        </p:txBody>
      </p:sp>
    </p:spTree>
    <p:extLst>
      <p:ext uri="{BB962C8B-B14F-4D97-AF65-F5344CB8AC3E}">
        <p14:creationId xmlns:p14="http://schemas.microsoft.com/office/powerpoint/2010/main" val="27422394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22</a:t>
            </a:fld>
            <a:endParaRPr lang="zh-CN" altLang="en-US"/>
          </a:p>
        </p:txBody>
      </p:sp>
    </p:spTree>
    <p:extLst>
      <p:ext uri="{BB962C8B-B14F-4D97-AF65-F5344CB8AC3E}">
        <p14:creationId xmlns:p14="http://schemas.microsoft.com/office/powerpoint/2010/main" val="3276674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23</a:t>
            </a:fld>
            <a:endParaRPr lang="zh-CN" altLang="en-US"/>
          </a:p>
        </p:txBody>
      </p:sp>
    </p:spTree>
    <p:extLst>
      <p:ext uri="{BB962C8B-B14F-4D97-AF65-F5344CB8AC3E}">
        <p14:creationId xmlns:p14="http://schemas.microsoft.com/office/powerpoint/2010/main" val="13306958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24</a:t>
            </a:fld>
            <a:endParaRPr lang="zh-CN" altLang="en-US"/>
          </a:p>
        </p:txBody>
      </p:sp>
    </p:spTree>
    <p:extLst>
      <p:ext uri="{BB962C8B-B14F-4D97-AF65-F5344CB8AC3E}">
        <p14:creationId xmlns:p14="http://schemas.microsoft.com/office/powerpoint/2010/main" val="18609523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25</a:t>
            </a:fld>
            <a:endParaRPr lang="zh-CN" altLang="en-US"/>
          </a:p>
        </p:txBody>
      </p:sp>
    </p:spTree>
    <p:extLst>
      <p:ext uri="{BB962C8B-B14F-4D97-AF65-F5344CB8AC3E}">
        <p14:creationId xmlns:p14="http://schemas.microsoft.com/office/powerpoint/2010/main" val="34595851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26</a:t>
            </a:fld>
            <a:endParaRPr lang="zh-CN" altLang="en-US"/>
          </a:p>
        </p:txBody>
      </p:sp>
    </p:spTree>
    <p:extLst>
      <p:ext uri="{BB962C8B-B14F-4D97-AF65-F5344CB8AC3E}">
        <p14:creationId xmlns:p14="http://schemas.microsoft.com/office/powerpoint/2010/main" val="7539297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27</a:t>
            </a:fld>
            <a:endParaRPr lang="zh-CN" altLang="en-US"/>
          </a:p>
        </p:txBody>
      </p:sp>
    </p:spTree>
    <p:extLst>
      <p:ext uri="{BB962C8B-B14F-4D97-AF65-F5344CB8AC3E}">
        <p14:creationId xmlns:p14="http://schemas.microsoft.com/office/powerpoint/2010/main" val="11836884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28</a:t>
            </a:fld>
            <a:endParaRPr lang="zh-CN" altLang="en-US"/>
          </a:p>
        </p:txBody>
      </p:sp>
    </p:spTree>
    <p:extLst>
      <p:ext uri="{BB962C8B-B14F-4D97-AF65-F5344CB8AC3E}">
        <p14:creationId xmlns:p14="http://schemas.microsoft.com/office/powerpoint/2010/main" val="20412528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29</a:t>
            </a:fld>
            <a:endParaRPr lang="zh-CN" altLang="en-US"/>
          </a:p>
        </p:txBody>
      </p:sp>
    </p:spTree>
    <p:extLst>
      <p:ext uri="{BB962C8B-B14F-4D97-AF65-F5344CB8AC3E}">
        <p14:creationId xmlns:p14="http://schemas.microsoft.com/office/powerpoint/2010/main" val="30280936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3</a:t>
            </a:fld>
            <a:endParaRPr lang="zh-CN" altLang="en-US"/>
          </a:p>
        </p:txBody>
      </p:sp>
    </p:spTree>
    <p:extLst>
      <p:ext uri="{BB962C8B-B14F-4D97-AF65-F5344CB8AC3E}">
        <p14:creationId xmlns:p14="http://schemas.microsoft.com/office/powerpoint/2010/main" val="28779661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30</a:t>
            </a:fld>
            <a:endParaRPr lang="zh-CN" altLang="en-US"/>
          </a:p>
        </p:txBody>
      </p:sp>
    </p:spTree>
    <p:extLst>
      <p:ext uri="{BB962C8B-B14F-4D97-AF65-F5344CB8AC3E}">
        <p14:creationId xmlns:p14="http://schemas.microsoft.com/office/powerpoint/2010/main" val="11661130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31</a:t>
            </a:fld>
            <a:endParaRPr lang="zh-CN" altLang="en-US"/>
          </a:p>
        </p:txBody>
      </p:sp>
    </p:spTree>
    <p:extLst>
      <p:ext uri="{BB962C8B-B14F-4D97-AF65-F5344CB8AC3E}">
        <p14:creationId xmlns:p14="http://schemas.microsoft.com/office/powerpoint/2010/main" val="13011948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32</a:t>
            </a:fld>
            <a:endParaRPr lang="zh-CN" altLang="en-US"/>
          </a:p>
        </p:txBody>
      </p:sp>
    </p:spTree>
    <p:extLst>
      <p:ext uri="{BB962C8B-B14F-4D97-AF65-F5344CB8AC3E}">
        <p14:creationId xmlns:p14="http://schemas.microsoft.com/office/powerpoint/2010/main" val="1505601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33</a:t>
            </a:fld>
            <a:endParaRPr lang="zh-CN" altLang="en-US"/>
          </a:p>
        </p:txBody>
      </p:sp>
    </p:spTree>
    <p:extLst>
      <p:ext uri="{BB962C8B-B14F-4D97-AF65-F5344CB8AC3E}">
        <p14:creationId xmlns:p14="http://schemas.microsoft.com/office/powerpoint/2010/main" val="27743051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34</a:t>
            </a:fld>
            <a:endParaRPr lang="zh-CN" altLang="en-US"/>
          </a:p>
        </p:txBody>
      </p:sp>
    </p:spTree>
    <p:extLst>
      <p:ext uri="{BB962C8B-B14F-4D97-AF65-F5344CB8AC3E}">
        <p14:creationId xmlns:p14="http://schemas.microsoft.com/office/powerpoint/2010/main" val="4098015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35</a:t>
            </a:fld>
            <a:endParaRPr lang="zh-CN" altLang="en-US"/>
          </a:p>
        </p:txBody>
      </p:sp>
    </p:spTree>
    <p:extLst>
      <p:ext uri="{BB962C8B-B14F-4D97-AF65-F5344CB8AC3E}">
        <p14:creationId xmlns:p14="http://schemas.microsoft.com/office/powerpoint/2010/main" val="60253593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36</a:t>
            </a:fld>
            <a:endParaRPr lang="zh-CN" altLang="en-US"/>
          </a:p>
        </p:txBody>
      </p:sp>
    </p:spTree>
    <p:extLst>
      <p:ext uri="{BB962C8B-B14F-4D97-AF65-F5344CB8AC3E}">
        <p14:creationId xmlns:p14="http://schemas.microsoft.com/office/powerpoint/2010/main" val="25699560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37</a:t>
            </a:fld>
            <a:endParaRPr lang="zh-CN" altLang="en-US"/>
          </a:p>
        </p:txBody>
      </p:sp>
    </p:spTree>
    <p:extLst>
      <p:ext uri="{BB962C8B-B14F-4D97-AF65-F5344CB8AC3E}">
        <p14:creationId xmlns:p14="http://schemas.microsoft.com/office/powerpoint/2010/main" val="377795797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38</a:t>
            </a:fld>
            <a:endParaRPr lang="zh-CN" altLang="en-US"/>
          </a:p>
        </p:txBody>
      </p:sp>
    </p:spTree>
    <p:extLst>
      <p:ext uri="{BB962C8B-B14F-4D97-AF65-F5344CB8AC3E}">
        <p14:creationId xmlns:p14="http://schemas.microsoft.com/office/powerpoint/2010/main" val="244198927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39</a:t>
            </a:fld>
            <a:endParaRPr lang="zh-CN" altLang="en-US"/>
          </a:p>
        </p:txBody>
      </p:sp>
    </p:spTree>
    <p:extLst>
      <p:ext uri="{BB962C8B-B14F-4D97-AF65-F5344CB8AC3E}">
        <p14:creationId xmlns:p14="http://schemas.microsoft.com/office/powerpoint/2010/main" val="2585944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4</a:t>
            </a:fld>
            <a:endParaRPr lang="zh-CN" altLang="en-US"/>
          </a:p>
        </p:txBody>
      </p:sp>
    </p:spTree>
    <p:extLst>
      <p:ext uri="{BB962C8B-B14F-4D97-AF65-F5344CB8AC3E}">
        <p14:creationId xmlns:p14="http://schemas.microsoft.com/office/powerpoint/2010/main" val="14642372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40</a:t>
            </a:fld>
            <a:endParaRPr lang="zh-CN" altLang="en-US"/>
          </a:p>
        </p:txBody>
      </p:sp>
    </p:spTree>
    <p:extLst>
      <p:ext uri="{BB962C8B-B14F-4D97-AF65-F5344CB8AC3E}">
        <p14:creationId xmlns:p14="http://schemas.microsoft.com/office/powerpoint/2010/main" val="20760053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41</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28150F6-95C6-422D-8E88-741A4713EC02}" type="slidenum">
              <a:rPr lang="zh-CN" altLang="en-US" smtClean="0"/>
              <a:t>42</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43</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44</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45</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46</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47</a:t>
            </a:fld>
            <a:endParaRPr lang="zh-CN" altLang="en-US"/>
          </a:p>
        </p:txBody>
      </p:sp>
    </p:spTree>
    <p:extLst>
      <p:ext uri="{BB962C8B-B14F-4D97-AF65-F5344CB8AC3E}">
        <p14:creationId xmlns:p14="http://schemas.microsoft.com/office/powerpoint/2010/main" val="4410259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5</a:t>
            </a:fld>
            <a:endParaRPr lang="zh-CN" altLang="en-US"/>
          </a:p>
        </p:txBody>
      </p:sp>
    </p:spTree>
    <p:extLst>
      <p:ext uri="{BB962C8B-B14F-4D97-AF65-F5344CB8AC3E}">
        <p14:creationId xmlns:p14="http://schemas.microsoft.com/office/powerpoint/2010/main" val="42905760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6</a:t>
            </a:fld>
            <a:endParaRPr lang="zh-CN" altLang="en-US"/>
          </a:p>
        </p:txBody>
      </p:sp>
    </p:spTree>
    <p:extLst>
      <p:ext uri="{BB962C8B-B14F-4D97-AF65-F5344CB8AC3E}">
        <p14:creationId xmlns:p14="http://schemas.microsoft.com/office/powerpoint/2010/main" val="36328885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8150F6-95C6-422D-8E88-741A4713EC02}"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22.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6.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7"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ags" Target="../tags/tag23.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24.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25.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notesSlide" Target="../notesSlides/notesSlide16.xml"/><Relationship Id="rId7" Type="http://schemas.openxmlformats.org/officeDocument/2006/relationships/image" Target="../media/image14.png"/><Relationship Id="rId2" Type="http://schemas.openxmlformats.org/officeDocument/2006/relationships/slideLayout" Target="../slideLayouts/slideLayout2.xml"/><Relationship Id="rId1" Type="http://schemas.openxmlformats.org/officeDocument/2006/relationships/tags" Target="../tags/tag26.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27.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27.xml"/><Relationship Id="rId9"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29.xml"/><Relationship Id="rId9" Type="http://schemas.openxmlformats.org/officeDocument/2006/relationships/image" Target="../media/image20.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ags" Target="../tags/tag52.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ags" Target="../tags/tag53.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ags" Target="../tags/tag54.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7" Type="http://schemas.openxmlformats.org/officeDocument/2006/relationships/image" Target="../media/image21.png"/><Relationship Id="rId2" Type="http://schemas.openxmlformats.org/officeDocument/2006/relationships/slideLayout" Target="../slideLayouts/slideLayout2.xml"/><Relationship Id="rId1" Type="http://schemas.openxmlformats.org/officeDocument/2006/relationships/tags" Target="../tags/tag55.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7"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tags" Target="../tags/tag56.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6.png"/><Relationship Id="rId4" Type="http://schemas.openxmlformats.org/officeDocument/2006/relationships/image" Target="../media/image9.png"/></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6.png"/><Relationship Id="rId4"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6.png"/><Relationship Id="rId4" Type="http://schemas.openxmlformats.org/officeDocument/2006/relationships/image" Target="../media/image9.png"/></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10.jpe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9.png"/></Relationships>
</file>

<file path=ppt/slides/_rels/slide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tags" Target="../tags/tag5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60.xml"/><Relationship Id="rId7" Type="http://schemas.openxmlformats.org/officeDocument/2006/relationships/image" Target="../media/image8.png"/><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notesSlide" Target="../notesSlides/notesSlide43.xml"/><Relationship Id="rId5" Type="http://schemas.openxmlformats.org/officeDocument/2006/relationships/slideLayout" Target="../slideLayouts/slideLayout2.xml"/><Relationship Id="rId4" Type="http://schemas.openxmlformats.org/officeDocument/2006/relationships/tags" Target="../tags/tag61.xml"/><Relationship Id="rId9" Type="http://schemas.openxmlformats.org/officeDocument/2006/relationships/image" Target="../media/image6.png"/></Relationships>
</file>

<file path=ppt/slides/_rels/slide4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64.xml"/><Relationship Id="rId7" Type="http://schemas.openxmlformats.org/officeDocument/2006/relationships/image" Target="../media/image8.png"/><Relationship Id="rId2" Type="http://schemas.openxmlformats.org/officeDocument/2006/relationships/tags" Target="../tags/tag63.xml"/><Relationship Id="rId1" Type="http://schemas.openxmlformats.org/officeDocument/2006/relationships/tags" Target="../tags/tag62.xml"/><Relationship Id="rId6" Type="http://schemas.openxmlformats.org/officeDocument/2006/relationships/notesSlide" Target="../notesSlides/notesSlide44.xml"/><Relationship Id="rId5" Type="http://schemas.openxmlformats.org/officeDocument/2006/relationships/slideLayout" Target="../slideLayouts/slideLayout2.xml"/><Relationship Id="rId4" Type="http://schemas.openxmlformats.org/officeDocument/2006/relationships/tags" Target="../tags/tag65.xml"/><Relationship Id="rId9" Type="http://schemas.openxmlformats.org/officeDocument/2006/relationships/image" Target="../media/image6.png"/></Relationships>
</file>

<file path=ppt/slides/_rels/slide4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68.xml"/><Relationship Id="rId7" Type="http://schemas.openxmlformats.org/officeDocument/2006/relationships/image" Target="../media/image8.png"/><Relationship Id="rId2" Type="http://schemas.openxmlformats.org/officeDocument/2006/relationships/tags" Target="../tags/tag67.xml"/><Relationship Id="rId1" Type="http://schemas.openxmlformats.org/officeDocument/2006/relationships/tags" Target="../tags/tag66.xml"/><Relationship Id="rId6" Type="http://schemas.openxmlformats.org/officeDocument/2006/relationships/notesSlide" Target="../notesSlides/notesSlide45.xml"/><Relationship Id="rId5" Type="http://schemas.openxmlformats.org/officeDocument/2006/relationships/slideLayout" Target="../slideLayouts/slideLayout2.xml"/><Relationship Id="rId4" Type="http://schemas.openxmlformats.org/officeDocument/2006/relationships/tags" Target="../tags/tag69.xml"/><Relationship Id="rId9" Type="http://schemas.openxmlformats.org/officeDocument/2006/relationships/image" Target="../media/image6.png"/></Relationships>
</file>

<file path=ppt/slides/_rels/slide4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72.xml"/><Relationship Id="rId7" Type="http://schemas.openxmlformats.org/officeDocument/2006/relationships/image" Target="../media/image8.png"/><Relationship Id="rId2" Type="http://schemas.openxmlformats.org/officeDocument/2006/relationships/tags" Target="../tags/tag71.xml"/><Relationship Id="rId1" Type="http://schemas.openxmlformats.org/officeDocument/2006/relationships/tags" Target="../tags/tag70.xml"/><Relationship Id="rId6" Type="http://schemas.openxmlformats.org/officeDocument/2006/relationships/notesSlide" Target="../notesSlides/notesSlide46.xml"/><Relationship Id="rId5" Type="http://schemas.openxmlformats.org/officeDocument/2006/relationships/slideLayout" Target="../slideLayouts/slideLayout2.xml"/><Relationship Id="rId4" Type="http://schemas.openxmlformats.org/officeDocument/2006/relationships/tags" Target="../tags/tag73.xml"/><Relationship Id="rId9" Type="http://schemas.openxmlformats.org/officeDocument/2006/relationships/image" Target="../media/image6.png"/></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tags" Target="../tags/tag11.xml"/><Relationship Id="rId13" Type="http://schemas.openxmlformats.org/officeDocument/2006/relationships/slideLayout" Target="../slideLayouts/slideLayout2.xml"/><Relationship Id="rId3" Type="http://schemas.openxmlformats.org/officeDocument/2006/relationships/tags" Target="../tags/tag6.xml"/><Relationship Id="rId7" Type="http://schemas.openxmlformats.org/officeDocument/2006/relationships/tags" Target="../tags/tag10.xml"/><Relationship Id="rId12" Type="http://schemas.openxmlformats.org/officeDocument/2006/relationships/tags" Target="../tags/tag15.xml"/><Relationship Id="rId17" Type="http://schemas.openxmlformats.org/officeDocument/2006/relationships/image" Target="../media/image6.png"/><Relationship Id="rId2" Type="http://schemas.openxmlformats.org/officeDocument/2006/relationships/tags" Target="../tags/tag5.xml"/><Relationship Id="rId16" Type="http://schemas.openxmlformats.org/officeDocument/2006/relationships/image" Target="../media/image9.png"/><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tags" Target="../tags/tag14.xml"/><Relationship Id="rId5" Type="http://schemas.openxmlformats.org/officeDocument/2006/relationships/tags" Target="../tags/tag8.xml"/><Relationship Id="rId15" Type="http://schemas.openxmlformats.org/officeDocument/2006/relationships/image" Target="../media/image8.png"/><Relationship Id="rId10" Type="http://schemas.openxmlformats.org/officeDocument/2006/relationships/tags" Target="../tags/tag13.xml"/><Relationship Id="rId4" Type="http://schemas.openxmlformats.org/officeDocument/2006/relationships/tags" Target="../tags/tag7.xml"/><Relationship Id="rId9" Type="http://schemas.openxmlformats.org/officeDocument/2006/relationships/tags" Target="../tags/tag12.xml"/><Relationship Id="rId1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18.xml"/><Relationship Id="rId7" Type="http://schemas.openxmlformats.org/officeDocument/2006/relationships/image" Target="../media/image8.png"/><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tags" Target="../tags/tag19.xml"/><Relationship Id="rId9"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20.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2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그룹 1"/>
          <p:cNvGrpSpPr/>
          <p:nvPr/>
        </p:nvGrpSpPr>
        <p:grpSpPr>
          <a:xfrm>
            <a:off x="0" y="-458"/>
            <a:ext cx="6357650" cy="6858458"/>
            <a:chOff x="0" y="57408"/>
            <a:chExt cx="4661488" cy="5028685"/>
          </a:xfrm>
        </p:grpSpPr>
        <p:sp>
          <p:nvSpPr>
            <p:cNvPr id="26" name="Freeform 97"/>
            <p:cNvSpPr/>
            <p:nvPr/>
          </p:nvSpPr>
          <p:spPr bwMode="auto">
            <a:xfrm>
              <a:off x="2684826" y="58600"/>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chemeClr val="bg1">
                <a:lumMod val="6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7" name="Freeform 98"/>
            <p:cNvSpPr/>
            <p:nvPr/>
          </p:nvSpPr>
          <p:spPr bwMode="auto">
            <a:xfrm>
              <a:off x="0" y="57408"/>
              <a:ext cx="3078251" cy="962103"/>
            </a:xfrm>
            <a:custGeom>
              <a:avLst/>
              <a:gdLst>
                <a:gd name="T0" fmla="*/ 2178 w 2582"/>
                <a:gd name="T1" fmla="*/ 0 h 807"/>
                <a:gd name="T2" fmla="*/ 0 w 2582"/>
                <a:gd name="T3" fmla="*/ 0 h 807"/>
                <a:gd name="T4" fmla="*/ 0 w 2582"/>
                <a:gd name="T5" fmla="*/ 807 h 807"/>
                <a:gd name="T6" fmla="*/ 2178 w 2582"/>
                <a:gd name="T7" fmla="*/ 807 h 807"/>
                <a:gd name="T8" fmla="*/ 2582 w 2582"/>
                <a:gd name="T9" fmla="*/ 404 h 807"/>
                <a:gd name="T10" fmla="*/ 2178 w 2582"/>
                <a:gd name="T11" fmla="*/ 0 h 807"/>
              </a:gdLst>
              <a:ahLst/>
              <a:cxnLst>
                <a:cxn ang="0">
                  <a:pos x="T0" y="T1"/>
                </a:cxn>
                <a:cxn ang="0">
                  <a:pos x="T2" y="T3"/>
                </a:cxn>
                <a:cxn ang="0">
                  <a:pos x="T4" y="T5"/>
                </a:cxn>
                <a:cxn ang="0">
                  <a:pos x="T6" y="T7"/>
                </a:cxn>
                <a:cxn ang="0">
                  <a:pos x="T8" y="T9"/>
                </a:cxn>
                <a:cxn ang="0">
                  <a:pos x="T10" y="T11"/>
                </a:cxn>
              </a:cxnLst>
              <a:rect l="0" t="0" r="r" b="b"/>
              <a:pathLst>
                <a:path w="2582" h="807">
                  <a:moveTo>
                    <a:pt x="2178" y="0"/>
                  </a:moveTo>
                  <a:lnTo>
                    <a:pt x="0" y="0"/>
                  </a:lnTo>
                  <a:lnTo>
                    <a:pt x="0" y="807"/>
                  </a:lnTo>
                  <a:lnTo>
                    <a:pt x="2178" y="807"/>
                  </a:lnTo>
                  <a:lnTo>
                    <a:pt x="2582" y="404"/>
                  </a:lnTo>
                  <a:lnTo>
                    <a:pt x="2178" y="0"/>
                  </a:lnTo>
                  <a:close/>
                </a:path>
              </a:pathLst>
            </a:custGeom>
            <a:solidFill>
              <a:schemeClr val="accent1">
                <a:lumMod val="20000"/>
                <a:lumOff val="80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dirty="0">
                <a:cs typeface="+mn-ea"/>
                <a:sym typeface="+mn-lt"/>
              </a:endParaRPr>
            </a:p>
          </p:txBody>
        </p:sp>
        <p:sp>
          <p:nvSpPr>
            <p:cNvPr id="28" name="Freeform 99"/>
            <p:cNvSpPr/>
            <p:nvPr/>
          </p:nvSpPr>
          <p:spPr bwMode="auto">
            <a:xfrm>
              <a:off x="0" y="1074351"/>
              <a:ext cx="2063692" cy="962103"/>
            </a:xfrm>
            <a:custGeom>
              <a:avLst/>
              <a:gdLst>
                <a:gd name="T0" fmla="*/ 1327 w 1731"/>
                <a:gd name="T1" fmla="*/ 0 h 807"/>
                <a:gd name="T2" fmla="*/ 0 w 1731"/>
                <a:gd name="T3" fmla="*/ 0 h 807"/>
                <a:gd name="T4" fmla="*/ 0 w 1731"/>
                <a:gd name="T5" fmla="*/ 807 h 807"/>
                <a:gd name="T6" fmla="*/ 1327 w 1731"/>
                <a:gd name="T7" fmla="*/ 807 h 807"/>
                <a:gd name="T8" fmla="*/ 1731 w 1731"/>
                <a:gd name="T9" fmla="*/ 403 h 807"/>
                <a:gd name="T10" fmla="*/ 1327 w 1731"/>
                <a:gd name="T11" fmla="*/ 0 h 807"/>
              </a:gdLst>
              <a:ahLst/>
              <a:cxnLst>
                <a:cxn ang="0">
                  <a:pos x="T0" y="T1"/>
                </a:cxn>
                <a:cxn ang="0">
                  <a:pos x="T2" y="T3"/>
                </a:cxn>
                <a:cxn ang="0">
                  <a:pos x="T4" y="T5"/>
                </a:cxn>
                <a:cxn ang="0">
                  <a:pos x="T6" y="T7"/>
                </a:cxn>
                <a:cxn ang="0">
                  <a:pos x="T8" y="T9"/>
                </a:cxn>
                <a:cxn ang="0">
                  <a:pos x="T10" y="T11"/>
                </a:cxn>
              </a:cxnLst>
              <a:rect l="0" t="0" r="r" b="b"/>
              <a:pathLst>
                <a:path w="1731" h="807">
                  <a:moveTo>
                    <a:pt x="1327" y="0"/>
                  </a:moveTo>
                  <a:lnTo>
                    <a:pt x="0" y="0"/>
                  </a:lnTo>
                  <a:lnTo>
                    <a:pt x="0" y="807"/>
                  </a:lnTo>
                  <a:lnTo>
                    <a:pt x="1327" y="807"/>
                  </a:lnTo>
                  <a:lnTo>
                    <a:pt x="1731" y="403"/>
                  </a:lnTo>
                  <a:lnTo>
                    <a:pt x="1327"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9" name="Freeform 100"/>
            <p:cNvSpPr/>
            <p:nvPr/>
          </p:nvSpPr>
          <p:spPr bwMode="auto">
            <a:xfrm>
              <a:off x="0" y="2091295"/>
              <a:ext cx="1043172" cy="960910"/>
            </a:xfrm>
            <a:custGeom>
              <a:avLst/>
              <a:gdLst>
                <a:gd name="T0" fmla="*/ 471 w 875"/>
                <a:gd name="T1" fmla="*/ 0 h 806"/>
                <a:gd name="T2" fmla="*/ 0 w 875"/>
                <a:gd name="T3" fmla="*/ 0 h 806"/>
                <a:gd name="T4" fmla="*/ 0 w 875"/>
                <a:gd name="T5" fmla="*/ 806 h 806"/>
                <a:gd name="T6" fmla="*/ 471 w 875"/>
                <a:gd name="T7" fmla="*/ 806 h 806"/>
                <a:gd name="T8" fmla="*/ 875 w 875"/>
                <a:gd name="T9" fmla="*/ 403 h 806"/>
                <a:gd name="T10" fmla="*/ 471 w 875"/>
                <a:gd name="T11" fmla="*/ 0 h 806"/>
              </a:gdLst>
              <a:ahLst/>
              <a:cxnLst>
                <a:cxn ang="0">
                  <a:pos x="T0" y="T1"/>
                </a:cxn>
                <a:cxn ang="0">
                  <a:pos x="T2" y="T3"/>
                </a:cxn>
                <a:cxn ang="0">
                  <a:pos x="T4" y="T5"/>
                </a:cxn>
                <a:cxn ang="0">
                  <a:pos x="T6" y="T7"/>
                </a:cxn>
                <a:cxn ang="0">
                  <a:pos x="T8" y="T9"/>
                </a:cxn>
                <a:cxn ang="0">
                  <a:pos x="T10" y="T11"/>
                </a:cxn>
              </a:cxnLst>
              <a:rect l="0" t="0" r="r" b="b"/>
              <a:pathLst>
                <a:path w="875" h="806">
                  <a:moveTo>
                    <a:pt x="471" y="0"/>
                  </a:moveTo>
                  <a:lnTo>
                    <a:pt x="0" y="0"/>
                  </a:lnTo>
                  <a:lnTo>
                    <a:pt x="0" y="806"/>
                  </a:lnTo>
                  <a:lnTo>
                    <a:pt x="471" y="806"/>
                  </a:lnTo>
                  <a:lnTo>
                    <a:pt x="875" y="403"/>
                  </a:lnTo>
                  <a:lnTo>
                    <a:pt x="471" y="0"/>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0" name="Freeform 101"/>
            <p:cNvSpPr/>
            <p:nvPr/>
          </p:nvSpPr>
          <p:spPr bwMode="auto">
            <a:xfrm>
              <a:off x="0" y="4123990"/>
              <a:ext cx="2063692" cy="962103"/>
            </a:xfrm>
            <a:custGeom>
              <a:avLst/>
              <a:gdLst>
                <a:gd name="T0" fmla="*/ 1327 w 1731"/>
                <a:gd name="T1" fmla="*/ 807 h 807"/>
                <a:gd name="T2" fmla="*/ 0 w 1731"/>
                <a:gd name="T3" fmla="*/ 807 h 807"/>
                <a:gd name="T4" fmla="*/ 0 w 1731"/>
                <a:gd name="T5" fmla="*/ 0 h 807"/>
                <a:gd name="T6" fmla="*/ 1327 w 1731"/>
                <a:gd name="T7" fmla="*/ 0 h 807"/>
                <a:gd name="T8" fmla="*/ 1731 w 1731"/>
                <a:gd name="T9" fmla="*/ 403 h 807"/>
                <a:gd name="T10" fmla="*/ 1327 w 1731"/>
                <a:gd name="T11" fmla="*/ 807 h 807"/>
              </a:gdLst>
              <a:ahLst/>
              <a:cxnLst>
                <a:cxn ang="0">
                  <a:pos x="T0" y="T1"/>
                </a:cxn>
                <a:cxn ang="0">
                  <a:pos x="T2" y="T3"/>
                </a:cxn>
                <a:cxn ang="0">
                  <a:pos x="T4" y="T5"/>
                </a:cxn>
                <a:cxn ang="0">
                  <a:pos x="T6" y="T7"/>
                </a:cxn>
                <a:cxn ang="0">
                  <a:pos x="T8" y="T9"/>
                </a:cxn>
                <a:cxn ang="0">
                  <a:pos x="T10" y="T11"/>
                </a:cxn>
              </a:cxnLst>
              <a:rect l="0" t="0" r="r" b="b"/>
              <a:pathLst>
                <a:path w="1731" h="807">
                  <a:moveTo>
                    <a:pt x="1327" y="807"/>
                  </a:moveTo>
                  <a:lnTo>
                    <a:pt x="0" y="807"/>
                  </a:lnTo>
                  <a:lnTo>
                    <a:pt x="0" y="0"/>
                  </a:lnTo>
                  <a:lnTo>
                    <a:pt x="1327" y="0"/>
                  </a:lnTo>
                  <a:lnTo>
                    <a:pt x="1731" y="403"/>
                  </a:lnTo>
                  <a:lnTo>
                    <a:pt x="1327" y="807"/>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31" name="Freeform 102"/>
            <p:cNvSpPr/>
            <p:nvPr/>
          </p:nvSpPr>
          <p:spPr bwMode="auto">
            <a:xfrm>
              <a:off x="0" y="3107047"/>
              <a:ext cx="1043172" cy="962103"/>
            </a:xfrm>
            <a:custGeom>
              <a:avLst/>
              <a:gdLst>
                <a:gd name="T0" fmla="*/ 471 w 875"/>
                <a:gd name="T1" fmla="*/ 807 h 807"/>
                <a:gd name="T2" fmla="*/ 0 w 875"/>
                <a:gd name="T3" fmla="*/ 807 h 807"/>
                <a:gd name="T4" fmla="*/ 0 w 875"/>
                <a:gd name="T5" fmla="*/ 0 h 807"/>
                <a:gd name="T6" fmla="*/ 471 w 875"/>
                <a:gd name="T7" fmla="*/ 0 h 807"/>
                <a:gd name="T8" fmla="*/ 875 w 875"/>
                <a:gd name="T9" fmla="*/ 404 h 807"/>
                <a:gd name="T10" fmla="*/ 471 w 875"/>
                <a:gd name="T11" fmla="*/ 807 h 807"/>
              </a:gdLst>
              <a:ahLst/>
              <a:cxnLst>
                <a:cxn ang="0">
                  <a:pos x="T0" y="T1"/>
                </a:cxn>
                <a:cxn ang="0">
                  <a:pos x="T2" y="T3"/>
                </a:cxn>
                <a:cxn ang="0">
                  <a:pos x="T4" y="T5"/>
                </a:cxn>
                <a:cxn ang="0">
                  <a:pos x="T6" y="T7"/>
                </a:cxn>
                <a:cxn ang="0">
                  <a:pos x="T8" y="T9"/>
                </a:cxn>
                <a:cxn ang="0">
                  <a:pos x="T10" y="T11"/>
                </a:cxn>
              </a:cxnLst>
              <a:rect l="0" t="0" r="r" b="b"/>
              <a:pathLst>
                <a:path w="875" h="807">
                  <a:moveTo>
                    <a:pt x="471" y="807"/>
                  </a:moveTo>
                  <a:lnTo>
                    <a:pt x="0" y="807"/>
                  </a:lnTo>
                  <a:lnTo>
                    <a:pt x="0" y="0"/>
                  </a:lnTo>
                  <a:lnTo>
                    <a:pt x="471" y="0"/>
                  </a:lnTo>
                  <a:lnTo>
                    <a:pt x="875" y="404"/>
                  </a:lnTo>
                  <a:lnTo>
                    <a:pt x="471"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2" name="Freeform 103"/>
            <p:cNvSpPr/>
            <p:nvPr/>
          </p:nvSpPr>
          <p:spPr bwMode="auto">
            <a:xfrm>
              <a:off x="2684826" y="58600"/>
              <a:ext cx="960910" cy="960910"/>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A6A6A6">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3" name="Freeform 104"/>
            <p:cNvSpPr/>
            <p:nvPr/>
          </p:nvSpPr>
          <p:spPr bwMode="auto">
            <a:xfrm>
              <a:off x="3700578" y="58600"/>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rgbClr val="D9D9D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4" name="Freeform 105"/>
            <p:cNvSpPr/>
            <p:nvPr/>
          </p:nvSpPr>
          <p:spPr bwMode="auto">
            <a:xfrm>
              <a:off x="1669075" y="1074351"/>
              <a:ext cx="960910" cy="962103"/>
            </a:xfrm>
            <a:custGeom>
              <a:avLst/>
              <a:gdLst>
                <a:gd name="T0" fmla="*/ 806 w 806"/>
                <a:gd name="T1" fmla="*/ 807 h 807"/>
                <a:gd name="T2" fmla="*/ 0 w 806"/>
                <a:gd name="T3" fmla="*/ 0 h 807"/>
                <a:gd name="T4" fmla="*/ 806 w 806"/>
                <a:gd name="T5" fmla="*/ 0 h 807"/>
                <a:gd name="T6" fmla="*/ 806 w 806"/>
                <a:gd name="T7" fmla="*/ 807 h 807"/>
              </a:gdLst>
              <a:ahLst/>
              <a:cxnLst>
                <a:cxn ang="0">
                  <a:pos x="T0" y="T1"/>
                </a:cxn>
                <a:cxn ang="0">
                  <a:pos x="T2" y="T3"/>
                </a:cxn>
                <a:cxn ang="0">
                  <a:pos x="T4" y="T5"/>
                </a:cxn>
                <a:cxn ang="0">
                  <a:pos x="T6" y="T7"/>
                </a:cxn>
              </a:cxnLst>
              <a:rect l="0" t="0" r="r" b="b"/>
              <a:pathLst>
                <a:path w="806" h="807">
                  <a:moveTo>
                    <a:pt x="806" y="807"/>
                  </a:moveTo>
                  <a:lnTo>
                    <a:pt x="0" y="0"/>
                  </a:lnTo>
                  <a:lnTo>
                    <a:pt x="806" y="0"/>
                  </a:lnTo>
                  <a:lnTo>
                    <a:pt x="806" y="807"/>
                  </a:lnTo>
                  <a:close/>
                </a:path>
              </a:pathLst>
            </a:custGeom>
            <a:solidFill>
              <a:schemeClr val="bg1">
                <a:lumMod val="50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5" name="Freeform 106"/>
            <p:cNvSpPr/>
            <p:nvPr/>
          </p:nvSpPr>
          <p:spPr bwMode="auto">
            <a:xfrm>
              <a:off x="1669075" y="1074351"/>
              <a:ext cx="960910" cy="962103"/>
            </a:xfrm>
            <a:custGeom>
              <a:avLst/>
              <a:gdLst>
                <a:gd name="T0" fmla="*/ 806 w 806"/>
                <a:gd name="T1" fmla="*/ 0 h 807"/>
                <a:gd name="T2" fmla="*/ 0 w 806"/>
                <a:gd name="T3" fmla="*/ 807 h 807"/>
                <a:gd name="T4" fmla="*/ 806 w 806"/>
                <a:gd name="T5" fmla="*/ 807 h 807"/>
                <a:gd name="T6" fmla="*/ 806 w 806"/>
                <a:gd name="T7" fmla="*/ 0 h 807"/>
              </a:gdLst>
              <a:ahLst/>
              <a:cxnLst>
                <a:cxn ang="0">
                  <a:pos x="T0" y="T1"/>
                </a:cxn>
                <a:cxn ang="0">
                  <a:pos x="T2" y="T3"/>
                </a:cxn>
                <a:cxn ang="0">
                  <a:pos x="T4" y="T5"/>
                </a:cxn>
                <a:cxn ang="0">
                  <a:pos x="T6" y="T7"/>
                </a:cxn>
              </a:cxnLst>
              <a:rect l="0" t="0" r="r" b="b"/>
              <a:pathLst>
                <a:path w="806" h="807">
                  <a:moveTo>
                    <a:pt x="806" y="0"/>
                  </a:moveTo>
                  <a:lnTo>
                    <a:pt x="0" y="807"/>
                  </a:lnTo>
                  <a:lnTo>
                    <a:pt x="806" y="807"/>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6" name="Freeform 107"/>
            <p:cNvSpPr/>
            <p:nvPr/>
          </p:nvSpPr>
          <p:spPr bwMode="auto">
            <a:xfrm>
              <a:off x="2684826" y="1074351"/>
              <a:ext cx="960910" cy="962103"/>
            </a:xfrm>
            <a:custGeom>
              <a:avLst/>
              <a:gdLst>
                <a:gd name="T0" fmla="*/ 806 w 806"/>
                <a:gd name="T1" fmla="*/ 807 h 807"/>
                <a:gd name="T2" fmla="*/ 0 w 806"/>
                <a:gd name="T3" fmla="*/ 0 h 807"/>
                <a:gd name="T4" fmla="*/ 0 w 806"/>
                <a:gd name="T5" fmla="*/ 807 h 807"/>
                <a:gd name="T6" fmla="*/ 806 w 806"/>
                <a:gd name="T7" fmla="*/ 807 h 807"/>
              </a:gdLst>
              <a:ahLst/>
              <a:cxnLst>
                <a:cxn ang="0">
                  <a:pos x="T0" y="T1"/>
                </a:cxn>
                <a:cxn ang="0">
                  <a:pos x="T2" y="T3"/>
                </a:cxn>
                <a:cxn ang="0">
                  <a:pos x="T4" y="T5"/>
                </a:cxn>
                <a:cxn ang="0">
                  <a:pos x="T6" y="T7"/>
                </a:cxn>
              </a:cxnLst>
              <a:rect l="0" t="0" r="r" b="b"/>
              <a:pathLst>
                <a:path w="806" h="807">
                  <a:moveTo>
                    <a:pt x="806" y="807"/>
                  </a:moveTo>
                  <a:lnTo>
                    <a:pt x="0" y="0"/>
                  </a:lnTo>
                  <a:lnTo>
                    <a:pt x="0" y="807"/>
                  </a:lnTo>
                  <a:lnTo>
                    <a:pt x="806" y="807"/>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7" name="Freeform 109"/>
            <p:cNvSpPr/>
            <p:nvPr/>
          </p:nvSpPr>
          <p:spPr bwMode="auto">
            <a:xfrm>
              <a:off x="2691890" y="4125183"/>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38" name="Freeform 111"/>
            <p:cNvSpPr/>
            <p:nvPr/>
          </p:nvSpPr>
          <p:spPr bwMode="auto">
            <a:xfrm>
              <a:off x="1669075" y="4123990"/>
              <a:ext cx="960910" cy="960910"/>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39" name="Freeform 112"/>
            <p:cNvSpPr/>
            <p:nvPr/>
          </p:nvSpPr>
          <p:spPr bwMode="auto">
            <a:xfrm>
              <a:off x="1669075" y="4123990"/>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BFBFBF">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40" name="Freeform 113"/>
            <p:cNvSpPr/>
            <p:nvPr/>
          </p:nvSpPr>
          <p:spPr bwMode="auto">
            <a:xfrm>
              <a:off x="644979" y="2091295"/>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1" name="Freeform 114"/>
            <p:cNvSpPr/>
            <p:nvPr/>
          </p:nvSpPr>
          <p:spPr bwMode="auto">
            <a:xfrm>
              <a:off x="644979" y="2091295"/>
              <a:ext cx="960910" cy="960910"/>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2" name="Freeform 115"/>
            <p:cNvSpPr/>
            <p:nvPr/>
          </p:nvSpPr>
          <p:spPr bwMode="auto">
            <a:xfrm>
              <a:off x="1659537" y="2091295"/>
              <a:ext cx="960910" cy="960910"/>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43" name="Freeform 117"/>
            <p:cNvSpPr/>
            <p:nvPr/>
          </p:nvSpPr>
          <p:spPr bwMode="auto">
            <a:xfrm>
              <a:off x="1659537" y="3107047"/>
              <a:ext cx="960910" cy="962103"/>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4" name="Freeform 119"/>
            <p:cNvSpPr/>
            <p:nvPr/>
          </p:nvSpPr>
          <p:spPr bwMode="auto">
            <a:xfrm>
              <a:off x="644979" y="3108239"/>
              <a:ext cx="960910" cy="960910"/>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5" name="Freeform 120"/>
            <p:cNvSpPr/>
            <p:nvPr/>
          </p:nvSpPr>
          <p:spPr bwMode="auto">
            <a:xfrm>
              <a:off x="643786" y="3107047"/>
              <a:ext cx="962103" cy="962103"/>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DBDBDB">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46" name="그룹 89"/>
            <p:cNvGrpSpPr/>
            <p:nvPr/>
          </p:nvGrpSpPr>
          <p:grpSpPr>
            <a:xfrm>
              <a:off x="1328107" y="3390795"/>
              <a:ext cx="277782" cy="678360"/>
              <a:chOff x="1812925" y="4535488"/>
              <a:chExt cx="369888" cy="903287"/>
            </a:xfrm>
            <a:solidFill>
              <a:schemeClr val="accent2">
                <a:lumMod val="50000"/>
              </a:schemeClr>
            </a:solidFill>
          </p:grpSpPr>
          <p:sp>
            <p:nvSpPr>
              <p:cNvPr id="60" name="Freeform 5"/>
              <p:cNvSpPr/>
              <p:nvPr/>
            </p:nvSpPr>
            <p:spPr bwMode="auto">
              <a:xfrm>
                <a:off x="2027238" y="4535488"/>
                <a:ext cx="155575" cy="382588"/>
              </a:xfrm>
              <a:custGeom>
                <a:avLst/>
                <a:gdLst>
                  <a:gd name="T0" fmla="*/ 98 w 98"/>
                  <a:gd name="T1" fmla="*/ 0 h 241"/>
                  <a:gd name="T2" fmla="*/ 98 w 98"/>
                  <a:gd name="T3" fmla="*/ 0 h 241"/>
                  <a:gd name="T4" fmla="*/ 88 w 98"/>
                  <a:gd name="T5" fmla="*/ 2 h 241"/>
                  <a:gd name="T6" fmla="*/ 77 w 98"/>
                  <a:gd name="T7" fmla="*/ 7 h 241"/>
                  <a:gd name="T8" fmla="*/ 68 w 98"/>
                  <a:gd name="T9" fmla="*/ 11 h 241"/>
                  <a:gd name="T10" fmla="*/ 59 w 98"/>
                  <a:gd name="T11" fmla="*/ 16 h 241"/>
                  <a:gd name="T12" fmla="*/ 50 w 98"/>
                  <a:gd name="T13" fmla="*/ 21 h 241"/>
                  <a:gd name="T14" fmla="*/ 43 w 98"/>
                  <a:gd name="T15" fmla="*/ 28 h 241"/>
                  <a:gd name="T16" fmla="*/ 35 w 98"/>
                  <a:gd name="T17" fmla="*/ 35 h 241"/>
                  <a:gd name="T18" fmla="*/ 28 w 98"/>
                  <a:gd name="T19" fmla="*/ 42 h 241"/>
                  <a:gd name="T20" fmla="*/ 22 w 98"/>
                  <a:gd name="T21" fmla="*/ 51 h 241"/>
                  <a:gd name="T22" fmla="*/ 17 w 98"/>
                  <a:gd name="T23" fmla="*/ 60 h 241"/>
                  <a:gd name="T24" fmla="*/ 11 w 98"/>
                  <a:gd name="T25" fmla="*/ 68 h 241"/>
                  <a:gd name="T26" fmla="*/ 7 w 98"/>
                  <a:gd name="T27" fmla="*/ 79 h 241"/>
                  <a:gd name="T28" fmla="*/ 4 w 98"/>
                  <a:gd name="T29" fmla="*/ 88 h 241"/>
                  <a:gd name="T30" fmla="*/ 2 w 98"/>
                  <a:gd name="T31" fmla="*/ 99 h 241"/>
                  <a:gd name="T32" fmla="*/ 1 w 98"/>
                  <a:gd name="T33" fmla="*/ 109 h 241"/>
                  <a:gd name="T34" fmla="*/ 0 w 98"/>
                  <a:gd name="T35" fmla="*/ 121 h 241"/>
                  <a:gd name="T36" fmla="*/ 0 w 98"/>
                  <a:gd name="T37" fmla="*/ 121 h 241"/>
                  <a:gd name="T38" fmla="*/ 1 w 98"/>
                  <a:gd name="T39" fmla="*/ 131 h 241"/>
                  <a:gd name="T40" fmla="*/ 2 w 98"/>
                  <a:gd name="T41" fmla="*/ 143 h 241"/>
                  <a:gd name="T42" fmla="*/ 4 w 98"/>
                  <a:gd name="T43" fmla="*/ 153 h 241"/>
                  <a:gd name="T44" fmla="*/ 7 w 98"/>
                  <a:gd name="T45" fmla="*/ 162 h 241"/>
                  <a:gd name="T46" fmla="*/ 11 w 98"/>
                  <a:gd name="T47" fmla="*/ 172 h 241"/>
                  <a:gd name="T48" fmla="*/ 17 w 98"/>
                  <a:gd name="T49" fmla="*/ 181 h 241"/>
                  <a:gd name="T50" fmla="*/ 22 w 98"/>
                  <a:gd name="T51" fmla="*/ 191 h 241"/>
                  <a:gd name="T52" fmla="*/ 28 w 98"/>
                  <a:gd name="T53" fmla="*/ 199 h 241"/>
                  <a:gd name="T54" fmla="*/ 35 w 98"/>
                  <a:gd name="T55" fmla="*/ 206 h 241"/>
                  <a:gd name="T56" fmla="*/ 43 w 98"/>
                  <a:gd name="T57" fmla="*/ 214 h 241"/>
                  <a:gd name="T58" fmla="*/ 50 w 98"/>
                  <a:gd name="T59" fmla="*/ 220 h 241"/>
                  <a:gd name="T60" fmla="*/ 59 w 98"/>
                  <a:gd name="T61" fmla="*/ 225 h 241"/>
                  <a:gd name="T62" fmla="*/ 68 w 98"/>
                  <a:gd name="T63" fmla="*/ 230 h 241"/>
                  <a:gd name="T64" fmla="*/ 77 w 98"/>
                  <a:gd name="T65" fmla="*/ 235 h 241"/>
                  <a:gd name="T66" fmla="*/ 88 w 98"/>
                  <a:gd name="T67" fmla="*/ 238 h 241"/>
                  <a:gd name="T68" fmla="*/ 98 w 98"/>
                  <a:gd name="T69" fmla="*/ 241 h 241"/>
                  <a:gd name="T70" fmla="*/ 98 w 98"/>
                  <a:gd name="T71"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241">
                    <a:moveTo>
                      <a:pt x="98" y="0"/>
                    </a:moveTo>
                    <a:lnTo>
                      <a:pt x="98" y="0"/>
                    </a:lnTo>
                    <a:lnTo>
                      <a:pt x="88" y="2"/>
                    </a:lnTo>
                    <a:lnTo>
                      <a:pt x="77" y="7"/>
                    </a:lnTo>
                    <a:lnTo>
                      <a:pt x="68" y="11"/>
                    </a:lnTo>
                    <a:lnTo>
                      <a:pt x="59" y="16"/>
                    </a:lnTo>
                    <a:lnTo>
                      <a:pt x="50" y="21"/>
                    </a:lnTo>
                    <a:lnTo>
                      <a:pt x="43" y="28"/>
                    </a:lnTo>
                    <a:lnTo>
                      <a:pt x="35" y="35"/>
                    </a:lnTo>
                    <a:lnTo>
                      <a:pt x="28" y="42"/>
                    </a:lnTo>
                    <a:lnTo>
                      <a:pt x="22" y="51"/>
                    </a:lnTo>
                    <a:lnTo>
                      <a:pt x="17" y="60"/>
                    </a:lnTo>
                    <a:lnTo>
                      <a:pt x="11" y="68"/>
                    </a:lnTo>
                    <a:lnTo>
                      <a:pt x="7" y="79"/>
                    </a:lnTo>
                    <a:lnTo>
                      <a:pt x="4" y="88"/>
                    </a:lnTo>
                    <a:lnTo>
                      <a:pt x="2" y="99"/>
                    </a:lnTo>
                    <a:lnTo>
                      <a:pt x="1" y="109"/>
                    </a:lnTo>
                    <a:lnTo>
                      <a:pt x="0" y="121"/>
                    </a:lnTo>
                    <a:lnTo>
                      <a:pt x="0" y="121"/>
                    </a:lnTo>
                    <a:lnTo>
                      <a:pt x="1" y="131"/>
                    </a:lnTo>
                    <a:lnTo>
                      <a:pt x="2" y="143"/>
                    </a:lnTo>
                    <a:lnTo>
                      <a:pt x="4" y="153"/>
                    </a:lnTo>
                    <a:lnTo>
                      <a:pt x="7" y="162"/>
                    </a:lnTo>
                    <a:lnTo>
                      <a:pt x="11" y="172"/>
                    </a:lnTo>
                    <a:lnTo>
                      <a:pt x="17" y="181"/>
                    </a:lnTo>
                    <a:lnTo>
                      <a:pt x="22" y="191"/>
                    </a:lnTo>
                    <a:lnTo>
                      <a:pt x="28" y="199"/>
                    </a:lnTo>
                    <a:lnTo>
                      <a:pt x="35" y="206"/>
                    </a:lnTo>
                    <a:lnTo>
                      <a:pt x="43" y="214"/>
                    </a:lnTo>
                    <a:lnTo>
                      <a:pt x="50" y="220"/>
                    </a:lnTo>
                    <a:lnTo>
                      <a:pt x="59" y="225"/>
                    </a:lnTo>
                    <a:lnTo>
                      <a:pt x="68" y="230"/>
                    </a:lnTo>
                    <a:lnTo>
                      <a:pt x="77" y="235"/>
                    </a:lnTo>
                    <a:lnTo>
                      <a:pt x="88" y="238"/>
                    </a:lnTo>
                    <a:lnTo>
                      <a:pt x="98" y="241"/>
                    </a:lnTo>
                    <a:lnTo>
                      <a:pt x="98"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7"/>
              <p:cNvSpPr/>
              <p:nvPr/>
            </p:nvSpPr>
            <p:spPr bwMode="auto">
              <a:xfrm>
                <a:off x="1812925" y="4949825"/>
                <a:ext cx="369888" cy="488950"/>
              </a:xfrm>
              <a:custGeom>
                <a:avLst/>
                <a:gdLst>
                  <a:gd name="T0" fmla="*/ 203 w 233"/>
                  <a:gd name="T1" fmla="*/ 0 h 308"/>
                  <a:gd name="T2" fmla="*/ 203 w 233"/>
                  <a:gd name="T3" fmla="*/ 0 h 308"/>
                  <a:gd name="T4" fmla="*/ 182 w 233"/>
                  <a:gd name="T5" fmla="*/ 0 h 308"/>
                  <a:gd name="T6" fmla="*/ 157 w 233"/>
                  <a:gd name="T7" fmla="*/ 2 h 308"/>
                  <a:gd name="T8" fmla="*/ 129 w 233"/>
                  <a:gd name="T9" fmla="*/ 6 h 308"/>
                  <a:gd name="T10" fmla="*/ 114 w 233"/>
                  <a:gd name="T11" fmla="*/ 8 h 308"/>
                  <a:gd name="T12" fmla="*/ 99 w 233"/>
                  <a:gd name="T13" fmla="*/ 12 h 308"/>
                  <a:gd name="T14" fmla="*/ 85 w 233"/>
                  <a:gd name="T15" fmla="*/ 16 h 308"/>
                  <a:gd name="T16" fmla="*/ 70 w 233"/>
                  <a:gd name="T17" fmla="*/ 22 h 308"/>
                  <a:gd name="T18" fmla="*/ 56 w 233"/>
                  <a:gd name="T19" fmla="*/ 28 h 308"/>
                  <a:gd name="T20" fmla="*/ 43 w 233"/>
                  <a:gd name="T21" fmla="*/ 35 h 308"/>
                  <a:gd name="T22" fmla="*/ 30 w 233"/>
                  <a:gd name="T23" fmla="*/ 44 h 308"/>
                  <a:gd name="T24" fmla="*/ 19 w 233"/>
                  <a:gd name="T25" fmla="*/ 53 h 308"/>
                  <a:gd name="T26" fmla="*/ 9 w 233"/>
                  <a:gd name="T27" fmla="*/ 63 h 308"/>
                  <a:gd name="T28" fmla="*/ 0 w 233"/>
                  <a:gd name="T29" fmla="*/ 76 h 308"/>
                  <a:gd name="T30" fmla="*/ 233 w 233"/>
                  <a:gd name="T31" fmla="*/ 308 h 308"/>
                  <a:gd name="T32" fmla="*/ 233 w 233"/>
                  <a:gd name="T33" fmla="*/ 1 h 308"/>
                  <a:gd name="T34" fmla="*/ 225 w 233"/>
                  <a:gd name="T35" fmla="*/ 1 h 308"/>
                  <a:gd name="T36" fmla="*/ 225 w 233"/>
                  <a:gd name="T37" fmla="*/ 1 h 308"/>
                  <a:gd name="T38" fmla="*/ 203 w 233"/>
                  <a:gd name="T39"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3" h="308">
                    <a:moveTo>
                      <a:pt x="203" y="0"/>
                    </a:moveTo>
                    <a:lnTo>
                      <a:pt x="203" y="0"/>
                    </a:lnTo>
                    <a:lnTo>
                      <a:pt x="182" y="0"/>
                    </a:lnTo>
                    <a:lnTo>
                      <a:pt x="157" y="2"/>
                    </a:lnTo>
                    <a:lnTo>
                      <a:pt x="129" y="6"/>
                    </a:lnTo>
                    <a:lnTo>
                      <a:pt x="114" y="8"/>
                    </a:lnTo>
                    <a:lnTo>
                      <a:pt x="99" y="12"/>
                    </a:lnTo>
                    <a:lnTo>
                      <a:pt x="85" y="16"/>
                    </a:lnTo>
                    <a:lnTo>
                      <a:pt x="70" y="22"/>
                    </a:lnTo>
                    <a:lnTo>
                      <a:pt x="56" y="28"/>
                    </a:lnTo>
                    <a:lnTo>
                      <a:pt x="43" y="35"/>
                    </a:lnTo>
                    <a:lnTo>
                      <a:pt x="30" y="44"/>
                    </a:lnTo>
                    <a:lnTo>
                      <a:pt x="19" y="53"/>
                    </a:lnTo>
                    <a:lnTo>
                      <a:pt x="9" y="63"/>
                    </a:lnTo>
                    <a:lnTo>
                      <a:pt x="0" y="76"/>
                    </a:lnTo>
                    <a:lnTo>
                      <a:pt x="233" y="308"/>
                    </a:lnTo>
                    <a:lnTo>
                      <a:pt x="233" y="1"/>
                    </a:lnTo>
                    <a:lnTo>
                      <a:pt x="225" y="1"/>
                    </a:lnTo>
                    <a:lnTo>
                      <a:pt x="225" y="1"/>
                    </a:lnTo>
                    <a:lnTo>
                      <a:pt x="203"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47" name="Freeform 36"/>
            <p:cNvSpPr/>
            <p:nvPr/>
          </p:nvSpPr>
          <p:spPr bwMode="auto">
            <a:xfrm>
              <a:off x="3700578" y="192350"/>
              <a:ext cx="164523" cy="513837"/>
            </a:xfrm>
            <a:custGeom>
              <a:avLst/>
              <a:gdLst>
                <a:gd name="T0" fmla="*/ 0 w 138"/>
                <a:gd name="T1" fmla="*/ 0 h 431"/>
                <a:gd name="T2" fmla="*/ 0 w 138"/>
                <a:gd name="T3" fmla="*/ 85 h 431"/>
                <a:gd name="T4" fmla="*/ 0 w 138"/>
                <a:gd name="T5" fmla="*/ 85 h 431"/>
                <a:gd name="T6" fmla="*/ 15 w 138"/>
                <a:gd name="T7" fmla="*/ 96 h 431"/>
                <a:gd name="T8" fmla="*/ 27 w 138"/>
                <a:gd name="T9" fmla="*/ 110 h 431"/>
                <a:gd name="T10" fmla="*/ 38 w 138"/>
                <a:gd name="T11" fmla="*/ 124 h 431"/>
                <a:gd name="T12" fmla="*/ 47 w 138"/>
                <a:gd name="T13" fmla="*/ 141 h 431"/>
                <a:gd name="T14" fmla="*/ 56 w 138"/>
                <a:gd name="T15" fmla="*/ 158 h 431"/>
                <a:gd name="T16" fmla="*/ 61 w 138"/>
                <a:gd name="T17" fmla="*/ 177 h 431"/>
                <a:gd name="T18" fmla="*/ 64 w 138"/>
                <a:gd name="T19" fmla="*/ 195 h 431"/>
                <a:gd name="T20" fmla="*/ 65 w 138"/>
                <a:gd name="T21" fmla="*/ 215 h 431"/>
                <a:gd name="T22" fmla="*/ 65 w 138"/>
                <a:gd name="T23" fmla="*/ 215 h 431"/>
                <a:gd name="T24" fmla="*/ 64 w 138"/>
                <a:gd name="T25" fmla="*/ 235 h 431"/>
                <a:gd name="T26" fmla="*/ 61 w 138"/>
                <a:gd name="T27" fmla="*/ 254 h 431"/>
                <a:gd name="T28" fmla="*/ 56 w 138"/>
                <a:gd name="T29" fmla="*/ 272 h 431"/>
                <a:gd name="T30" fmla="*/ 47 w 138"/>
                <a:gd name="T31" fmla="*/ 290 h 431"/>
                <a:gd name="T32" fmla="*/ 38 w 138"/>
                <a:gd name="T33" fmla="*/ 305 h 431"/>
                <a:gd name="T34" fmla="*/ 27 w 138"/>
                <a:gd name="T35" fmla="*/ 321 h 431"/>
                <a:gd name="T36" fmla="*/ 15 w 138"/>
                <a:gd name="T37" fmla="*/ 333 h 431"/>
                <a:gd name="T38" fmla="*/ 0 w 138"/>
                <a:gd name="T39" fmla="*/ 346 h 431"/>
                <a:gd name="T40" fmla="*/ 0 w 138"/>
                <a:gd name="T41" fmla="*/ 431 h 431"/>
                <a:gd name="T42" fmla="*/ 0 w 138"/>
                <a:gd name="T43" fmla="*/ 431 h 431"/>
                <a:gd name="T44" fmla="*/ 15 w 138"/>
                <a:gd name="T45" fmla="*/ 423 h 431"/>
                <a:gd name="T46" fmla="*/ 30 w 138"/>
                <a:gd name="T47" fmla="*/ 414 h 431"/>
                <a:gd name="T48" fmla="*/ 43 w 138"/>
                <a:gd name="T49" fmla="*/ 405 h 431"/>
                <a:gd name="T50" fmla="*/ 57 w 138"/>
                <a:gd name="T51" fmla="*/ 394 h 431"/>
                <a:gd name="T52" fmla="*/ 68 w 138"/>
                <a:gd name="T53" fmla="*/ 384 h 431"/>
                <a:gd name="T54" fmla="*/ 80 w 138"/>
                <a:gd name="T55" fmla="*/ 371 h 431"/>
                <a:gd name="T56" fmla="*/ 90 w 138"/>
                <a:gd name="T57" fmla="*/ 359 h 431"/>
                <a:gd name="T58" fmla="*/ 100 w 138"/>
                <a:gd name="T59" fmla="*/ 345 h 431"/>
                <a:gd name="T60" fmla="*/ 109 w 138"/>
                <a:gd name="T61" fmla="*/ 330 h 431"/>
                <a:gd name="T62" fmla="*/ 116 w 138"/>
                <a:gd name="T63" fmla="*/ 316 h 431"/>
                <a:gd name="T64" fmla="*/ 123 w 138"/>
                <a:gd name="T65" fmla="*/ 300 h 431"/>
                <a:gd name="T66" fmla="*/ 128 w 138"/>
                <a:gd name="T67" fmla="*/ 283 h 431"/>
                <a:gd name="T68" fmla="*/ 133 w 138"/>
                <a:gd name="T69" fmla="*/ 268 h 431"/>
                <a:gd name="T70" fmla="*/ 136 w 138"/>
                <a:gd name="T71" fmla="*/ 250 h 431"/>
                <a:gd name="T72" fmla="*/ 138 w 138"/>
                <a:gd name="T73" fmla="*/ 233 h 431"/>
                <a:gd name="T74" fmla="*/ 138 w 138"/>
                <a:gd name="T75" fmla="*/ 215 h 431"/>
                <a:gd name="T76" fmla="*/ 138 w 138"/>
                <a:gd name="T77" fmla="*/ 215 h 431"/>
                <a:gd name="T78" fmla="*/ 138 w 138"/>
                <a:gd name="T79" fmla="*/ 198 h 431"/>
                <a:gd name="T80" fmla="*/ 136 w 138"/>
                <a:gd name="T81" fmla="*/ 180 h 431"/>
                <a:gd name="T82" fmla="*/ 133 w 138"/>
                <a:gd name="T83" fmla="*/ 163 h 431"/>
                <a:gd name="T84" fmla="*/ 128 w 138"/>
                <a:gd name="T85" fmla="*/ 146 h 431"/>
                <a:gd name="T86" fmla="*/ 123 w 138"/>
                <a:gd name="T87" fmla="*/ 131 h 431"/>
                <a:gd name="T88" fmla="*/ 116 w 138"/>
                <a:gd name="T89" fmla="*/ 115 h 431"/>
                <a:gd name="T90" fmla="*/ 109 w 138"/>
                <a:gd name="T91" fmla="*/ 100 h 431"/>
                <a:gd name="T92" fmla="*/ 100 w 138"/>
                <a:gd name="T93" fmla="*/ 86 h 431"/>
                <a:gd name="T94" fmla="*/ 90 w 138"/>
                <a:gd name="T95" fmla="*/ 72 h 431"/>
                <a:gd name="T96" fmla="*/ 80 w 138"/>
                <a:gd name="T97" fmla="*/ 60 h 431"/>
                <a:gd name="T98" fmla="*/ 68 w 138"/>
                <a:gd name="T99" fmla="*/ 47 h 431"/>
                <a:gd name="T100" fmla="*/ 57 w 138"/>
                <a:gd name="T101" fmla="*/ 36 h 431"/>
                <a:gd name="T102" fmla="*/ 43 w 138"/>
                <a:gd name="T103" fmla="*/ 25 h 431"/>
                <a:gd name="T104" fmla="*/ 30 w 138"/>
                <a:gd name="T105" fmla="*/ 16 h 431"/>
                <a:gd name="T106" fmla="*/ 15 w 138"/>
                <a:gd name="T107" fmla="*/ 7 h 431"/>
                <a:gd name="T108" fmla="*/ 0 w 138"/>
                <a:gd name="T109" fmla="*/ 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 h="431">
                  <a:moveTo>
                    <a:pt x="0" y="0"/>
                  </a:moveTo>
                  <a:lnTo>
                    <a:pt x="0" y="85"/>
                  </a:lnTo>
                  <a:lnTo>
                    <a:pt x="0" y="85"/>
                  </a:lnTo>
                  <a:lnTo>
                    <a:pt x="15" y="96"/>
                  </a:lnTo>
                  <a:lnTo>
                    <a:pt x="27" y="110"/>
                  </a:lnTo>
                  <a:lnTo>
                    <a:pt x="38" y="124"/>
                  </a:lnTo>
                  <a:lnTo>
                    <a:pt x="47" y="141"/>
                  </a:lnTo>
                  <a:lnTo>
                    <a:pt x="56" y="158"/>
                  </a:lnTo>
                  <a:lnTo>
                    <a:pt x="61" y="177"/>
                  </a:lnTo>
                  <a:lnTo>
                    <a:pt x="64" y="195"/>
                  </a:lnTo>
                  <a:lnTo>
                    <a:pt x="65" y="215"/>
                  </a:lnTo>
                  <a:lnTo>
                    <a:pt x="65" y="215"/>
                  </a:lnTo>
                  <a:lnTo>
                    <a:pt x="64" y="235"/>
                  </a:lnTo>
                  <a:lnTo>
                    <a:pt x="61" y="254"/>
                  </a:lnTo>
                  <a:lnTo>
                    <a:pt x="56" y="272"/>
                  </a:lnTo>
                  <a:lnTo>
                    <a:pt x="47" y="290"/>
                  </a:lnTo>
                  <a:lnTo>
                    <a:pt x="38" y="305"/>
                  </a:lnTo>
                  <a:lnTo>
                    <a:pt x="27" y="321"/>
                  </a:lnTo>
                  <a:lnTo>
                    <a:pt x="15" y="333"/>
                  </a:lnTo>
                  <a:lnTo>
                    <a:pt x="0" y="346"/>
                  </a:lnTo>
                  <a:lnTo>
                    <a:pt x="0" y="431"/>
                  </a:lnTo>
                  <a:lnTo>
                    <a:pt x="0" y="431"/>
                  </a:lnTo>
                  <a:lnTo>
                    <a:pt x="15" y="423"/>
                  </a:lnTo>
                  <a:lnTo>
                    <a:pt x="30" y="414"/>
                  </a:lnTo>
                  <a:lnTo>
                    <a:pt x="43" y="405"/>
                  </a:lnTo>
                  <a:lnTo>
                    <a:pt x="57" y="394"/>
                  </a:lnTo>
                  <a:lnTo>
                    <a:pt x="68" y="384"/>
                  </a:lnTo>
                  <a:lnTo>
                    <a:pt x="80" y="371"/>
                  </a:lnTo>
                  <a:lnTo>
                    <a:pt x="90" y="359"/>
                  </a:lnTo>
                  <a:lnTo>
                    <a:pt x="100" y="345"/>
                  </a:lnTo>
                  <a:lnTo>
                    <a:pt x="109" y="330"/>
                  </a:lnTo>
                  <a:lnTo>
                    <a:pt x="116" y="316"/>
                  </a:lnTo>
                  <a:lnTo>
                    <a:pt x="123" y="300"/>
                  </a:lnTo>
                  <a:lnTo>
                    <a:pt x="128" y="283"/>
                  </a:lnTo>
                  <a:lnTo>
                    <a:pt x="133" y="268"/>
                  </a:lnTo>
                  <a:lnTo>
                    <a:pt x="136" y="250"/>
                  </a:lnTo>
                  <a:lnTo>
                    <a:pt x="138" y="233"/>
                  </a:lnTo>
                  <a:lnTo>
                    <a:pt x="138" y="215"/>
                  </a:lnTo>
                  <a:lnTo>
                    <a:pt x="138" y="215"/>
                  </a:lnTo>
                  <a:lnTo>
                    <a:pt x="138" y="198"/>
                  </a:lnTo>
                  <a:lnTo>
                    <a:pt x="136" y="180"/>
                  </a:lnTo>
                  <a:lnTo>
                    <a:pt x="133" y="163"/>
                  </a:lnTo>
                  <a:lnTo>
                    <a:pt x="128" y="146"/>
                  </a:lnTo>
                  <a:lnTo>
                    <a:pt x="123" y="131"/>
                  </a:lnTo>
                  <a:lnTo>
                    <a:pt x="116" y="115"/>
                  </a:lnTo>
                  <a:lnTo>
                    <a:pt x="109" y="100"/>
                  </a:lnTo>
                  <a:lnTo>
                    <a:pt x="100" y="86"/>
                  </a:lnTo>
                  <a:lnTo>
                    <a:pt x="90" y="72"/>
                  </a:lnTo>
                  <a:lnTo>
                    <a:pt x="80" y="60"/>
                  </a:lnTo>
                  <a:lnTo>
                    <a:pt x="68" y="47"/>
                  </a:lnTo>
                  <a:lnTo>
                    <a:pt x="57" y="36"/>
                  </a:lnTo>
                  <a:lnTo>
                    <a:pt x="43" y="25"/>
                  </a:lnTo>
                  <a:lnTo>
                    <a:pt x="30" y="16"/>
                  </a:lnTo>
                  <a:lnTo>
                    <a:pt x="15" y="7"/>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8" name="Freeform 38"/>
            <p:cNvSpPr/>
            <p:nvPr/>
          </p:nvSpPr>
          <p:spPr bwMode="auto">
            <a:xfrm>
              <a:off x="3195087" y="168988"/>
              <a:ext cx="450650" cy="656901"/>
            </a:xfrm>
            <a:custGeom>
              <a:avLst/>
              <a:gdLst>
                <a:gd name="T0" fmla="*/ 326 w 378"/>
                <a:gd name="T1" fmla="*/ 0 h 551"/>
                <a:gd name="T2" fmla="*/ 286 w 378"/>
                <a:gd name="T3" fmla="*/ 3 h 551"/>
                <a:gd name="T4" fmla="*/ 93 w 378"/>
                <a:gd name="T5" fmla="*/ 198 h 551"/>
                <a:gd name="T6" fmla="*/ 89 w 378"/>
                <a:gd name="T7" fmla="*/ 237 h 551"/>
                <a:gd name="T8" fmla="*/ 90 w 378"/>
                <a:gd name="T9" fmla="*/ 253 h 551"/>
                <a:gd name="T10" fmla="*/ 94 w 378"/>
                <a:gd name="T11" fmla="*/ 283 h 551"/>
                <a:gd name="T12" fmla="*/ 101 w 378"/>
                <a:gd name="T13" fmla="*/ 313 h 551"/>
                <a:gd name="T14" fmla="*/ 113 w 378"/>
                <a:gd name="T15" fmla="*/ 340 h 551"/>
                <a:gd name="T16" fmla="*/ 15 w 378"/>
                <a:gd name="T17" fmla="*/ 458 h 551"/>
                <a:gd name="T18" fmla="*/ 9 w 378"/>
                <a:gd name="T19" fmla="*/ 466 h 551"/>
                <a:gd name="T20" fmla="*/ 1 w 378"/>
                <a:gd name="T21" fmla="*/ 486 h 551"/>
                <a:gd name="T22" fmla="*/ 1 w 378"/>
                <a:gd name="T23" fmla="*/ 507 h 551"/>
                <a:gd name="T24" fmla="*/ 9 w 378"/>
                <a:gd name="T25" fmla="*/ 526 h 551"/>
                <a:gd name="T26" fmla="*/ 15 w 378"/>
                <a:gd name="T27" fmla="*/ 535 h 551"/>
                <a:gd name="T28" fmla="*/ 34 w 378"/>
                <a:gd name="T29" fmla="*/ 547 h 551"/>
                <a:gd name="T30" fmla="*/ 54 w 378"/>
                <a:gd name="T31" fmla="*/ 551 h 551"/>
                <a:gd name="T32" fmla="*/ 65 w 378"/>
                <a:gd name="T33" fmla="*/ 550 h 551"/>
                <a:gd name="T34" fmla="*/ 84 w 378"/>
                <a:gd name="T35" fmla="*/ 542 h 551"/>
                <a:gd name="T36" fmla="*/ 194 w 378"/>
                <a:gd name="T37" fmla="*/ 434 h 551"/>
                <a:gd name="T38" fmla="*/ 209 w 378"/>
                <a:gd name="T39" fmla="*/ 443 h 551"/>
                <a:gd name="T40" fmla="*/ 239 w 378"/>
                <a:gd name="T41" fmla="*/ 458 h 551"/>
                <a:gd name="T42" fmla="*/ 273 w 378"/>
                <a:gd name="T43" fmla="*/ 468 h 551"/>
                <a:gd name="T44" fmla="*/ 308 w 378"/>
                <a:gd name="T45" fmla="*/ 474 h 551"/>
                <a:gd name="T46" fmla="*/ 326 w 378"/>
                <a:gd name="T47" fmla="*/ 475 h 551"/>
                <a:gd name="T48" fmla="*/ 353 w 378"/>
                <a:gd name="T49" fmla="*/ 473 h 551"/>
                <a:gd name="T50" fmla="*/ 378 w 378"/>
                <a:gd name="T51" fmla="*/ 468 h 551"/>
                <a:gd name="T52" fmla="*/ 378 w 378"/>
                <a:gd name="T53" fmla="*/ 393 h 551"/>
                <a:gd name="T54" fmla="*/ 353 w 378"/>
                <a:gd name="T55" fmla="*/ 399 h 551"/>
                <a:gd name="T56" fmla="*/ 326 w 378"/>
                <a:gd name="T57" fmla="*/ 401 h 551"/>
                <a:gd name="T58" fmla="*/ 309 w 378"/>
                <a:gd name="T59" fmla="*/ 400 h 551"/>
                <a:gd name="T60" fmla="*/ 278 w 378"/>
                <a:gd name="T61" fmla="*/ 394 h 551"/>
                <a:gd name="T62" fmla="*/ 249 w 378"/>
                <a:gd name="T63" fmla="*/ 382 h 551"/>
                <a:gd name="T64" fmla="*/ 221 w 378"/>
                <a:gd name="T65" fmla="*/ 364 h 551"/>
                <a:gd name="T66" fmla="*/ 199 w 378"/>
                <a:gd name="T67" fmla="*/ 342 h 551"/>
                <a:gd name="T68" fmla="*/ 182 w 378"/>
                <a:gd name="T69" fmla="*/ 316 h 551"/>
                <a:gd name="T70" fmla="*/ 169 w 378"/>
                <a:gd name="T71" fmla="*/ 285 h 551"/>
                <a:gd name="T72" fmla="*/ 163 w 378"/>
                <a:gd name="T73" fmla="*/ 254 h 551"/>
                <a:gd name="T74" fmla="*/ 162 w 378"/>
                <a:gd name="T75" fmla="*/ 237 h 551"/>
                <a:gd name="T76" fmla="*/ 165 w 378"/>
                <a:gd name="T77" fmla="*/ 204 h 551"/>
                <a:gd name="T78" fmla="*/ 175 w 378"/>
                <a:gd name="T79" fmla="*/ 174 h 551"/>
                <a:gd name="T80" fmla="*/ 190 w 378"/>
                <a:gd name="T81" fmla="*/ 145 h 551"/>
                <a:gd name="T82" fmla="*/ 210 w 378"/>
                <a:gd name="T83" fmla="*/ 121 h 551"/>
                <a:gd name="T84" fmla="*/ 235 w 378"/>
                <a:gd name="T85" fmla="*/ 101 h 551"/>
                <a:gd name="T86" fmla="*/ 262 w 378"/>
                <a:gd name="T87" fmla="*/ 86 h 551"/>
                <a:gd name="T88" fmla="*/ 294 w 378"/>
                <a:gd name="T89" fmla="*/ 76 h 551"/>
                <a:gd name="T90" fmla="*/ 326 w 378"/>
                <a:gd name="T91" fmla="*/ 73 h 551"/>
                <a:gd name="T92" fmla="*/ 340 w 378"/>
                <a:gd name="T93" fmla="*/ 73 h 551"/>
                <a:gd name="T94" fmla="*/ 366 w 378"/>
                <a:gd name="T95" fmla="*/ 77 h 551"/>
                <a:gd name="T96" fmla="*/ 378 w 378"/>
                <a:gd name="T97" fmla="*/ 5 h 551"/>
                <a:gd name="T98" fmla="*/ 366 w 378"/>
                <a:gd name="T99" fmla="*/ 3 h 551"/>
                <a:gd name="T100" fmla="*/ 340 w 378"/>
                <a:gd name="T10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8" h="551">
                  <a:moveTo>
                    <a:pt x="326" y="0"/>
                  </a:moveTo>
                  <a:lnTo>
                    <a:pt x="326" y="0"/>
                  </a:lnTo>
                  <a:lnTo>
                    <a:pt x="306" y="1"/>
                  </a:lnTo>
                  <a:lnTo>
                    <a:pt x="286" y="3"/>
                  </a:lnTo>
                  <a:lnTo>
                    <a:pt x="93" y="198"/>
                  </a:lnTo>
                  <a:lnTo>
                    <a:pt x="93" y="198"/>
                  </a:lnTo>
                  <a:lnTo>
                    <a:pt x="90" y="216"/>
                  </a:lnTo>
                  <a:lnTo>
                    <a:pt x="89" y="237"/>
                  </a:lnTo>
                  <a:lnTo>
                    <a:pt x="89" y="237"/>
                  </a:lnTo>
                  <a:lnTo>
                    <a:pt x="90" y="253"/>
                  </a:lnTo>
                  <a:lnTo>
                    <a:pt x="91" y="269"/>
                  </a:lnTo>
                  <a:lnTo>
                    <a:pt x="94" y="283"/>
                  </a:lnTo>
                  <a:lnTo>
                    <a:pt x="97" y="298"/>
                  </a:lnTo>
                  <a:lnTo>
                    <a:pt x="101" y="313"/>
                  </a:lnTo>
                  <a:lnTo>
                    <a:pt x="106" y="326"/>
                  </a:lnTo>
                  <a:lnTo>
                    <a:pt x="113" y="340"/>
                  </a:lnTo>
                  <a:lnTo>
                    <a:pt x="120" y="353"/>
                  </a:lnTo>
                  <a:lnTo>
                    <a:pt x="15" y="458"/>
                  </a:lnTo>
                  <a:lnTo>
                    <a:pt x="15" y="458"/>
                  </a:lnTo>
                  <a:lnTo>
                    <a:pt x="9" y="466"/>
                  </a:lnTo>
                  <a:lnTo>
                    <a:pt x="4" y="476"/>
                  </a:lnTo>
                  <a:lnTo>
                    <a:pt x="1" y="486"/>
                  </a:lnTo>
                  <a:lnTo>
                    <a:pt x="0" y="497"/>
                  </a:lnTo>
                  <a:lnTo>
                    <a:pt x="1" y="507"/>
                  </a:lnTo>
                  <a:lnTo>
                    <a:pt x="4" y="516"/>
                  </a:lnTo>
                  <a:lnTo>
                    <a:pt x="9" y="526"/>
                  </a:lnTo>
                  <a:lnTo>
                    <a:pt x="15" y="535"/>
                  </a:lnTo>
                  <a:lnTo>
                    <a:pt x="15" y="535"/>
                  </a:lnTo>
                  <a:lnTo>
                    <a:pt x="24" y="542"/>
                  </a:lnTo>
                  <a:lnTo>
                    <a:pt x="34" y="547"/>
                  </a:lnTo>
                  <a:lnTo>
                    <a:pt x="44" y="550"/>
                  </a:lnTo>
                  <a:lnTo>
                    <a:pt x="54" y="551"/>
                  </a:lnTo>
                  <a:lnTo>
                    <a:pt x="54" y="551"/>
                  </a:lnTo>
                  <a:lnTo>
                    <a:pt x="65" y="550"/>
                  </a:lnTo>
                  <a:lnTo>
                    <a:pt x="75" y="547"/>
                  </a:lnTo>
                  <a:lnTo>
                    <a:pt x="84" y="542"/>
                  </a:lnTo>
                  <a:lnTo>
                    <a:pt x="93" y="535"/>
                  </a:lnTo>
                  <a:lnTo>
                    <a:pt x="194" y="434"/>
                  </a:lnTo>
                  <a:lnTo>
                    <a:pt x="194" y="434"/>
                  </a:lnTo>
                  <a:lnTo>
                    <a:pt x="209" y="443"/>
                  </a:lnTo>
                  <a:lnTo>
                    <a:pt x="224" y="451"/>
                  </a:lnTo>
                  <a:lnTo>
                    <a:pt x="239" y="458"/>
                  </a:lnTo>
                  <a:lnTo>
                    <a:pt x="256" y="463"/>
                  </a:lnTo>
                  <a:lnTo>
                    <a:pt x="273" y="468"/>
                  </a:lnTo>
                  <a:lnTo>
                    <a:pt x="290" y="472"/>
                  </a:lnTo>
                  <a:lnTo>
                    <a:pt x="308" y="474"/>
                  </a:lnTo>
                  <a:lnTo>
                    <a:pt x="326" y="475"/>
                  </a:lnTo>
                  <a:lnTo>
                    <a:pt x="326" y="475"/>
                  </a:lnTo>
                  <a:lnTo>
                    <a:pt x="340" y="474"/>
                  </a:lnTo>
                  <a:lnTo>
                    <a:pt x="353" y="473"/>
                  </a:lnTo>
                  <a:lnTo>
                    <a:pt x="366" y="470"/>
                  </a:lnTo>
                  <a:lnTo>
                    <a:pt x="378" y="468"/>
                  </a:lnTo>
                  <a:lnTo>
                    <a:pt x="378" y="393"/>
                  </a:lnTo>
                  <a:lnTo>
                    <a:pt x="378" y="393"/>
                  </a:lnTo>
                  <a:lnTo>
                    <a:pt x="366" y="396"/>
                  </a:lnTo>
                  <a:lnTo>
                    <a:pt x="353" y="399"/>
                  </a:lnTo>
                  <a:lnTo>
                    <a:pt x="340" y="400"/>
                  </a:lnTo>
                  <a:lnTo>
                    <a:pt x="326" y="401"/>
                  </a:lnTo>
                  <a:lnTo>
                    <a:pt x="326" y="401"/>
                  </a:lnTo>
                  <a:lnTo>
                    <a:pt x="309" y="400"/>
                  </a:lnTo>
                  <a:lnTo>
                    <a:pt x="294" y="398"/>
                  </a:lnTo>
                  <a:lnTo>
                    <a:pt x="278" y="394"/>
                  </a:lnTo>
                  <a:lnTo>
                    <a:pt x="262" y="388"/>
                  </a:lnTo>
                  <a:lnTo>
                    <a:pt x="249" y="382"/>
                  </a:lnTo>
                  <a:lnTo>
                    <a:pt x="235" y="373"/>
                  </a:lnTo>
                  <a:lnTo>
                    <a:pt x="221" y="364"/>
                  </a:lnTo>
                  <a:lnTo>
                    <a:pt x="210" y="353"/>
                  </a:lnTo>
                  <a:lnTo>
                    <a:pt x="199" y="342"/>
                  </a:lnTo>
                  <a:lnTo>
                    <a:pt x="190" y="329"/>
                  </a:lnTo>
                  <a:lnTo>
                    <a:pt x="182" y="316"/>
                  </a:lnTo>
                  <a:lnTo>
                    <a:pt x="175" y="301"/>
                  </a:lnTo>
                  <a:lnTo>
                    <a:pt x="169" y="285"/>
                  </a:lnTo>
                  <a:lnTo>
                    <a:pt x="165" y="270"/>
                  </a:lnTo>
                  <a:lnTo>
                    <a:pt x="163" y="254"/>
                  </a:lnTo>
                  <a:lnTo>
                    <a:pt x="162" y="237"/>
                  </a:lnTo>
                  <a:lnTo>
                    <a:pt x="162" y="237"/>
                  </a:lnTo>
                  <a:lnTo>
                    <a:pt x="163" y="221"/>
                  </a:lnTo>
                  <a:lnTo>
                    <a:pt x="165" y="204"/>
                  </a:lnTo>
                  <a:lnTo>
                    <a:pt x="169" y="188"/>
                  </a:lnTo>
                  <a:lnTo>
                    <a:pt x="175" y="174"/>
                  </a:lnTo>
                  <a:lnTo>
                    <a:pt x="182" y="159"/>
                  </a:lnTo>
                  <a:lnTo>
                    <a:pt x="190" y="145"/>
                  </a:lnTo>
                  <a:lnTo>
                    <a:pt x="199" y="133"/>
                  </a:lnTo>
                  <a:lnTo>
                    <a:pt x="210" y="121"/>
                  </a:lnTo>
                  <a:lnTo>
                    <a:pt x="221" y="111"/>
                  </a:lnTo>
                  <a:lnTo>
                    <a:pt x="235" y="101"/>
                  </a:lnTo>
                  <a:lnTo>
                    <a:pt x="249" y="93"/>
                  </a:lnTo>
                  <a:lnTo>
                    <a:pt x="262" y="86"/>
                  </a:lnTo>
                  <a:lnTo>
                    <a:pt x="278" y="81"/>
                  </a:lnTo>
                  <a:lnTo>
                    <a:pt x="294" y="76"/>
                  </a:lnTo>
                  <a:lnTo>
                    <a:pt x="309" y="74"/>
                  </a:lnTo>
                  <a:lnTo>
                    <a:pt x="326" y="73"/>
                  </a:lnTo>
                  <a:lnTo>
                    <a:pt x="326" y="73"/>
                  </a:lnTo>
                  <a:lnTo>
                    <a:pt x="340" y="73"/>
                  </a:lnTo>
                  <a:lnTo>
                    <a:pt x="353" y="75"/>
                  </a:lnTo>
                  <a:lnTo>
                    <a:pt x="366" y="77"/>
                  </a:lnTo>
                  <a:lnTo>
                    <a:pt x="378" y="82"/>
                  </a:lnTo>
                  <a:lnTo>
                    <a:pt x="378" y="5"/>
                  </a:lnTo>
                  <a:lnTo>
                    <a:pt x="378" y="5"/>
                  </a:lnTo>
                  <a:lnTo>
                    <a:pt x="366" y="3"/>
                  </a:lnTo>
                  <a:lnTo>
                    <a:pt x="353" y="1"/>
                  </a:lnTo>
                  <a:lnTo>
                    <a:pt x="340" y="0"/>
                  </a:lnTo>
                  <a:lnTo>
                    <a:pt x="326"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9" name="Freeform 42"/>
            <p:cNvSpPr/>
            <p:nvPr/>
          </p:nvSpPr>
          <p:spPr bwMode="auto">
            <a:xfrm>
              <a:off x="2435657" y="1327973"/>
              <a:ext cx="194328" cy="664054"/>
            </a:xfrm>
            <a:custGeom>
              <a:avLst/>
              <a:gdLst>
                <a:gd name="T0" fmla="*/ 74 w 163"/>
                <a:gd name="T1" fmla="*/ 186 h 557"/>
                <a:gd name="T2" fmla="*/ 76 w 163"/>
                <a:gd name="T3" fmla="*/ 166 h 557"/>
                <a:gd name="T4" fmla="*/ 82 w 163"/>
                <a:gd name="T5" fmla="*/ 147 h 557"/>
                <a:gd name="T6" fmla="*/ 89 w 163"/>
                <a:gd name="T7" fmla="*/ 129 h 557"/>
                <a:gd name="T8" fmla="*/ 100 w 163"/>
                <a:gd name="T9" fmla="*/ 115 h 557"/>
                <a:gd name="T10" fmla="*/ 113 w 163"/>
                <a:gd name="T11" fmla="*/ 101 h 557"/>
                <a:gd name="T12" fmla="*/ 128 w 163"/>
                <a:gd name="T13" fmla="*/ 90 h 557"/>
                <a:gd name="T14" fmla="*/ 145 w 163"/>
                <a:gd name="T15" fmla="*/ 81 h 557"/>
                <a:gd name="T16" fmla="*/ 163 w 163"/>
                <a:gd name="T17" fmla="*/ 76 h 557"/>
                <a:gd name="T18" fmla="*/ 163 w 163"/>
                <a:gd name="T19" fmla="*/ 0 h 557"/>
                <a:gd name="T20" fmla="*/ 130 w 163"/>
                <a:gd name="T21" fmla="*/ 7 h 557"/>
                <a:gd name="T22" fmla="*/ 99 w 163"/>
                <a:gd name="T23" fmla="*/ 21 h 557"/>
                <a:gd name="T24" fmla="*/ 71 w 163"/>
                <a:gd name="T25" fmla="*/ 38 h 557"/>
                <a:gd name="T26" fmla="*/ 47 w 163"/>
                <a:gd name="T27" fmla="*/ 61 h 557"/>
                <a:gd name="T28" fmla="*/ 27 w 163"/>
                <a:gd name="T29" fmla="*/ 88 h 557"/>
                <a:gd name="T30" fmla="*/ 13 w 163"/>
                <a:gd name="T31" fmla="*/ 118 h 557"/>
                <a:gd name="T32" fmla="*/ 3 w 163"/>
                <a:gd name="T33" fmla="*/ 150 h 557"/>
                <a:gd name="T34" fmla="*/ 0 w 163"/>
                <a:gd name="T35" fmla="*/ 186 h 557"/>
                <a:gd name="T36" fmla="*/ 1 w 163"/>
                <a:gd name="T37" fmla="*/ 202 h 557"/>
                <a:gd name="T38" fmla="*/ 10 w 163"/>
                <a:gd name="T39" fmla="*/ 242 h 557"/>
                <a:gd name="T40" fmla="*/ 27 w 163"/>
                <a:gd name="T41" fmla="*/ 289 h 557"/>
                <a:gd name="T42" fmla="*/ 63 w 163"/>
                <a:gd name="T43" fmla="*/ 369 h 557"/>
                <a:gd name="T44" fmla="*/ 116 w 163"/>
                <a:gd name="T45" fmla="*/ 473 h 557"/>
                <a:gd name="T46" fmla="*/ 163 w 163"/>
                <a:gd name="T47" fmla="*/ 557 h 557"/>
                <a:gd name="T48" fmla="*/ 163 w 163"/>
                <a:gd name="T49" fmla="*/ 295 h 557"/>
                <a:gd name="T50" fmla="*/ 145 w 163"/>
                <a:gd name="T51" fmla="*/ 289 h 557"/>
                <a:gd name="T52" fmla="*/ 128 w 163"/>
                <a:gd name="T53" fmla="*/ 281 h 557"/>
                <a:gd name="T54" fmla="*/ 113 w 163"/>
                <a:gd name="T55" fmla="*/ 270 h 557"/>
                <a:gd name="T56" fmla="*/ 100 w 163"/>
                <a:gd name="T57" fmla="*/ 257 h 557"/>
                <a:gd name="T58" fmla="*/ 89 w 163"/>
                <a:gd name="T59" fmla="*/ 241 h 557"/>
                <a:gd name="T60" fmla="*/ 82 w 163"/>
                <a:gd name="T61" fmla="*/ 224 h 557"/>
                <a:gd name="T62" fmla="*/ 76 w 163"/>
                <a:gd name="T63" fmla="*/ 205 h 557"/>
                <a:gd name="T64" fmla="*/ 74 w 163"/>
                <a:gd name="T65" fmla="*/ 18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3" h="557">
                  <a:moveTo>
                    <a:pt x="74" y="186"/>
                  </a:moveTo>
                  <a:lnTo>
                    <a:pt x="74" y="186"/>
                  </a:lnTo>
                  <a:lnTo>
                    <a:pt x="75" y="175"/>
                  </a:lnTo>
                  <a:lnTo>
                    <a:pt x="76" y="166"/>
                  </a:lnTo>
                  <a:lnTo>
                    <a:pt x="78" y="157"/>
                  </a:lnTo>
                  <a:lnTo>
                    <a:pt x="82" y="147"/>
                  </a:lnTo>
                  <a:lnTo>
                    <a:pt x="85" y="138"/>
                  </a:lnTo>
                  <a:lnTo>
                    <a:pt x="89" y="129"/>
                  </a:lnTo>
                  <a:lnTo>
                    <a:pt x="94" y="122"/>
                  </a:lnTo>
                  <a:lnTo>
                    <a:pt x="100" y="115"/>
                  </a:lnTo>
                  <a:lnTo>
                    <a:pt x="107" y="108"/>
                  </a:lnTo>
                  <a:lnTo>
                    <a:pt x="113" y="101"/>
                  </a:lnTo>
                  <a:lnTo>
                    <a:pt x="120" y="95"/>
                  </a:lnTo>
                  <a:lnTo>
                    <a:pt x="128" y="90"/>
                  </a:lnTo>
                  <a:lnTo>
                    <a:pt x="136" y="86"/>
                  </a:lnTo>
                  <a:lnTo>
                    <a:pt x="145" y="81"/>
                  </a:lnTo>
                  <a:lnTo>
                    <a:pt x="154" y="78"/>
                  </a:lnTo>
                  <a:lnTo>
                    <a:pt x="163" y="76"/>
                  </a:lnTo>
                  <a:lnTo>
                    <a:pt x="163" y="0"/>
                  </a:lnTo>
                  <a:lnTo>
                    <a:pt x="163" y="0"/>
                  </a:lnTo>
                  <a:lnTo>
                    <a:pt x="146" y="3"/>
                  </a:lnTo>
                  <a:lnTo>
                    <a:pt x="130" y="7"/>
                  </a:lnTo>
                  <a:lnTo>
                    <a:pt x="114" y="13"/>
                  </a:lnTo>
                  <a:lnTo>
                    <a:pt x="99" y="21"/>
                  </a:lnTo>
                  <a:lnTo>
                    <a:pt x="85" y="29"/>
                  </a:lnTo>
                  <a:lnTo>
                    <a:pt x="71" y="38"/>
                  </a:lnTo>
                  <a:lnTo>
                    <a:pt x="59" y="50"/>
                  </a:lnTo>
                  <a:lnTo>
                    <a:pt x="47" y="61"/>
                  </a:lnTo>
                  <a:lnTo>
                    <a:pt x="37" y="74"/>
                  </a:lnTo>
                  <a:lnTo>
                    <a:pt x="27" y="88"/>
                  </a:lnTo>
                  <a:lnTo>
                    <a:pt x="19" y="102"/>
                  </a:lnTo>
                  <a:lnTo>
                    <a:pt x="13" y="118"/>
                  </a:lnTo>
                  <a:lnTo>
                    <a:pt x="7" y="134"/>
                  </a:lnTo>
                  <a:lnTo>
                    <a:pt x="3" y="150"/>
                  </a:lnTo>
                  <a:lnTo>
                    <a:pt x="1" y="168"/>
                  </a:lnTo>
                  <a:lnTo>
                    <a:pt x="0" y="186"/>
                  </a:lnTo>
                  <a:lnTo>
                    <a:pt x="0" y="186"/>
                  </a:lnTo>
                  <a:lnTo>
                    <a:pt x="1" y="202"/>
                  </a:lnTo>
                  <a:lnTo>
                    <a:pt x="5" y="220"/>
                  </a:lnTo>
                  <a:lnTo>
                    <a:pt x="10" y="242"/>
                  </a:lnTo>
                  <a:lnTo>
                    <a:pt x="19" y="265"/>
                  </a:lnTo>
                  <a:lnTo>
                    <a:pt x="27" y="289"/>
                  </a:lnTo>
                  <a:lnTo>
                    <a:pt x="39" y="316"/>
                  </a:lnTo>
                  <a:lnTo>
                    <a:pt x="63" y="369"/>
                  </a:lnTo>
                  <a:lnTo>
                    <a:pt x="90" y="422"/>
                  </a:lnTo>
                  <a:lnTo>
                    <a:pt x="116" y="473"/>
                  </a:lnTo>
                  <a:lnTo>
                    <a:pt x="142" y="519"/>
                  </a:lnTo>
                  <a:lnTo>
                    <a:pt x="163" y="557"/>
                  </a:lnTo>
                  <a:lnTo>
                    <a:pt x="163" y="295"/>
                  </a:lnTo>
                  <a:lnTo>
                    <a:pt x="163" y="295"/>
                  </a:lnTo>
                  <a:lnTo>
                    <a:pt x="154" y="293"/>
                  </a:lnTo>
                  <a:lnTo>
                    <a:pt x="145" y="289"/>
                  </a:lnTo>
                  <a:lnTo>
                    <a:pt x="136" y="285"/>
                  </a:lnTo>
                  <a:lnTo>
                    <a:pt x="128" y="281"/>
                  </a:lnTo>
                  <a:lnTo>
                    <a:pt x="120" y="276"/>
                  </a:lnTo>
                  <a:lnTo>
                    <a:pt x="113" y="270"/>
                  </a:lnTo>
                  <a:lnTo>
                    <a:pt x="107" y="263"/>
                  </a:lnTo>
                  <a:lnTo>
                    <a:pt x="100" y="257"/>
                  </a:lnTo>
                  <a:lnTo>
                    <a:pt x="94" y="249"/>
                  </a:lnTo>
                  <a:lnTo>
                    <a:pt x="89" y="241"/>
                  </a:lnTo>
                  <a:lnTo>
                    <a:pt x="85" y="233"/>
                  </a:lnTo>
                  <a:lnTo>
                    <a:pt x="82" y="224"/>
                  </a:lnTo>
                  <a:lnTo>
                    <a:pt x="78" y="215"/>
                  </a:lnTo>
                  <a:lnTo>
                    <a:pt x="76" y="205"/>
                  </a:lnTo>
                  <a:lnTo>
                    <a:pt x="75" y="195"/>
                  </a:lnTo>
                  <a:lnTo>
                    <a:pt x="74" y="186"/>
                  </a:lnTo>
                  <a:lnTo>
                    <a:pt x="74" y="186"/>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0" name="Freeform 46"/>
            <p:cNvSpPr/>
            <p:nvPr/>
          </p:nvSpPr>
          <p:spPr bwMode="auto">
            <a:xfrm>
              <a:off x="2430888" y="4684322"/>
              <a:ext cx="199097" cy="323086"/>
            </a:xfrm>
            <a:custGeom>
              <a:avLst/>
              <a:gdLst>
                <a:gd name="T0" fmla="*/ 167 w 167"/>
                <a:gd name="T1" fmla="*/ 0 h 271"/>
                <a:gd name="T2" fmla="*/ 0 w 167"/>
                <a:gd name="T3" fmla="*/ 167 h 271"/>
                <a:gd name="T4" fmla="*/ 103 w 167"/>
                <a:gd name="T5" fmla="*/ 271 h 271"/>
                <a:gd name="T6" fmla="*/ 137 w 167"/>
                <a:gd name="T7" fmla="*/ 259 h 271"/>
                <a:gd name="T8" fmla="*/ 137 w 167"/>
                <a:gd name="T9" fmla="*/ 201 h 271"/>
                <a:gd name="T10" fmla="*/ 167 w 167"/>
                <a:gd name="T11" fmla="*/ 173 h 271"/>
                <a:gd name="T12" fmla="*/ 167 w 167"/>
                <a:gd name="T13" fmla="*/ 0 h 271"/>
              </a:gdLst>
              <a:ahLst/>
              <a:cxnLst>
                <a:cxn ang="0">
                  <a:pos x="T0" y="T1"/>
                </a:cxn>
                <a:cxn ang="0">
                  <a:pos x="T2" y="T3"/>
                </a:cxn>
                <a:cxn ang="0">
                  <a:pos x="T4" y="T5"/>
                </a:cxn>
                <a:cxn ang="0">
                  <a:pos x="T6" y="T7"/>
                </a:cxn>
                <a:cxn ang="0">
                  <a:pos x="T8" y="T9"/>
                </a:cxn>
                <a:cxn ang="0">
                  <a:pos x="T10" y="T11"/>
                </a:cxn>
                <a:cxn ang="0">
                  <a:pos x="T12" y="T13"/>
                </a:cxn>
              </a:cxnLst>
              <a:rect l="0" t="0" r="r" b="b"/>
              <a:pathLst>
                <a:path w="167" h="271">
                  <a:moveTo>
                    <a:pt x="167" y="0"/>
                  </a:moveTo>
                  <a:lnTo>
                    <a:pt x="0" y="167"/>
                  </a:lnTo>
                  <a:lnTo>
                    <a:pt x="103" y="271"/>
                  </a:lnTo>
                  <a:lnTo>
                    <a:pt x="137" y="259"/>
                  </a:lnTo>
                  <a:lnTo>
                    <a:pt x="137" y="201"/>
                  </a:lnTo>
                  <a:lnTo>
                    <a:pt x="167" y="173"/>
                  </a:lnTo>
                  <a:lnTo>
                    <a:pt x="167"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1" name="Freeform 118"/>
            <p:cNvSpPr/>
            <p:nvPr/>
          </p:nvSpPr>
          <p:spPr bwMode="auto">
            <a:xfrm>
              <a:off x="1659537" y="3107047"/>
              <a:ext cx="960910" cy="962103"/>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52" name="그룹 122"/>
            <p:cNvGrpSpPr/>
            <p:nvPr/>
          </p:nvGrpSpPr>
          <p:grpSpPr>
            <a:xfrm>
              <a:off x="1659537" y="3390790"/>
              <a:ext cx="305202" cy="678359"/>
              <a:chOff x="2209800" y="4519614"/>
              <a:chExt cx="406400" cy="903287"/>
            </a:xfrm>
            <a:solidFill>
              <a:schemeClr val="accent1">
                <a:lumMod val="50000"/>
              </a:schemeClr>
            </a:solidFill>
          </p:grpSpPr>
          <p:sp>
            <p:nvSpPr>
              <p:cNvPr id="58" name="Freeform 9"/>
              <p:cNvSpPr/>
              <p:nvPr/>
            </p:nvSpPr>
            <p:spPr bwMode="auto">
              <a:xfrm>
                <a:off x="2209800" y="4519614"/>
                <a:ext cx="171450" cy="385763"/>
              </a:xfrm>
              <a:custGeom>
                <a:avLst/>
                <a:gdLst>
                  <a:gd name="T0" fmla="*/ 0 w 108"/>
                  <a:gd name="T1" fmla="*/ 0 h 243"/>
                  <a:gd name="T2" fmla="*/ 0 w 108"/>
                  <a:gd name="T3" fmla="*/ 243 h 243"/>
                  <a:gd name="T4" fmla="*/ 0 w 108"/>
                  <a:gd name="T5" fmla="*/ 243 h 243"/>
                  <a:gd name="T6" fmla="*/ 11 w 108"/>
                  <a:gd name="T7" fmla="*/ 242 h 243"/>
                  <a:gd name="T8" fmla="*/ 22 w 108"/>
                  <a:gd name="T9" fmla="*/ 239 h 243"/>
                  <a:gd name="T10" fmla="*/ 33 w 108"/>
                  <a:gd name="T11" fmla="*/ 234 h 243"/>
                  <a:gd name="T12" fmla="*/ 42 w 108"/>
                  <a:gd name="T13" fmla="*/ 230 h 243"/>
                  <a:gd name="T14" fmla="*/ 51 w 108"/>
                  <a:gd name="T15" fmla="*/ 224 h 243"/>
                  <a:gd name="T16" fmla="*/ 61 w 108"/>
                  <a:gd name="T17" fmla="*/ 218 h 243"/>
                  <a:gd name="T18" fmla="*/ 69 w 108"/>
                  <a:gd name="T19" fmla="*/ 210 h 243"/>
                  <a:gd name="T20" fmla="*/ 77 w 108"/>
                  <a:gd name="T21" fmla="*/ 203 h 243"/>
                  <a:gd name="T22" fmla="*/ 83 w 108"/>
                  <a:gd name="T23" fmla="*/ 195 h 243"/>
                  <a:gd name="T24" fmla="*/ 89 w 108"/>
                  <a:gd name="T25" fmla="*/ 185 h 243"/>
                  <a:gd name="T26" fmla="*/ 94 w 108"/>
                  <a:gd name="T27" fmla="*/ 176 h 243"/>
                  <a:gd name="T28" fmla="*/ 100 w 108"/>
                  <a:gd name="T29" fmla="*/ 165 h 243"/>
                  <a:gd name="T30" fmla="*/ 103 w 108"/>
                  <a:gd name="T31" fmla="*/ 155 h 243"/>
                  <a:gd name="T32" fmla="*/ 106 w 108"/>
                  <a:gd name="T33" fmla="*/ 145 h 243"/>
                  <a:gd name="T34" fmla="*/ 107 w 108"/>
                  <a:gd name="T35" fmla="*/ 133 h 243"/>
                  <a:gd name="T36" fmla="*/ 108 w 108"/>
                  <a:gd name="T37" fmla="*/ 122 h 243"/>
                  <a:gd name="T38" fmla="*/ 108 w 108"/>
                  <a:gd name="T39" fmla="*/ 122 h 243"/>
                  <a:gd name="T40" fmla="*/ 107 w 108"/>
                  <a:gd name="T41" fmla="*/ 110 h 243"/>
                  <a:gd name="T42" fmla="*/ 106 w 108"/>
                  <a:gd name="T43" fmla="*/ 99 h 243"/>
                  <a:gd name="T44" fmla="*/ 103 w 108"/>
                  <a:gd name="T45" fmla="*/ 88 h 243"/>
                  <a:gd name="T46" fmla="*/ 100 w 108"/>
                  <a:gd name="T47" fmla="*/ 77 h 243"/>
                  <a:gd name="T48" fmla="*/ 94 w 108"/>
                  <a:gd name="T49" fmla="*/ 67 h 243"/>
                  <a:gd name="T50" fmla="*/ 89 w 108"/>
                  <a:gd name="T51" fmla="*/ 58 h 243"/>
                  <a:gd name="T52" fmla="*/ 83 w 108"/>
                  <a:gd name="T53" fmla="*/ 48 h 243"/>
                  <a:gd name="T54" fmla="*/ 77 w 108"/>
                  <a:gd name="T55" fmla="*/ 40 h 243"/>
                  <a:gd name="T56" fmla="*/ 69 w 108"/>
                  <a:gd name="T57" fmla="*/ 32 h 243"/>
                  <a:gd name="T58" fmla="*/ 61 w 108"/>
                  <a:gd name="T59" fmla="*/ 25 h 243"/>
                  <a:gd name="T60" fmla="*/ 51 w 108"/>
                  <a:gd name="T61" fmla="*/ 19 h 243"/>
                  <a:gd name="T62" fmla="*/ 42 w 108"/>
                  <a:gd name="T63" fmla="*/ 13 h 243"/>
                  <a:gd name="T64" fmla="*/ 33 w 108"/>
                  <a:gd name="T65" fmla="*/ 9 h 243"/>
                  <a:gd name="T66" fmla="*/ 22 w 108"/>
                  <a:gd name="T67" fmla="*/ 4 h 243"/>
                  <a:gd name="T68" fmla="*/ 11 w 108"/>
                  <a:gd name="T69" fmla="*/ 1 h 243"/>
                  <a:gd name="T70" fmla="*/ 0 w 108"/>
                  <a:gd name="T7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243">
                    <a:moveTo>
                      <a:pt x="0" y="0"/>
                    </a:moveTo>
                    <a:lnTo>
                      <a:pt x="0" y="243"/>
                    </a:lnTo>
                    <a:lnTo>
                      <a:pt x="0" y="243"/>
                    </a:lnTo>
                    <a:lnTo>
                      <a:pt x="11" y="242"/>
                    </a:lnTo>
                    <a:lnTo>
                      <a:pt x="22" y="239"/>
                    </a:lnTo>
                    <a:lnTo>
                      <a:pt x="33" y="234"/>
                    </a:lnTo>
                    <a:lnTo>
                      <a:pt x="42" y="230"/>
                    </a:lnTo>
                    <a:lnTo>
                      <a:pt x="51" y="224"/>
                    </a:lnTo>
                    <a:lnTo>
                      <a:pt x="61" y="218"/>
                    </a:lnTo>
                    <a:lnTo>
                      <a:pt x="69" y="210"/>
                    </a:lnTo>
                    <a:lnTo>
                      <a:pt x="77" y="203"/>
                    </a:lnTo>
                    <a:lnTo>
                      <a:pt x="83" y="195"/>
                    </a:lnTo>
                    <a:lnTo>
                      <a:pt x="89" y="185"/>
                    </a:lnTo>
                    <a:lnTo>
                      <a:pt x="94" y="176"/>
                    </a:lnTo>
                    <a:lnTo>
                      <a:pt x="100" y="165"/>
                    </a:lnTo>
                    <a:lnTo>
                      <a:pt x="103" y="155"/>
                    </a:lnTo>
                    <a:lnTo>
                      <a:pt x="106" y="145"/>
                    </a:lnTo>
                    <a:lnTo>
                      <a:pt x="107" y="133"/>
                    </a:lnTo>
                    <a:lnTo>
                      <a:pt x="108" y="122"/>
                    </a:lnTo>
                    <a:lnTo>
                      <a:pt x="108" y="122"/>
                    </a:lnTo>
                    <a:lnTo>
                      <a:pt x="107" y="110"/>
                    </a:lnTo>
                    <a:lnTo>
                      <a:pt x="106" y="99"/>
                    </a:lnTo>
                    <a:lnTo>
                      <a:pt x="103" y="88"/>
                    </a:lnTo>
                    <a:lnTo>
                      <a:pt x="100" y="77"/>
                    </a:lnTo>
                    <a:lnTo>
                      <a:pt x="94" y="67"/>
                    </a:lnTo>
                    <a:lnTo>
                      <a:pt x="89" y="58"/>
                    </a:lnTo>
                    <a:lnTo>
                      <a:pt x="83" y="48"/>
                    </a:lnTo>
                    <a:lnTo>
                      <a:pt x="77" y="40"/>
                    </a:lnTo>
                    <a:lnTo>
                      <a:pt x="69" y="32"/>
                    </a:lnTo>
                    <a:lnTo>
                      <a:pt x="61" y="25"/>
                    </a:lnTo>
                    <a:lnTo>
                      <a:pt x="51" y="19"/>
                    </a:lnTo>
                    <a:lnTo>
                      <a:pt x="42" y="13"/>
                    </a:lnTo>
                    <a:lnTo>
                      <a:pt x="33" y="9"/>
                    </a:lnTo>
                    <a:lnTo>
                      <a:pt x="22" y="4"/>
                    </a:lnTo>
                    <a:lnTo>
                      <a:pt x="11" y="1"/>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9" name="Freeform 11"/>
              <p:cNvSpPr/>
              <p:nvPr/>
            </p:nvSpPr>
            <p:spPr bwMode="auto">
              <a:xfrm>
                <a:off x="2209800" y="4935538"/>
                <a:ext cx="406400" cy="487363"/>
              </a:xfrm>
              <a:custGeom>
                <a:avLst/>
                <a:gdLst>
                  <a:gd name="T0" fmla="*/ 35 w 256"/>
                  <a:gd name="T1" fmla="*/ 0 h 307"/>
                  <a:gd name="T2" fmla="*/ 0 w 256"/>
                  <a:gd name="T3" fmla="*/ 0 h 307"/>
                  <a:gd name="T4" fmla="*/ 0 w 256"/>
                  <a:gd name="T5" fmla="*/ 307 h 307"/>
                  <a:gd name="T6" fmla="*/ 126 w 256"/>
                  <a:gd name="T7" fmla="*/ 307 h 307"/>
                  <a:gd name="T8" fmla="*/ 126 w 256"/>
                  <a:gd name="T9" fmla="*/ 215 h 307"/>
                  <a:gd name="T10" fmla="*/ 144 w 256"/>
                  <a:gd name="T11" fmla="*/ 215 h 307"/>
                  <a:gd name="T12" fmla="*/ 144 w 256"/>
                  <a:gd name="T13" fmla="*/ 307 h 307"/>
                  <a:gd name="T14" fmla="*/ 256 w 256"/>
                  <a:gd name="T15" fmla="*/ 307 h 307"/>
                  <a:gd name="T16" fmla="*/ 256 w 256"/>
                  <a:gd name="T17" fmla="*/ 134 h 307"/>
                  <a:gd name="T18" fmla="*/ 256 w 256"/>
                  <a:gd name="T19" fmla="*/ 134 h 307"/>
                  <a:gd name="T20" fmla="*/ 255 w 256"/>
                  <a:gd name="T21" fmla="*/ 128 h 307"/>
                  <a:gd name="T22" fmla="*/ 255 w 256"/>
                  <a:gd name="T23" fmla="*/ 128 h 307"/>
                  <a:gd name="T24" fmla="*/ 255 w 256"/>
                  <a:gd name="T25" fmla="*/ 123 h 307"/>
                  <a:gd name="T26" fmla="*/ 255 w 256"/>
                  <a:gd name="T27" fmla="*/ 123 h 307"/>
                  <a:gd name="T28" fmla="*/ 254 w 256"/>
                  <a:gd name="T29" fmla="*/ 121 h 307"/>
                  <a:gd name="T30" fmla="*/ 254 w 256"/>
                  <a:gd name="T31" fmla="*/ 121 h 307"/>
                  <a:gd name="T32" fmla="*/ 253 w 256"/>
                  <a:gd name="T33" fmla="*/ 113 h 307"/>
                  <a:gd name="T34" fmla="*/ 251 w 256"/>
                  <a:gd name="T35" fmla="*/ 104 h 307"/>
                  <a:gd name="T36" fmla="*/ 248 w 256"/>
                  <a:gd name="T37" fmla="*/ 97 h 307"/>
                  <a:gd name="T38" fmla="*/ 244 w 256"/>
                  <a:gd name="T39" fmla="*/ 90 h 307"/>
                  <a:gd name="T40" fmla="*/ 240 w 256"/>
                  <a:gd name="T41" fmla="*/ 82 h 307"/>
                  <a:gd name="T42" fmla="*/ 235 w 256"/>
                  <a:gd name="T43" fmla="*/ 76 h 307"/>
                  <a:gd name="T44" fmla="*/ 225 w 256"/>
                  <a:gd name="T45" fmla="*/ 63 h 307"/>
                  <a:gd name="T46" fmla="*/ 212 w 256"/>
                  <a:gd name="T47" fmla="*/ 53 h 307"/>
                  <a:gd name="T48" fmla="*/ 199 w 256"/>
                  <a:gd name="T49" fmla="*/ 44 h 307"/>
                  <a:gd name="T50" fmla="*/ 184 w 256"/>
                  <a:gd name="T51" fmla="*/ 35 h 307"/>
                  <a:gd name="T52" fmla="*/ 169 w 256"/>
                  <a:gd name="T53" fmla="*/ 28 h 307"/>
                  <a:gd name="T54" fmla="*/ 152 w 256"/>
                  <a:gd name="T55" fmla="*/ 22 h 307"/>
                  <a:gd name="T56" fmla="*/ 135 w 256"/>
                  <a:gd name="T57" fmla="*/ 16 h 307"/>
                  <a:gd name="T58" fmla="*/ 119 w 256"/>
                  <a:gd name="T59" fmla="*/ 12 h 307"/>
                  <a:gd name="T60" fmla="*/ 103 w 256"/>
                  <a:gd name="T61" fmla="*/ 8 h 307"/>
                  <a:gd name="T62" fmla="*/ 72 w 256"/>
                  <a:gd name="T63" fmla="*/ 4 h 307"/>
                  <a:gd name="T64" fmla="*/ 46 w 256"/>
                  <a:gd name="T65" fmla="*/ 1 h 307"/>
                  <a:gd name="T66" fmla="*/ 46 w 256"/>
                  <a:gd name="T67" fmla="*/ 1 h 307"/>
                  <a:gd name="T68" fmla="*/ 40 w 256"/>
                  <a:gd name="T69" fmla="*/ 0 h 307"/>
                  <a:gd name="T70" fmla="*/ 35 w 256"/>
                  <a:gd name="T7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6" h="307">
                    <a:moveTo>
                      <a:pt x="35" y="0"/>
                    </a:moveTo>
                    <a:lnTo>
                      <a:pt x="0" y="0"/>
                    </a:lnTo>
                    <a:lnTo>
                      <a:pt x="0" y="307"/>
                    </a:lnTo>
                    <a:lnTo>
                      <a:pt x="126" y="307"/>
                    </a:lnTo>
                    <a:lnTo>
                      <a:pt x="126" y="215"/>
                    </a:lnTo>
                    <a:lnTo>
                      <a:pt x="144" y="215"/>
                    </a:lnTo>
                    <a:lnTo>
                      <a:pt x="144" y="307"/>
                    </a:lnTo>
                    <a:lnTo>
                      <a:pt x="256" y="307"/>
                    </a:lnTo>
                    <a:lnTo>
                      <a:pt x="256" y="134"/>
                    </a:lnTo>
                    <a:lnTo>
                      <a:pt x="256" y="134"/>
                    </a:lnTo>
                    <a:lnTo>
                      <a:pt x="255" y="128"/>
                    </a:lnTo>
                    <a:lnTo>
                      <a:pt x="255" y="128"/>
                    </a:lnTo>
                    <a:lnTo>
                      <a:pt x="255" y="123"/>
                    </a:lnTo>
                    <a:lnTo>
                      <a:pt x="255" y="123"/>
                    </a:lnTo>
                    <a:lnTo>
                      <a:pt x="254" y="121"/>
                    </a:lnTo>
                    <a:lnTo>
                      <a:pt x="254" y="121"/>
                    </a:lnTo>
                    <a:lnTo>
                      <a:pt x="253" y="113"/>
                    </a:lnTo>
                    <a:lnTo>
                      <a:pt x="251" y="104"/>
                    </a:lnTo>
                    <a:lnTo>
                      <a:pt x="248" y="97"/>
                    </a:lnTo>
                    <a:lnTo>
                      <a:pt x="244" y="90"/>
                    </a:lnTo>
                    <a:lnTo>
                      <a:pt x="240" y="82"/>
                    </a:lnTo>
                    <a:lnTo>
                      <a:pt x="235" y="76"/>
                    </a:lnTo>
                    <a:lnTo>
                      <a:pt x="225" y="63"/>
                    </a:lnTo>
                    <a:lnTo>
                      <a:pt x="212" y="53"/>
                    </a:lnTo>
                    <a:lnTo>
                      <a:pt x="199" y="44"/>
                    </a:lnTo>
                    <a:lnTo>
                      <a:pt x="184" y="35"/>
                    </a:lnTo>
                    <a:lnTo>
                      <a:pt x="169" y="28"/>
                    </a:lnTo>
                    <a:lnTo>
                      <a:pt x="152" y="22"/>
                    </a:lnTo>
                    <a:lnTo>
                      <a:pt x="135" y="16"/>
                    </a:lnTo>
                    <a:lnTo>
                      <a:pt x="119" y="12"/>
                    </a:lnTo>
                    <a:lnTo>
                      <a:pt x="103" y="8"/>
                    </a:lnTo>
                    <a:lnTo>
                      <a:pt x="72" y="4"/>
                    </a:lnTo>
                    <a:lnTo>
                      <a:pt x="46" y="1"/>
                    </a:lnTo>
                    <a:lnTo>
                      <a:pt x="46" y="1"/>
                    </a:lnTo>
                    <a:lnTo>
                      <a:pt x="40" y="0"/>
                    </a:lnTo>
                    <a:lnTo>
                      <a:pt x="3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53" name="Freeform 110"/>
            <p:cNvSpPr/>
            <p:nvPr/>
          </p:nvSpPr>
          <p:spPr bwMode="auto">
            <a:xfrm>
              <a:off x="2684826" y="4123990"/>
              <a:ext cx="960910" cy="960910"/>
            </a:xfrm>
            <a:custGeom>
              <a:avLst/>
              <a:gdLst>
                <a:gd name="T0" fmla="*/ 0 w 806"/>
                <a:gd name="T1" fmla="*/ 0 h 806"/>
                <a:gd name="T2" fmla="*/ 806 w 806"/>
                <a:gd name="T3" fmla="*/ 806 h 806"/>
                <a:gd name="T4" fmla="*/ 0 w 806"/>
                <a:gd name="T5" fmla="*/ 806 h 806"/>
                <a:gd name="T6" fmla="*/ 0 w 806"/>
                <a:gd name="T7" fmla="*/ 0 h 806"/>
              </a:gdLst>
              <a:ahLst/>
              <a:cxnLst>
                <a:cxn ang="0">
                  <a:pos x="T0" y="T1"/>
                </a:cxn>
                <a:cxn ang="0">
                  <a:pos x="T2" y="T3"/>
                </a:cxn>
                <a:cxn ang="0">
                  <a:pos x="T4" y="T5"/>
                </a:cxn>
                <a:cxn ang="0">
                  <a:pos x="T6" y="T7"/>
                </a:cxn>
              </a:cxnLst>
              <a:rect l="0" t="0" r="r" b="b"/>
              <a:pathLst>
                <a:path w="806" h="806">
                  <a:moveTo>
                    <a:pt x="0" y="0"/>
                  </a:moveTo>
                  <a:lnTo>
                    <a:pt x="806" y="806"/>
                  </a:lnTo>
                  <a:lnTo>
                    <a:pt x="0" y="806"/>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4" name="Freeform 43"/>
            <p:cNvSpPr>
              <a:spLocks noEditPoints="1"/>
            </p:cNvSpPr>
            <p:nvPr/>
          </p:nvSpPr>
          <p:spPr bwMode="auto">
            <a:xfrm>
              <a:off x="2684826" y="4425020"/>
              <a:ext cx="299242" cy="473302"/>
            </a:xfrm>
            <a:custGeom>
              <a:avLst/>
              <a:gdLst>
                <a:gd name="T0" fmla="*/ 134 w 251"/>
                <a:gd name="T1" fmla="*/ 142 h 397"/>
                <a:gd name="T2" fmla="*/ 124 w 251"/>
                <a:gd name="T3" fmla="*/ 141 h 397"/>
                <a:gd name="T4" fmla="*/ 116 w 251"/>
                <a:gd name="T5" fmla="*/ 135 h 397"/>
                <a:gd name="T6" fmla="*/ 113 w 251"/>
                <a:gd name="T7" fmla="*/ 131 h 397"/>
                <a:gd name="T8" fmla="*/ 109 w 251"/>
                <a:gd name="T9" fmla="*/ 121 h 397"/>
                <a:gd name="T10" fmla="*/ 109 w 251"/>
                <a:gd name="T11" fmla="*/ 112 h 397"/>
                <a:gd name="T12" fmla="*/ 113 w 251"/>
                <a:gd name="T13" fmla="*/ 102 h 397"/>
                <a:gd name="T14" fmla="*/ 116 w 251"/>
                <a:gd name="T15" fmla="*/ 98 h 397"/>
                <a:gd name="T16" fmla="*/ 124 w 251"/>
                <a:gd name="T17" fmla="*/ 92 h 397"/>
                <a:gd name="T18" fmla="*/ 134 w 251"/>
                <a:gd name="T19" fmla="*/ 91 h 397"/>
                <a:gd name="T20" fmla="*/ 139 w 251"/>
                <a:gd name="T21" fmla="*/ 91 h 397"/>
                <a:gd name="T22" fmla="*/ 148 w 251"/>
                <a:gd name="T23" fmla="*/ 95 h 397"/>
                <a:gd name="T24" fmla="*/ 153 w 251"/>
                <a:gd name="T25" fmla="*/ 98 h 397"/>
                <a:gd name="T26" fmla="*/ 159 w 251"/>
                <a:gd name="T27" fmla="*/ 107 h 397"/>
                <a:gd name="T28" fmla="*/ 160 w 251"/>
                <a:gd name="T29" fmla="*/ 117 h 397"/>
                <a:gd name="T30" fmla="*/ 159 w 251"/>
                <a:gd name="T31" fmla="*/ 127 h 397"/>
                <a:gd name="T32" fmla="*/ 153 w 251"/>
                <a:gd name="T33" fmla="*/ 135 h 397"/>
                <a:gd name="T34" fmla="*/ 148 w 251"/>
                <a:gd name="T35" fmla="*/ 138 h 397"/>
                <a:gd name="T36" fmla="*/ 139 w 251"/>
                <a:gd name="T37" fmla="*/ 142 h 397"/>
                <a:gd name="T38" fmla="*/ 105 w 251"/>
                <a:gd name="T39" fmla="*/ 0 h 397"/>
                <a:gd name="T40" fmla="*/ 91 w 251"/>
                <a:gd name="T41" fmla="*/ 1 h 397"/>
                <a:gd name="T42" fmla="*/ 64 w 251"/>
                <a:gd name="T43" fmla="*/ 6 h 397"/>
                <a:gd name="T44" fmla="*/ 38 w 251"/>
                <a:gd name="T45" fmla="*/ 17 h 397"/>
                <a:gd name="T46" fmla="*/ 13 w 251"/>
                <a:gd name="T47" fmla="*/ 33 h 397"/>
                <a:gd name="T48" fmla="*/ 2 w 251"/>
                <a:gd name="T49" fmla="*/ 43 h 397"/>
                <a:gd name="T50" fmla="*/ 0 w 251"/>
                <a:gd name="T51" fmla="*/ 397 h 397"/>
                <a:gd name="T52" fmla="*/ 17 w 251"/>
                <a:gd name="T53" fmla="*/ 322 h 397"/>
                <a:gd name="T54" fmla="*/ 56 w 251"/>
                <a:gd name="T55" fmla="*/ 282 h 397"/>
                <a:gd name="T56" fmla="*/ 80 w 251"/>
                <a:gd name="T57" fmla="*/ 289 h 397"/>
                <a:gd name="T58" fmla="*/ 106 w 251"/>
                <a:gd name="T59" fmla="*/ 291 h 397"/>
                <a:gd name="T60" fmla="*/ 119 w 251"/>
                <a:gd name="T61" fmla="*/ 291 h 397"/>
                <a:gd name="T62" fmla="*/ 146 w 251"/>
                <a:gd name="T63" fmla="*/ 285 h 397"/>
                <a:gd name="T64" fmla="*/ 172 w 251"/>
                <a:gd name="T65" fmla="*/ 275 h 397"/>
                <a:gd name="T66" fmla="*/ 197 w 251"/>
                <a:gd name="T67" fmla="*/ 259 h 397"/>
                <a:gd name="T68" fmla="*/ 208 w 251"/>
                <a:gd name="T69" fmla="*/ 249 h 397"/>
                <a:gd name="T70" fmla="*/ 227 w 251"/>
                <a:gd name="T71" fmla="*/ 226 h 397"/>
                <a:gd name="T72" fmla="*/ 239 w 251"/>
                <a:gd name="T73" fmla="*/ 201 h 397"/>
                <a:gd name="T74" fmla="*/ 248 w 251"/>
                <a:gd name="T75" fmla="*/ 174 h 397"/>
                <a:gd name="T76" fmla="*/ 251 w 251"/>
                <a:gd name="T77" fmla="*/ 146 h 397"/>
                <a:gd name="T78" fmla="*/ 248 w 251"/>
                <a:gd name="T79" fmla="*/ 118 h 397"/>
                <a:gd name="T80" fmla="*/ 239 w 251"/>
                <a:gd name="T81" fmla="*/ 91 h 397"/>
                <a:gd name="T82" fmla="*/ 227 w 251"/>
                <a:gd name="T83" fmla="*/ 66 h 397"/>
                <a:gd name="T84" fmla="*/ 208 w 251"/>
                <a:gd name="T85" fmla="*/ 43 h 397"/>
                <a:gd name="T86" fmla="*/ 197 w 251"/>
                <a:gd name="T87" fmla="*/ 33 h 397"/>
                <a:gd name="T88" fmla="*/ 172 w 251"/>
                <a:gd name="T89" fmla="*/ 17 h 397"/>
                <a:gd name="T90" fmla="*/ 146 w 251"/>
                <a:gd name="T91" fmla="*/ 6 h 397"/>
                <a:gd name="T92" fmla="*/ 119 w 251"/>
                <a:gd name="T93" fmla="*/ 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51" h="397">
                  <a:moveTo>
                    <a:pt x="134" y="142"/>
                  </a:moveTo>
                  <a:lnTo>
                    <a:pt x="134" y="142"/>
                  </a:lnTo>
                  <a:lnTo>
                    <a:pt x="130" y="142"/>
                  </a:lnTo>
                  <a:lnTo>
                    <a:pt x="124" y="141"/>
                  </a:lnTo>
                  <a:lnTo>
                    <a:pt x="120" y="138"/>
                  </a:lnTo>
                  <a:lnTo>
                    <a:pt x="116" y="135"/>
                  </a:lnTo>
                  <a:lnTo>
                    <a:pt x="116" y="135"/>
                  </a:lnTo>
                  <a:lnTo>
                    <a:pt x="113" y="131"/>
                  </a:lnTo>
                  <a:lnTo>
                    <a:pt x="110" y="127"/>
                  </a:lnTo>
                  <a:lnTo>
                    <a:pt x="109" y="121"/>
                  </a:lnTo>
                  <a:lnTo>
                    <a:pt x="109" y="116"/>
                  </a:lnTo>
                  <a:lnTo>
                    <a:pt x="109" y="112"/>
                  </a:lnTo>
                  <a:lnTo>
                    <a:pt x="110" y="107"/>
                  </a:lnTo>
                  <a:lnTo>
                    <a:pt x="113" y="102"/>
                  </a:lnTo>
                  <a:lnTo>
                    <a:pt x="116" y="98"/>
                  </a:lnTo>
                  <a:lnTo>
                    <a:pt x="116" y="98"/>
                  </a:lnTo>
                  <a:lnTo>
                    <a:pt x="120" y="95"/>
                  </a:lnTo>
                  <a:lnTo>
                    <a:pt x="124" y="92"/>
                  </a:lnTo>
                  <a:lnTo>
                    <a:pt x="130" y="91"/>
                  </a:lnTo>
                  <a:lnTo>
                    <a:pt x="134" y="91"/>
                  </a:lnTo>
                  <a:lnTo>
                    <a:pt x="134" y="91"/>
                  </a:lnTo>
                  <a:lnTo>
                    <a:pt x="139" y="91"/>
                  </a:lnTo>
                  <a:lnTo>
                    <a:pt x="144" y="92"/>
                  </a:lnTo>
                  <a:lnTo>
                    <a:pt x="148" y="95"/>
                  </a:lnTo>
                  <a:lnTo>
                    <a:pt x="153" y="98"/>
                  </a:lnTo>
                  <a:lnTo>
                    <a:pt x="153" y="98"/>
                  </a:lnTo>
                  <a:lnTo>
                    <a:pt x="156" y="102"/>
                  </a:lnTo>
                  <a:lnTo>
                    <a:pt x="159" y="107"/>
                  </a:lnTo>
                  <a:lnTo>
                    <a:pt x="160" y="112"/>
                  </a:lnTo>
                  <a:lnTo>
                    <a:pt x="160" y="117"/>
                  </a:lnTo>
                  <a:lnTo>
                    <a:pt x="160" y="121"/>
                  </a:lnTo>
                  <a:lnTo>
                    <a:pt x="159" y="127"/>
                  </a:lnTo>
                  <a:lnTo>
                    <a:pt x="156" y="131"/>
                  </a:lnTo>
                  <a:lnTo>
                    <a:pt x="153" y="135"/>
                  </a:lnTo>
                  <a:lnTo>
                    <a:pt x="153" y="135"/>
                  </a:lnTo>
                  <a:lnTo>
                    <a:pt x="148" y="138"/>
                  </a:lnTo>
                  <a:lnTo>
                    <a:pt x="144" y="141"/>
                  </a:lnTo>
                  <a:lnTo>
                    <a:pt x="139" y="142"/>
                  </a:lnTo>
                  <a:lnTo>
                    <a:pt x="134" y="142"/>
                  </a:lnTo>
                  <a:close/>
                  <a:moveTo>
                    <a:pt x="105" y="0"/>
                  </a:moveTo>
                  <a:lnTo>
                    <a:pt x="105" y="0"/>
                  </a:lnTo>
                  <a:lnTo>
                    <a:pt x="91" y="1"/>
                  </a:lnTo>
                  <a:lnTo>
                    <a:pt x="77" y="3"/>
                  </a:lnTo>
                  <a:lnTo>
                    <a:pt x="64" y="6"/>
                  </a:lnTo>
                  <a:lnTo>
                    <a:pt x="50" y="12"/>
                  </a:lnTo>
                  <a:lnTo>
                    <a:pt x="38" y="17"/>
                  </a:lnTo>
                  <a:lnTo>
                    <a:pt x="25" y="24"/>
                  </a:lnTo>
                  <a:lnTo>
                    <a:pt x="13" y="33"/>
                  </a:lnTo>
                  <a:lnTo>
                    <a:pt x="2" y="43"/>
                  </a:lnTo>
                  <a:lnTo>
                    <a:pt x="2" y="43"/>
                  </a:lnTo>
                  <a:lnTo>
                    <a:pt x="0" y="46"/>
                  </a:lnTo>
                  <a:lnTo>
                    <a:pt x="0" y="397"/>
                  </a:lnTo>
                  <a:lnTo>
                    <a:pt x="45" y="351"/>
                  </a:lnTo>
                  <a:lnTo>
                    <a:pt x="17" y="322"/>
                  </a:lnTo>
                  <a:lnTo>
                    <a:pt x="56" y="282"/>
                  </a:lnTo>
                  <a:lnTo>
                    <a:pt x="56" y="282"/>
                  </a:lnTo>
                  <a:lnTo>
                    <a:pt x="68" y="286"/>
                  </a:lnTo>
                  <a:lnTo>
                    <a:pt x="80" y="289"/>
                  </a:lnTo>
                  <a:lnTo>
                    <a:pt x="93" y="291"/>
                  </a:lnTo>
                  <a:lnTo>
                    <a:pt x="106" y="291"/>
                  </a:lnTo>
                  <a:lnTo>
                    <a:pt x="106" y="291"/>
                  </a:lnTo>
                  <a:lnTo>
                    <a:pt x="119" y="291"/>
                  </a:lnTo>
                  <a:lnTo>
                    <a:pt x="133" y="289"/>
                  </a:lnTo>
                  <a:lnTo>
                    <a:pt x="146" y="285"/>
                  </a:lnTo>
                  <a:lnTo>
                    <a:pt x="160" y="280"/>
                  </a:lnTo>
                  <a:lnTo>
                    <a:pt x="172" y="275"/>
                  </a:lnTo>
                  <a:lnTo>
                    <a:pt x="185" y="268"/>
                  </a:lnTo>
                  <a:lnTo>
                    <a:pt x="197" y="259"/>
                  </a:lnTo>
                  <a:lnTo>
                    <a:pt x="208" y="249"/>
                  </a:lnTo>
                  <a:lnTo>
                    <a:pt x="208" y="249"/>
                  </a:lnTo>
                  <a:lnTo>
                    <a:pt x="217" y="237"/>
                  </a:lnTo>
                  <a:lnTo>
                    <a:pt x="227" y="226"/>
                  </a:lnTo>
                  <a:lnTo>
                    <a:pt x="234" y="213"/>
                  </a:lnTo>
                  <a:lnTo>
                    <a:pt x="239" y="201"/>
                  </a:lnTo>
                  <a:lnTo>
                    <a:pt x="245" y="187"/>
                  </a:lnTo>
                  <a:lnTo>
                    <a:pt x="248" y="174"/>
                  </a:lnTo>
                  <a:lnTo>
                    <a:pt x="250" y="160"/>
                  </a:lnTo>
                  <a:lnTo>
                    <a:pt x="251" y="146"/>
                  </a:lnTo>
                  <a:lnTo>
                    <a:pt x="250" y="132"/>
                  </a:lnTo>
                  <a:lnTo>
                    <a:pt x="248" y="118"/>
                  </a:lnTo>
                  <a:lnTo>
                    <a:pt x="245" y="105"/>
                  </a:lnTo>
                  <a:lnTo>
                    <a:pt x="239" y="91"/>
                  </a:lnTo>
                  <a:lnTo>
                    <a:pt x="234" y="78"/>
                  </a:lnTo>
                  <a:lnTo>
                    <a:pt x="227" y="66"/>
                  </a:lnTo>
                  <a:lnTo>
                    <a:pt x="217" y="54"/>
                  </a:lnTo>
                  <a:lnTo>
                    <a:pt x="208" y="43"/>
                  </a:lnTo>
                  <a:lnTo>
                    <a:pt x="208" y="43"/>
                  </a:lnTo>
                  <a:lnTo>
                    <a:pt x="197" y="33"/>
                  </a:lnTo>
                  <a:lnTo>
                    <a:pt x="185" y="24"/>
                  </a:lnTo>
                  <a:lnTo>
                    <a:pt x="172" y="17"/>
                  </a:lnTo>
                  <a:lnTo>
                    <a:pt x="160" y="12"/>
                  </a:lnTo>
                  <a:lnTo>
                    <a:pt x="146" y="6"/>
                  </a:lnTo>
                  <a:lnTo>
                    <a:pt x="133" y="3"/>
                  </a:lnTo>
                  <a:lnTo>
                    <a:pt x="119" y="1"/>
                  </a:lnTo>
                  <a:lnTo>
                    <a:pt x="10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5" name="Freeform 116"/>
            <p:cNvSpPr/>
            <p:nvPr/>
          </p:nvSpPr>
          <p:spPr bwMode="auto">
            <a:xfrm>
              <a:off x="1659537" y="2091295"/>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dirty="0">
                <a:cs typeface="+mn-ea"/>
                <a:sym typeface="+mn-lt"/>
              </a:endParaRPr>
            </a:p>
          </p:txBody>
        </p:sp>
        <p:sp>
          <p:nvSpPr>
            <p:cNvPr id="56" name="Freeform 108"/>
            <p:cNvSpPr/>
            <p:nvPr/>
          </p:nvSpPr>
          <p:spPr bwMode="auto">
            <a:xfrm>
              <a:off x="2684826" y="1074351"/>
              <a:ext cx="960910" cy="962103"/>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7" name="Freeform 40"/>
            <p:cNvSpPr/>
            <p:nvPr/>
          </p:nvSpPr>
          <p:spPr bwMode="auto">
            <a:xfrm>
              <a:off x="2684826" y="1327973"/>
              <a:ext cx="194328" cy="664054"/>
            </a:xfrm>
            <a:custGeom>
              <a:avLst/>
              <a:gdLst>
                <a:gd name="T0" fmla="*/ 0 w 163"/>
                <a:gd name="T1" fmla="*/ 76 h 557"/>
                <a:gd name="T2" fmla="*/ 10 w 163"/>
                <a:gd name="T3" fmla="*/ 78 h 557"/>
                <a:gd name="T4" fmla="*/ 27 w 163"/>
                <a:gd name="T5" fmla="*/ 86 h 557"/>
                <a:gd name="T6" fmla="*/ 43 w 163"/>
                <a:gd name="T7" fmla="*/ 95 h 557"/>
                <a:gd name="T8" fmla="*/ 57 w 163"/>
                <a:gd name="T9" fmla="*/ 108 h 557"/>
                <a:gd name="T10" fmla="*/ 69 w 163"/>
                <a:gd name="T11" fmla="*/ 122 h 557"/>
                <a:gd name="T12" fmla="*/ 79 w 163"/>
                <a:gd name="T13" fmla="*/ 138 h 557"/>
                <a:gd name="T14" fmla="*/ 85 w 163"/>
                <a:gd name="T15" fmla="*/ 157 h 557"/>
                <a:gd name="T16" fmla="*/ 88 w 163"/>
                <a:gd name="T17" fmla="*/ 175 h 557"/>
                <a:gd name="T18" fmla="*/ 89 w 163"/>
                <a:gd name="T19" fmla="*/ 186 h 557"/>
                <a:gd name="T20" fmla="*/ 87 w 163"/>
                <a:gd name="T21" fmla="*/ 205 h 557"/>
                <a:gd name="T22" fmla="*/ 82 w 163"/>
                <a:gd name="T23" fmla="*/ 224 h 557"/>
                <a:gd name="T24" fmla="*/ 74 w 163"/>
                <a:gd name="T25" fmla="*/ 241 h 557"/>
                <a:gd name="T26" fmla="*/ 63 w 163"/>
                <a:gd name="T27" fmla="*/ 257 h 557"/>
                <a:gd name="T28" fmla="*/ 50 w 163"/>
                <a:gd name="T29" fmla="*/ 270 h 557"/>
                <a:gd name="T30" fmla="*/ 36 w 163"/>
                <a:gd name="T31" fmla="*/ 281 h 557"/>
                <a:gd name="T32" fmla="*/ 18 w 163"/>
                <a:gd name="T33" fmla="*/ 289 h 557"/>
                <a:gd name="T34" fmla="*/ 0 w 163"/>
                <a:gd name="T35" fmla="*/ 295 h 557"/>
                <a:gd name="T36" fmla="*/ 0 w 163"/>
                <a:gd name="T37" fmla="*/ 557 h 557"/>
                <a:gd name="T38" fmla="*/ 46 w 163"/>
                <a:gd name="T39" fmla="*/ 473 h 557"/>
                <a:gd name="T40" fmla="*/ 101 w 163"/>
                <a:gd name="T41" fmla="*/ 369 h 557"/>
                <a:gd name="T42" fmla="*/ 136 w 163"/>
                <a:gd name="T43" fmla="*/ 289 h 557"/>
                <a:gd name="T44" fmla="*/ 153 w 163"/>
                <a:gd name="T45" fmla="*/ 242 h 557"/>
                <a:gd name="T46" fmla="*/ 162 w 163"/>
                <a:gd name="T47" fmla="*/ 202 h 557"/>
                <a:gd name="T48" fmla="*/ 163 w 163"/>
                <a:gd name="T49" fmla="*/ 186 h 557"/>
                <a:gd name="T50" fmla="*/ 160 w 163"/>
                <a:gd name="T51" fmla="*/ 150 h 557"/>
                <a:gd name="T52" fmla="*/ 151 w 163"/>
                <a:gd name="T53" fmla="*/ 118 h 557"/>
                <a:gd name="T54" fmla="*/ 136 w 163"/>
                <a:gd name="T55" fmla="*/ 88 h 557"/>
                <a:gd name="T56" fmla="*/ 116 w 163"/>
                <a:gd name="T57" fmla="*/ 61 h 557"/>
                <a:gd name="T58" fmla="*/ 92 w 163"/>
                <a:gd name="T59" fmla="*/ 38 h 557"/>
                <a:gd name="T60" fmla="*/ 64 w 163"/>
                <a:gd name="T61" fmla="*/ 21 h 557"/>
                <a:gd name="T62" fmla="*/ 34 w 163"/>
                <a:gd name="T63" fmla="*/ 7 h 557"/>
                <a:gd name="T64" fmla="*/ 0 w 163"/>
                <a:gd name="T65" fmla="*/ 0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3" h="557">
                  <a:moveTo>
                    <a:pt x="0" y="0"/>
                  </a:moveTo>
                  <a:lnTo>
                    <a:pt x="0" y="76"/>
                  </a:lnTo>
                  <a:lnTo>
                    <a:pt x="0" y="76"/>
                  </a:lnTo>
                  <a:lnTo>
                    <a:pt x="10" y="78"/>
                  </a:lnTo>
                  <a:lnTo>
                    <a:pt x="18" y="81"/>
                  </a:lnTo>
                  <a:lnTo>
                    <a:pt x="27" y="86"/>
                  </a:lnTo>
                  <a:lnTo>
                    <a:pt x="36" y="90"/>
                  </a:lnTo>
                  <a:lnTo>
                    <a:pt x="43" y="95"/>
                  </a:lnTo>
                  <a:lnTo>
                    <a:pt x="50" y="101"/>
                  </a:lnTo>
                  <a:lnTo>
                    <a:pt x="57" y="108"/>
                  </a:lnTo>
                  <a:lnTo>
                    <a:pt x="63" y="115"/>
                  </a:lnTo>
                  <a:lnTo>
                    <a:pt x="69" y="122"/>
                  </a:lnTo>
                  <a:lnTo>
                    <a:pt x="74" y="129"/>
                  </a:lnTo>
                  <a:lnTo>
                    <a:pt x="79" y="138"/>
                  </a:lnTo>
                  <a:lnTo>
                    <a:pt x="82" y="147"/>
                  </a:lnTo>
                  <a:lnTo>
                    <a:pt x="85" y="157"/>
                  </a:lnTo>
                  <a:lnTo>
                    <a:pt x="87" y="166"/>
                  </a:lnTo>
                  <a:lnTo>
                    <a:pt x="88" y="175"/>
                  </a:lnTo>
                  <a:lnTo>
                    <a:pt x="89" y="186"/>
                  </a:lnTo>
                  <a:lnTo>
                    <a:pt x="89" y="186"/>
                  </a:lnTo>
                  <a:lnTo>
                    <a:pt x="88" y="195"/>
                  </a:lnTo>
                  <a:lnTo>
                    <a:pt x="87" y="205"/>
                  </a:lnTo>
                  <a:lnTo>
                    <a:pt x="85" y="215"/>
                  </a:lnTo>
                  <a:lnTo>
                    <a:pt x="82" y="224"/>
                  </a:lnTo>
                  <a:lnTo>
                    <a:pt x="79" y="233"/>
                  </a:lnTo>
                  <a:lnTo>
                    <a:pt x="74" y="241"/>
                  </a:lnTo>
                  <a:lnTo>
                    <a:pt x="69" y="249"/>
                  </a:lnTo>
                  <a:lnTo>
                    <a:pt x="63" y="257"/>
                  </a:lnTo>
                  <a:lnTo>
                    <a:pt x="57" y="263"/>
                  </a:lnTo>
                  <a:lnTo>
                    <a:pt x="50" y="270"/>
                  </a:lnTo>
                  <a:lnTo>
                    <a:pt x="43" y="276"/>
                  </a:lnTo>
                  <a:lnTo>
                    <a:pt x="36" y="281"/>
                  </a:lnTo>
                  <a:lnTo>
                    <a:pt x="27" y="285"/>
                  </a:lnTo>
                  <a:lnTo>
                    <a:pt x="18" y="289"/>
                  </a:lnTo>
                  <a:lnTo>
                    <a:pt x="10" y="293"/>
                  </a:lnTo>
                  <a:lnTo>
                    <a:pt x="0" y="295"/>
                  </a:lnTo>
                  <a:lnTo>
                    <a:pt x="0" y="557"/>
                  </a:lnTo>
                  <a:lnTo>
                    <a:pt x="0" y="557"/>
                  </a:lnTo>
                  <a:lnTo>
                    <a:pt x="21" y="519"/>
                  </a:lnTo>
                  <a:lnTo>
                    <a:pt x="46" y="473"/>
                  </a:lnTo>
                  <a:lnTo>
                    <a:pt x="73" y="422"/>
                  </a:lnTo>
                  <a:lnTo>
                    <a:pt x="101" y="369"/>
                  </a:lnTo>
                  <a:lnTo>
                    <a:pt x="125" y="316"/>
                  </a:lnTo>
                  <a:lnTo>
                    <a:pt x="136" y="289"/>
                  </a:lnTo>
                  <a:lnTo>
                    <a:pt x="145" y="265"/>
                  </a:lnTo>
                  <a:lnTo>
                    <a:pt x="153" y="242"/>
                  </a:lnTo>
                  <a:lnTo>
                    <a:pt x="158" y="220"/>
                  </a:lnTo>
                  <a:lnTo>
                    <a:pt x="162" y="202"/>
                  </a:lnTo>
                  <a:lnTo>
                    <a:pt x="163" y="186"/>
                  </a:lnTo>
                  <a:lnTo>
                    <a:pt x="163" y="186"/>
                  </a:lnTo>
                  <a:lnTo>
                    <a:pt x="162" y="168"/>
                  </a:lnTo>
                  <a:lnTo>
                    <a:pt x="160" y="150"/>
                  </a:lnTo>
                  <a:lnTo>
                    <a:pt x="156" y="134"/>
                  </a:lnTo>
                  <a:lnTo>
                    <a:pt x="151" y="118"/>
                  </a:lnTo>
                  <a:lnTo>
                    <a:pt x="145" y="102"/>
                  </a:lnTo>
                  <a:lnTo>
                    <a:pt x="136" y="88"/>
                  </a:lnTo>
                  <a:lnTo>
                    <a:pt x="127" y="74"/>
                  </a:lnTo>
                  <a:lnTo>
                    <a:pt x="116" y="61"/>
                  </a:lnTo>
                  <a:lnTo>
                    <a:pt x="105" y="50"/>
                  </a:lnTo>
                  <a:lnTo>
                    <a:pt x="92" y="38"/>
                  </a:lnTo>
                  <a:lnTo>
                    <a:pt x="79" y="29"/>
                  </a:lnTo>
                  <a:lnTo>
                    <a:pt x="64" y="21"/>
                  </a:lnTo>
                  <a:lnTo>
                    <a:pt x="49" y="13"/>
                  </a:lnTo>
                  <a:lnTo>
                    <a:pt x="34" y="7"/>
                  </a:lnTo>
                  <a:lnTo>
                    <a:pt x="17" y="3"/>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grpSp>
        <p:nvGrpSpPr>
          <p:cNvPr id="2" name="组合 1"/>
          <p:cNvGrpSpPr/>
          <p:nvPr/>
        </p:nvGrpSpPr>
        <p:grpSpPr>
          <a:xfrm>
            <a:off x="3451179" y="1390003"/>
            <a:ext cx="6709950" cy="4093085"/>
            <a:chOff x="3451179" y="1390003"/>
            <a:chExt cx="6709950" cy="4093085"/>
          </a:xfrm>
        </p:grpSpPr>
        <p:sp>
          <p:nvSpPr>
            <p:cNvPr id="16" name="矩形 15"/>
            <p:cNvSpPr/>
            <p:nvPr/>
          </p:nvSpPr>
          <p:spPr>
            <a:xfrm>
              <a:off x="3676029" y="1390003"/>
              <a:ext cx="6260250" cy="3916811"/>
            </a:xfrm>
            <a:prstGeom prst="rect">
              <a:avLst/>
            </a:prstGeom>
            <a:noFill/>
            <a:ln w="38100">
              <a:solidFill>
                <a:srgbClr val="4679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7" name="矩形 16"/>
            <p:cNvSpPr/>
            <p:nvPr/>
          </p:nvSpPr>
          <p:spPr>
            <a:xfrm>
              <a:off x="3451179" y="5295127"/>
              <a:ext cx="6709950" cy="187961"/>
            </a:xfrm>
            <a:prstGeom prst="rect">
              <a:avLst/>
            </a:prstGeom>
            <a:solidFill>
              <a:srgbClr val="4679A7"/>
            </a:solidFill>
            <a:ln>
              <a:solidFill>
                <a:srgbClr val="758EA7"/>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lumMod val="50000"/>
                  </a:schemeClr>
                </a:solidFill>
                <a:cs typeface="+mn-ea"/>
                <a:sym typeface="+mn-lt"/>
              </a:endParaRPr>
            </a:p>
          </p:txBody>
        </p:sp>
      </p:grpSp>
      <p:sp>
        <p:nvSpPr>
          <p:cNvPr id="88" name="矩形 87"/>
          <p:cNvSpPr/>
          <p:nvPr/>
        </p:nvSpPr>
        <p:spPr>
          <a:xfrm>
            <a:off x="9391691" y="2356996"/>
            <a:ext cx="1089175" cy="172705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3" name="矩形 22"/>
          <p:cNvSpPr/>
          <p:nvPr/>
        </p:nvSpPr>
        <p:spPr>
          <a:xfrm>
            <a:off x="7995490" y="5065282"/>
            <a:ext cx="539725" cy="228777"/>
          </a:xfrm>
          <a:prstGeom prst="rect">
            <a:avLst/>
          </a:prstGeom>
          <a:solidFill>
            <a:srgbClr val="333F50"/>
          </a:solidFill>
          <a:ln>
            <a:solidFill>
              <a:srgbClr val="758EA7"/>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87" name="图片 86"/>
          <p:cNvPicPr>
            <a:picLocks noChangeAspect="1"/>
          </p:cNvPicPr>
          <p:nvPr/>
        </p:nvPicPr>
        <p:blipFill>
          <a:blip r:embed="rId3" cstate="print">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flipH="1">
            <a:off x="3626787" y="1405834"/>
            <a:ext cx="3955698" cy="3955698"/>
          </a:xfrm>
          <a:prstGeom prst="rect">
            <a:avLst/>
          </a:prstGeom>
        </p:spPr>
      </p:pic>
      <p:grpSp>
        <p:nvGrpSpPr>
          <p:cNvPr id="92" name="组合 91"/>
          <p:cNvGrpSpPr/>
          <p:nvPr/>
        </p:nvGrpSpPr>
        <p:grpSpPr>
          <a:xfrm>
            <a:off x="9486462" y="4188708"/>
            <a:ext cx="2713101" cy="2722017"/>
            <a:chOff x="9486462" y="4188708"/>
            <a:chExt cx="2713101" cy="2722017"/>
          </a:xfrm>
        </p:grpSpPr>
        <p:sp>
          <p:nvSpPr>
            <p:cNvPr id="89" name="Freeform 109"/>
            <p:cNvSpPr/>
            <p:nvPr/>
          </p:nvSpPr>
          <p:spPr bwMode="auto">
            <a:xfrm>
              <a:off x="10881446" y="5600171"/>
              <a:ext cx="1310554" cy="1310554"/>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90" name="Freeform 111"/>
            <p:cNvSpPr/>
            <p:nvPr/>
          </p:nvSpPr>
          <p:spPr bwMode="auto">
            <a:xfrm>
              <a:off x="9486462" y="5598544"/>
              <a:ext cx="1310554" cy="1310554"/>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91" name="Freeform 111"/>
            <p:cNvSpPr/>
            <p:nvPr/>
          </p:nvSpPr>
          <p:spPr bwMode="auto">
            <a:xfrm>
              <a:off x="10889009" y="4188708"/>
              <a:ext cx="1310554" cy="1310554"/>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pic>
        <p:nvPicPr>
          <p:cNvPr id="108" name="图片 107"/>
          <p:cNvPicPr>
            <a:picLocks noChangeAspect="1"/>
          </p:cNvPicPr>
          <p:nvPr/>
        </p:nvPicPr>
        <p:blipFill>
          <a:blip r:embed="rId4"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rot="3461441">
            <a:off x="8910505" y="4930780"/>
            <a:ext cx="424037" cy="628940"/>
          </a:xfrm>
          <a:prstGeom prst="rect">
            <a:avLst/>
          </a:prstGeom>
          <a:ln>
            <a:noFill/>
          </a:ln>
        </p:spPr>
      </p:pic>
      <p:sp>
        <p:nvSpPr>
          <p:cNvPr id="110" name="文本框 109"/>
          <p:cNvSpPr txBox="1"/>
          <p:nvPr/>
        </p:nvSpPr>
        <p:spPr>
          <a:xfrm>
            <a:off x="5928765" y="3546188"/>
            <a:ext cx="2728850" cy="830997"/>
          </a:xfrm>
          <a:prstGeom prst="rect">
            <a:avLst/>
          </a:prstGeom>
          <a:noFill/>
        </p:spPr>
        <p:txBody>
          <a:bodyPr wrap="square" rtlCol="0">
            <a:spAutoFit/>
          </a:bodyPr>
          <a:lstStyle/>
          <a:p>
            <a:pPr algn="r"/>
            <a:r>
              <a:rPr lang="zh-CN" altLang="en-US" sz="1600" dirty="0">
                <a:solidFill>
                  <a:srgbClr val="1F4E79"/>
                </a:solidFill>
                <a:cs typeface="+mn-ea"/>
                <a:sym typeface="+mn-lt"/>
              </a:rPr>
              <a:t>汇报</a:t>
            </a:r>
            <a:r>
              <a:rPr lang="zh-CN" altLang="en-US" sz="1600">
                <a:solidFill>
                  <a:srgbClr val="1F4E79"/>
                </a:solidFill>
                <a:cs typeface="+mn-ea"/>
                <a:sym typeface="+mn-lt"/>
              </a:rPr>
              <a:t>人：</a:t>
            </a:r>
            <a:r>
              <a:rPr lang="en-US" altLang="zh-CN" sz="1600">
                <a:solidFill>
                  <a:srgbClr val="1F4E79"/>
                </a:solidFill>
                <a:cs typeface="+mn-ea"/>
                <a:sym typeface="+mn-lt"/>
              </a:rPr>
              <a:t>21836913 </a:t>
            </a:r>
            <a:r>
              <a:rPr lang="zh-CN" altLang="en-US" sz="1600">
                <a:solidFill>
                  <a:srgbClr val="1F4E79"/>
                </a:solidFill>
                <a:cs typeface="+mn-ea"/>
                <a:sym typeface="+mn-lt"/>
              </a:rPr>
              <a:t>苏少玮</a:t>
            </a:r>
            <a:endParaRPr lang="en-US" altLang="zh-CN" sz="1600" dirty="0">
              <a:solidFill>
                <a:srgbClr val="1F4E79"/>
              </a:solidFill>
              <a:cs typeface="+mn-ea"/>
              <a:sym typeface="+mn-lt"/>
            </a:endParaRPr>
          </a:p>
          <a:p>
            <a:pPr algn="r"/>
            <a:r>
              <a:rPr lang="en-US" altLang="zh-CN" sz="1600">
                <a:solidFill>
                  <a:srgbClr val="1F4E79"/>
                </a:solidFill>
                <a:cs typeface="+mn-ea"/>
                <a:sym typeface="+mn-lt"/>
              </a:rPr>
              <a:t> 21836910     </a:t>
            </a:r>
            <a:r>
              <a:rPr lang="zh-CN" altLang="en-US" sz="1600">
                <a:solidFill>
                  <a:srgbClr val="1F4E79"/>
                </a:solidFill>
                <a:cs typeface="+mn-ea"/>
                <a:sym typeface="+mn-lt"/>
              </a:rPr>
              <a:t>邓旭 </a:t>
            </a:r>
            <a:endParaRPr lang="en-US" altLang="zh-CN" sz="1600">
              <a:solidFill>
                <a:srgbClr val="1F4E79"/>
              </a:solidFill>
              <a:cs typeface="+mn-ea"/>
              <a:sym typeface="+mn-lt"/>
            </a:endParaRPr>
          </a:p>
          <a:p>
            <a:pPr algn="r"/>
            <a:r>
              <a:rPr lang="en-US" altLang="zh-CN" sz="1600">
                <a:solidFill>
                  <a:srgbClr val="1F4E79"/>
                </a:solidFill>
                <a:cs typeface="+mn-ea"/>
                <a:sym typeface="+mn-lt"/>
              </a:rPr>
              <a:t>21836931     </a:t>
            </a:r>
            <a:r>
              <a:rPr lang="zh-CN" altLang="en-US" sz="1600">
                <a:solidFill>
                  <a:srgbClr val="1F4E79"/>
                </a:solidFill>
                <a:cs typeface="+mn-ea"/>
                <a:sym typeface="+mn-lt"/>
              </a:rPr>
              <a:t>张帆 </a:t>
            </a:r>
            <a:endParaRPr lang="en-US" altLang="zh-CN" sz="1600">
              <a:solidFill>
                <a:srgbClr val="1F4E79"/>
              </a:solidFill>
              <a:cs typeface="+mn-ea"/>
              <a:sym typeface="+mn-lt"/>
            </a:endParaRPr>
          </a:p>
        </p:txBody>
      </p:sp>
      <p:sp>
        <p:nvSpPr>
          <p:cNvPr id="111" name="文本框 110"/>
          <p:cNvSpPr txBox="1"/>
          <p:nvPr/>
        </p:nvSpPr>
        <p:spPr>
          <a:xfrm>
            <a:off x="9107316" y="3533927"/>
            <a:ext cx="2728850" cy="338554"/>
          </a:xfrm>
          <a:prstGeom prst="rect">
            <a:avLst/>
          </a:prstGeom>
          <a:noFill/>
        </p:spPr>
        <p:txBody>
          <a:bodyPr wrap="square" rtlCol="0">
            <a:spAutoFit/>
          </a:bodyPr>
          <a:lstStyle/>
          <a:p>
            <a:pPr algn="r"/>
            <a:r>
              <a:rPr lang="zh-CN" altLang="en-US" sz="1600" dirty="0">
                <a:solidFill>
                  <a:srgbClr val="1F4E79"/>
                </a:solidFill>
                <a:cs typeface="+mn-ea"/>
                <a:sym typeface="+mn-lt"/>
              </a:rPr>
              <a:t>汇报</a:t>
            </a:r>
            <a:r>
              <a:rPr lang="zh-CN" altLang="en-US" sz="1600">
                <a:solidFill>
                  <a:srgbClr val="1F4E79"/>
                </a:solidFill>
                <a:cs typeface="+mn-ea"/>
                <a:sym typeface="+mn-lt"/>
              </a:rPr>
              <a:t>时间：</a:t>
            </a:r>
            <a:r>
              <a:rPr lang="en-US" altLang="zh-CN" sz="1600">
                <a:solidFill>
                  <a:srgbClr val="1F4E79"/>
                </a:solidFill>
                <a:cs typeface="+mn-ea"/>
                <a:sym typeface="+mn-lt"/>
              </a:rPr>
              <a:t>2022</a:t>
            </a:r>
            <a:r>
              <a:rPr lang="zh-CN" altLang="en-US" sz="1600">
                <a:solidFill>
                  <a:srgbClr val="1F4E79"/>
                </a:solidFill>
                <a:cs typeface="+mn-ea"/>
                <a:sym typeface="+mn-lt"/>
              </a:rPr>
              <a:t>年</a:t>
            </a:r>
            <a:r>
              <a:rPr lang="en-US" altLang="zh-CN" sz="1600">
                <a:solidFill>
                  <a:srgbClr val="1F4E79"/>
                </a:solidFill>
                <a:cs typeface="+mn-ea"/>
                <a:sym typeface="+mn-lt"/>
              </a:rPr>
              <a:t>4</a:t>
            </a:r>
            <a:r>
              <a:rPr lang="zh-CN" altLang="en-US" sz="1600">
                <a:solidFill>
                  <a:srgbClr val="1F4E79"/>
                </a:solidFill>
                <a:cs typeface="+mn-ea"/>
                <a:sym typeface="+mn-lt"/>
              </a:rPr>
              <a:t>月</a:t>
            </a:r>
            <a:r>
              <a:rPr lang="en-US" altLang="zh-CN" sz="1600">
                <a:solidFill>
                  <a:srgbClr val="1F4E79"/>
                </a:solidFill>
                <a:cs typeface="+mn-ea"/>
                <a:sym typeface="+mn-lt"/>
              </a:rPr>
              <a:t>11</a:t>
            </a:r>
            <a:r>
              <a:rPr lang="zh-CN" altLang="en-US" sz="1600">
                <a:solidFill>
                  <a:srgbClr val="1F4E79"/>
                </a:solidFill>
                <a:cs typeface="+mn-ea"/>
                <a:sym typeface="+mn-lt"/>
              </a:rPr>
              <a:t>日</a:t>
            </a:r>
            <a:endParaRPr lang="zh-CN" altLang="en-US" sz="1600" dirty="0">
              <a:solidFill>
                <a:srgbClr val="1F4E79"/>
              </a:solidFill>
              <a:cs typeface="+mn-ea"/>
              <a:sym typeface="+mn-lt"/>
            </a:endParaRPr>
          </a:p>
        </p:txBody>
      </p:sp>
      <p:sp>
        <p:nvSpPr>
          <p:cNvPr id="15" name="标题 1"/>
          <p:cNvSpPr>
            <a:spLocks noGrp="1"/>
          </p:cNvSpPr>
          <p:nvPr>
            <p:ph type="ctrTitle" idx="4294967295" hasCustomPrompt="1"/>
          </p:nvPr>
        </p:nvSpPr>
        <p:spPr>
          <a:xfrm>
            <a:off x="7396959" y="2463763"/>
            <a:ext cx="3750339" cy="839662"/>
          </a:xfrm>
          <a:prstGeom prst="rect">
            <a:avLst/>
          </a:prstGeom>
          <a:noFill/>
        </p:spPr>
        <p:txBody>
          <a:bodyPr anchor="ctr">
            <a:noAutofit/>
          </a:bodyPr>
          <a:lstStyle>
            <a:lvl1pPr algn="r">
              <a:defRPr sz="3600">
                <a:solidFill>
                  <a:schemeClr val="tx2"/>
                </a:solidFill>
              </a:defRPr>
            </a:lvl1pPr>
          </a:lstStyle>
          <a:p>
            <a:pPr algn="l">
              <a:lnSpc>
                <a:spcPct val="100000"/>
              </a:lnSpc>
            </a:pPr>
            <a:r>
              <a:rPr lang="zh-CN" altLang="en-US" sz="2800" b="1">
                <a:solidFill>
                  <a:schemeClr val="accent5">
                    <a:lumMod val="50000"/>
                  </a:schemeClr>
                </a:solidFill>
                <a:latin typeface="+mn-lt"/>
                <a:ea typeface="+mn-ea"/>
                <a:cs typeface="+mn-ea"/>
                <a:sym typeface="+mn-lt"/>
              </a:rPr>
              <a:t>对话系统（任务型）</a:t>
            </a:r>
            <a:endParaRPr lang="zh-CN" altLang="en-US" sz="2800" b="1" dirty="0">
              <a:solidFill>
                <a:schemeClr val="accent5">
                  <a:lumMod val="50000"/>
                </a:schemeClr>
              </a:solidFill>
              <a:latin typeface="+mn-lt"/>
              <a:ea typeface="+mn-ea"/>
              <a:cs typeface="+mn-ea"/>
              <a:sym typeface="+mn-lt"/>
            </a:endParaRPr>
          </a:p>
        </p:txBody>
      </p:sp>
      <p:sp>
        <p:nvSpPr>
          <p:cNvPr id="3" name="文本框 2"/>
          <p:cNvSpPr txBox="1"/>
          <p:nvPr/>
        </p:nvSpPr>
        <p:spPr>
          <a:xfrm>
            <a:off x="1501642" y="217217"/>
            <a:ext cx="5304512" cy="1015663"/>
          </a:xfrm>
          <a:prstGeom prst="rect">
            <a:avLst/>
          </a:prstGeom>
          <a:noFill/>
        </p:spPr>
        <p:txBody>
          <a:bodyPr wrap="square" rtlCol="0">
            <a:spAutoFit/>
          </a:bodyPr>
          <a:lstStyle/>
          <a:p>
            <a:r>
              <a:rPr lang="zh-CN" altLang="en-US" sz="6000" dirty="0">
                <a:solidFill>
                  <a:schemeClr val="tx2">
                    <a:lumMod val="75000"/>
                    <a:lumOff val="25000"/>
                  </a:schemeClr>
                </a:solidFill>
                <a:latin typeface="华文行楷" panose="02010800040101010101" pitchFamily="2" charset="-122"/>
                <a:ea typeface="华文行楷" panose="02010800040101010101" pitchFamily="2" charset="-122"/>
              </a:rPr>
              <a:t>天津科技大学</a:t>
            </a:r>
            <a:endParaRPr lang="zh-CN" altLang="en-US" sz="6000" dirty="0"/>
          </a:p>
        </p:txBody>
      </p:sp>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 y="-108806"/>
            <a:ext cx="1595604" cy="1595604"/>
          </a:xfrm>
          <a:prstGeom prst="rect">
            <a:avLst/>
          </a:prstGeom>
        </p:spPr>
      </p:pic>
      <p:sp>
        <p:nvSpPr>
          <p:cNvPr id="63" name="文本框 62">
            <a:extLst>
              <a:ext uri="{FF2B5EF4-FFF2-40B4-BE49-F238E27FC236}">
                <a16:creationId xmlns:a16="http://schemas.microsoft.com/office/drawing/2014/main" id="{25AEC863-7AFB-4A8A-8C89-E46F5AC2DB26}"/>
              </a:ext>
            </a:extLst>
          </p:cNvPr>
          <p:cNvSpPr txBox="1"/>
          <p:nvPr/>
        </p:nvSpPr>
        <p:spPr>
          <a:xfrm>
            <a:off x="5928765" y="4393016"/>
            <a:ext cx="2728850" cy="338554"/>
          </a:xfrm>
          <a:prstGeom prst="rect">
            <a:avLst/>
          </a:prstGeom>
          <a:noFill/>
        </p:spPr>
        <p:txBody>
          <a:bodyPr wrap="square" rtlCol="0">
            <a:spAutoFit/>
          </a:bodyPr>
          <a:lstStyle/>
          <a:p>
            <a:pPr algn="r"/>
            <a:r>
              <a:rPr lang="zh-CN" altLang="en-US" sz="1600">
                <a:solidFill>
                  <a:srgbClr val="1F4E79"/>
                </a:solidFill>
                <a:cs typeface="+mn-ea"/>
                <a:sym typeface="+mn-lt"/>
              </a:rPr>
              <a:t>指导老师：                   王嫄   </a:t>
            </a:r>
            <a:endParaRPr lang="en-US" altLang="zh-CN" sz="1600">
              <a:solidFill>
                <a:srgbClr val="1F4E79"/>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up)">
                                      <p:cBhvr>
                                        <p:cTn id="7" dur="500"/>
                                        <p:tgtEl>
                                          <p:spTgt spid="2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92"/>
                                        </p:tgtEl>
                                        <p:attrNameLst>
                                          <p:attrName>style.visibility</p:attrName>
                                        </p:attrNameLst>
                                      </p:cBhvr>
                                      <p:to>
                                        <p:strVal val="visible"/>
                                      </p:to>
                                    </p:set>
                                    <p:animEffect transition="in" filter="wipe(up)">
                                      <p:cBhvr>
                                        <p:cTn id="11" dur="500"/>
                                        <p:tgtEl>
                                          <p:spTgt spid="9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22" presetClass="entr" presetSubtype="4" fill="hold" nodeType="withEffect">
                                  <p:stCondLst>
                                    <p:cond delay="0"/>
                                  </p:stCondLst>
                                  <p:childTnLst>
                                    <p:set>
                                      <p:cBhvr>
                                        <p:cTn id="17" dur="1" fill="hold">
                                          <p:stCondLst>
                                            <p:cond delay="0"/>
                                          </p:stCondLst>
                                        </p:cTn>
                                        <p:tgtEl>
                                          <p:spTgt spid="87"/>
                                        </p:tgtEl>
                                        <p:attrNameLst>
                                          <p:attrName>style.visibility</p:attrName>
                                        </p:attrNameLst>
                                      </p:cBhvr>
                                      <p:to>
                                        <p:strVal val="visible"/>
                                      </p:to>
                                    </p:set>
                                    <p:animEffect transition="in" filter="wipe(down)">
                                      <p:cBhvr>
                                        <p:cTn id="18" dur="500"/>
                                        <p:tgtEl>
                                          <p:spTgt spid="87"/>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left)">
                                      <p:cBhvr>
                                        <p:cTn id="22" dur="500"/>
                                        <p:tgtEl>
                                          <p:spTgt spid="15"/>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110"/>
                                        </p:tgtEl>
                                        <p:attrNameLst>
                                          <p:attrName>style.visibility</p:attrName>
                                        </p:attrNameLst>
                                      </p:cBhvr>
                                      <p:to>
                                        <p:strVal val="visible"/>
                                      </p:to>
                                    </p:set>
                                    <p:animEffect transition="in" filter="wipe(left)">
                                      <p:cBhvr>
                                        <p:cTn id="26" dur="500"/>
                                        <p:tgtEl>
                                          <p:spTgt spid="110"/>
                                        </p:tgtEl>
                                      </p:cBhvr>
                                    </p:animEffect>
                                  </p:childTnLst>
                                </p:cTn>
                              </p:par>
                              <p:par>
                                <p:cTn id="27" presetID="12" presetClass="entr" presetSubtype="4"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250"/>
                                        <p:tgtEl>
                                          <p:spTgt spid="23"/>
                                        </p:tgtEl>
                                        <p:attrNameLst>
                                          <p:attrName>ppt_y</p:attrName>
                                        </p:attrNameLst>
                                      </p:cBhvr>
                                      <p:tavLst>
                                        <p:tav tm="0">
                                          <p:val>
                                            <p:strVal val="#ppt_y+#ppt_h*1.125000"/>
                                          </p:val>
                                        </p:tav>
                                        <p:tav tm="100000">
                                          <p:val>
                                            <p:strVal val="#ppt_y"/>
                                          </p:val>
                                        </p:tav>
                                      </p:tavLst>
                                    </p:anim>
                                    <p:animEffect transition="in" filter="wipe(up)">
                                      <p:cBhvr>
                                        <p:cTn id="30" dur="250"/>
                                        <p:tgtEl>
                                          <p:spTgt spid="23"/>
                                        </p:tgtEl>
                                      </p:cBhvr>
                                    </p:animEffect>
                                  </p:childTnLst>
                                </p:cTn>
                              </p:par>
                            </p:childTnLst>
                          </p:cTn>
                        </p:par>
                        <p:par>
                          <p:cTn id="31" fill="hold">
                            <p:stCondLst>
                              <p:cond delay="2500"/>
                            </p:stCondLst>
                            <p:childTnLst>
                              <p:par>
                                <p:cTn id="32" presetID="22" presetClass="entr" presetSubtype="8" fill="hold" grpId="0" nodeType="afterEffect">
                                  <p:stCondLst>
                                    <p:cond delay="0"/>
                                  </p:stCondLst>
                                  <p:childTnLst>
                                    <p:set>
                                      <p:cBhvr>
                                        <p:cTn id="33" dur="1" fill="hold">
                                          <p:stCondLst>
                                            <p:cond delay="0"/>
                                          </p:stCondLst>
                                        </p:cTn>
                                        <p:tgtEl>
                                          <p:spTgt spid="111"/>
                                        </p:tgtEl>
                                        <p:attrNameLst>
                                          <p:attrName>style.visibility</p:attrName>
                                        </p:attrNameLst>
                                      </p:cBhvr>
                                      <p:to>
                                        <p:strVal val="visible"/>
                                      </p:to>
                                    </p:set>
                                    <p:animEffect transition="in" filter="wipe(left)">
                                      <p:cBhvr>
                                        <p:cTn id="34" dur="500"/>
                                        <p:tgtEl>
                                          <p:spTgt spid="111"/>
                                        </p:tgtEl>
                                      </p:cBhvr>
                                    </p:animEffect>
                                  </p:childTnLst>
                                </p:cTn>
                              </p:par>
                              <p:par>
                                <p:cTn id="35" presetID="12" presetClass="entr" presetSubtype="4" fill="hold" nodeType="withEffect">
                                  <p:stCondLst>
                                    <p:cond delay="0"/>
                                  </p:stCondLst>
                                  <p:childTnLst>
                                    <p:set>
                                      <p:cBhvr>
                                        <p:cTn id="36" dur="1" fill="hold">
                                          <p:stCondLst>
                                            <p:cond delay="0"/>
                                          </p:stCondLst>
                                        </p:cTn>
                                        <p:tgtEl>
                                          <p:spTgt spid="108"/>
                                        </p:tgtEl>
                                        <p:attrNameLst>
                                          <p:attrName>style.visibility</p:attrName>
                                        </p:attrNameLst>
                                      </p:cBhvr>
                                      <p:to>
                                        <p:strVal val="visible"/>
                                      </p:to>
                                    </p:set>
                                    <p:anim calcmode="lin" valueType="num">
                                      <p:cBhvr additive="base">
                                        <p:cTn id="37" dur="250"/>
                                        <p:tgtEl>
                                          <p:spTgt spid="108"/>
                                        </p:tgtEl>
                                        <p:attrNameLst>
                                          <p:attrName>ppt_y</p:attrName>
                                        </p:attrNameLst>
                                      </p:cBhvr>
                                      <p:tavLst>
                                        <p:tav tm="0">
                                          <p:val>
                                            <p:strVal val="#ppt_y+#ppt_h*1.125000"/>
                                          </p:val>
                                        </p:tav>
                                        <p:tav tm="100000">
                                          <p:val>
                                            <p:strVal val="#ppt_y"/>
                                          </p:val>
                                        </p:tav>
                                      </p:tavLst>
                                    </p:anim>
                                    <p:animEffect transition="in" filter="wipe(up)">
                                      <p:cBhvr>
                                        <p:cTn id="38" dur="250"/>
                                        <p:tgtEl>
                                          <p:spTgt spid="108"/>
                                        </p:tgtEl>
                                      </p:cBhvr>
                                    </p:animEffect>
                                  </p:childTnLst>
                                </p:cTn>
                              </p:par>
                            </p:childTnLst>
                          </p:cTn>
                        </p:par>
                        <p:par>
                          <p:cTn id="39" fill="hold">
                            <p:stCondLst>
                              <p:cond delay="3000"/>
                            </p:stCondLst>
                            <p:childTnLst>
                              <p:par>
                                <p:cTn id="40" presetID="22" presetClass="entr" presetSubtype="8" fill="hold" grpId="0" nodeType="afterEffect">
                                  <p:stCondLst>
                                    <p:cond delay="0"/>
                                  </p:stCondLst>
                                  <p:childTnLst>
                                    <p:set>
                                      <p:cBhvr>
                                        <p:cTn id="41" dur="1" fill="hold">
                                          <p:stCondLst>
                                            <p:cond delay="0"/>
                                          </p:stCondLst>
                                        </p:cTn>
                                        <p:tgtEl>
                                          <p:spTgt spid="63"/>
                                        </p:tgtEl>
                                        <p:attrNameLst>
                                          <p:attrName>style.visibility</p:attrName>
                                        </p:attrNameLst>
                                      </p:cBhvr>
                                      <p:to>
                                        <p:strVal val="visible"/>
                                      </p:to>
                                    </p:set>
                                    <p:animEffect transition="in" filter="wipe(left)">
                                      <p:cBhvr>
                                        <p:cTn id="4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110" grpId="0"/>
      <p:bldP spid="111" grpId="0"/>
      <p:bldP spid="15" grpId="0"/>
      <p:bldP spid="6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表格 14"/>
          <p:cNvGraphicFramePr>
            <a:graphicFrameLocks noGrp="1"/>
          </p:cNvGraphicFramePr>
          <p:nvPr>
            <p:custDataLst>
              <p:tags r:id="rId1"/>
            </p:custDataLst>
          </p:nvPr>
        </p:nvGraphicFramePr>
        <p:xfrm>
          <a:off x="1934845" y="1438275"/>
          <a:ext cx="8322310" cy="4255770"/>
        </p:xfrm>
        <a:graphic>
          <a:graphicData uri="http://schemas.openxmlformats.org/drawingml/2006/table">
            <a:tbl>
              <a:tblPr firstRow="1" bandRow="1">
                <a:tableStyleId>{5C22544A-7EE6-4342-B048-85BDC9FD1C3A}</a:tableStyleId>
              </a:tblPr>
              <a:tblGrid>
                <a:gridCol w="2041525">
                  <a:extLst>
                    <a:ext uri="{9D8B030D-6E8A-4147-A177-3AD203B41FA5}">
                      <a16:colId xmlns:a16="http://schemas.microsoft.com/office/drawing/2014/main" val="20000"/>
                    </a:ext>
                  </a:extLst>
                </a:gridCol>
                <a:gridCol w="3079115">
                  <a:extLst>
                    <a:ext uri="{9D8B030D-6E8A-4147-A177-3AD203B41FA5}">
                      <a16:colId xmlns:a16="http://schemas.microsoft.com/office/drawing/2014/main" val="20001"/>
                    </a:ext>
                  </a:extLst>
                </a:gridCol>
                <a:gridCol w="3201670">
                  <a:extLst>
                    <a:ext uri="{9D8B030D-6E8A-4147-A177-3AD203B41FA5}">
                      <a16:colId xmlns:a16="http://schemas.microsoft.com/office/drawing/2014/main" val="20002"/>
                    </a:ext>
                  </a:extLst>
                </a:gridCol>
              </a:tblGrid>
              <a:tr h="709295">
                <a:tc>
                  <a:txBody>
                    <a:bodyPr/>
                    <a:lstStyle/>
                    <a:p>
                      <a:pPr algn="ctr"/>
                      <a:endParaRPr lang="zh-CN" altLang="en-US" sz="1600" dirty="0">
                        <a:latin typeface="+mn-lt"/>
                        <a:ea typeface="+mn-ea"/>
                        <a:cs typeface="+mn-ea"/>
                        <a:sym typeface="+mn-lt"/>
                      </a:endParaRPr>
                    </a:p>
                  </a:txBody>
                  <a:tcPr anchor="ctr">
                    <a:solidFill>
                      <a:srgbClr val="4679A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dirty="0">
                          <a:latin typeface="+mn-lt"/>
                          <a:ea typeface="+mn-ea"/>
                          <a:cs typeface="+mn-ea"/>
                          <a:sym typeface="+mn-lt"/>
                        </a:rPr>
                        <a:t>任务型对话系统</a:t>
                      </a:r>
                    </a:p>
                  </a:txBody>
                  <a:tcPr anchor="ctr">
                    <a:solidFill>
                      <a:srgbClr val="4679A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dirty="0">
                          <a:latin typeface="+mn-lt"/>
                          <a:ea typeface="+mn-ea"/>
                          <a:cs typeface="+mn-ea"/>
                          <a:sym typeface="+mn-lt"/>
                        </a:rPr>
                        <a:t>非任务型对话系统</a:t>
                      </a:r>
                    </a:p>
                  </a:txBody>
                  <a:tcPr anchor="ctr">
                    <a:solidFill>
                      <a:srgbClr val="4679A7"/>
                    </a:solidFill>
                  </a:tcPr>
                </a:tc>
                <a:extLst>
                  <a:ext uri="{0D108BD9-81ED-4DB2-BD59-A6C34878D82A}">
                    <a16:rowId xmlns:a16="http://schemas.microsoft.com/office/drawing/2014/main" val="10000"/>
                  </a:ext>
                </a:extLst>
              </a:tr>
              <a:tr h="709295">
                <a:tc>
                  <a:txBody>
                    <a:bodyPr/>
                    <a:lstStyle/>
                    <a:p>
                      <a:pPr algn="ctr"/>
                      <a:r>
                        <a:rPr lang="zh-CN" altLang="en-US" sz="1600">
                          <a:latin typeface="+mn-lt"/>
                          <a:ea typeface="+mn-ea"/>
                          <a:cs typeface="+mn-ea"/>
                          <a:sym typeface="+mn-lt"/>
                        </a:rPr>
                        <a:t>目的</a:t>
                      </a:r>
                    </a:p>
                  </a:txBody>
                  <a:tcPr anchor="ctr">
                    <a:solidFill>
                      <a:srgbClr val="DCE1E5"/>
                    </a:solidFill>
                  </a:tcPr>
                </a:tc>
                <a:tc>
                  <a:txBody>
                    <a:bodyPr/>
                    <a:lstStyle/>
                    <a:p>
                      <a:pPr algn="ctr"/>
                      <a:r>
                        <a:rPr lang="zh-CN" altLang="en-US" sz="1600" dirty="0">
                          <a:latin typeface="+mn-lt"/>
                          <a:ea typeface="+mn-ea"/>
                          <a:cs typeface="+mn-ea"/>
                          <a:sym typeface="+mn-lt"/>
                        </a:rPr>
                        <a:t>完成任务或动作</a:t>
                      </a:r>
                    </a:p>
                  </a:txBody>
                  <a:tcPr anchor="ctr">
                    <a:solidFill>
                      <a:srgbClr val="DCE1E5"/>
                    </a:solidFill>
                  </a:tcPr>
                </a:tc>
                <a:tc>
                  <a:txBody>
                    <a:bodyPr/>
                    <a:lstStyle/>
                    <a:p>
                      <a:pPr algn="ctr"/>
                      <a:r>
                        <a:rPr lang="zh-CN" altLang="en-US" sz="1600" dirty="0">
                          <a:latin typeface="+mn-lt"/>
                          <a:ea typeface="+mn-ea"/>
                          <a:cs typeface="+mn-ea"/>
                          <a:sym typeface="+mn-lt"/>
                        </a:rPr>
                        <a:t>闲聊</a:t>
                      </a:r>
                    </a:p>
                  </a:txBody>
                  <a:tcPr anchor="ctr">
                    <a:solidFill>
                      <a:srgbClr val="DCE1E5"/>
                    </a:solidFill>
                  </a:tcPr>
                </a:tc>
                <a:extLst>
                  <a:ext uri="{0D108BD9-81ED-4DB2-BD59-A6C34878D82A}">
                    <a16:rowId xmlns:a16="http://schemas.microsoft.com/office/drawing/2014/main" val="10001"/>
                  </a:ext>
                </a:extLst>
              </a:tr>
              <a:tr h="709295">
                <a:tc>
                  <a:txBody>
                    <a:bodyPr/>
                    <a:lstStyle/>
                    <a:p>
                      <a:pPr algn="ctr"/>
                      <a:r>
                        <a:rPr lang="zh-CN" altLang="en-US" sz="1600">
                          <a:latin typeface="+mn-lt"/>
                          <a:ea typeface="+mn-ea"/>
                          <a:cs typeface="+mn-ea"/>
                          <a:sym typeface="+mn-lt"/>
                        </a:rPr>
                        <a:t>领域</a:t>
                      </a:r>
                    </a:p>
                  </a:txBody>
                  <a:tcPr anchor="ctr">
                    <a:solidFill>
                      <a:srgbClr val="F2F2F2"/>
                    </a:solidFill>
                  </a:tcPr>
                </a:tc>
                <a:tc>
                  <a:txBody>
                    <a:bodyPr/>
                    <a:lstStyle/>
                    <a:p>
                      <a:pPr algn="ctr"/>
                      <a:r>
                        <a:rPr lang="zh-CN" altLang="en-US" sz="1600">
                          <a:latin typeface="+mn-lt"/>
                          <a:ea typeface="+mn-ea"/>
                          <a:cs typeface="+mn-ea"/>
                          <a:sym typeface="+mn-lt"/>
                        </a:rPr>
                        <a:t>特定域（垂直域）</a:t>
                      </a:r>
                    </a:p>
                  </a:txBody>
                  <a:tcPr anchor="ctr">
                    <a:solidFill>
                      <a:srgbClr val="F2F2F2"/>
                    </a:solidFill>
                  </a:tcPr>
                </a:tc>
                <a:tc>
                  <a:txBody>
                    <a:bodyPr/>
                    <a:lstStyle/>
                    <a:p>
                      <a:pPr algn="ctr"/>
                      <a:r>
                        <a:rPr lang="zh-CN" altLang="en-US" sz="1600" dirty="0">
                          <a:latin typeface="+mn-lt"/>
                          <a:ea typeface="+mn-ea"/>
                          <a:cs typeface="+mn-ea"/>
                          <a:sym typeface="+mn-lt"/>
                        </a:rPr>
                        <a:t>开放域</a:t>
                      </a:r>
                    </a:p>
                  </a:txBody>
                  <a:tcPr anchor="ctr">
                    <a:solidFill>
                      <a:srgbClr val="F2F2F2"/>
                    </a:solidFill>
                  </a:tcPr>
                </a:tc>
                <a:extLst>
                  <a:ext uri="{0D108BD9-81ED-4DB2-BD59-A6C34878D82A}">
                    <a16:rowId xmlns:a16="http://schemas.microsoft.com/office/drawing/2014/main" val="10002"/>
                  </a:ext>
                </a:extLst>
              </a:tr>
              <a:tr h="709295">
                <a:tc>
                  <a:txBody>
                    <a:bodyPr/>
                    <a:lstStyle/>
                    <a:p>
                      <a:pPr algn="ctr"/>
                      <a:r>
                        <a:rPr lang="zh-CN" altLang="en-US" sz="1600" dirty="0">
                          <a:latin typeface="+mn-lt"/>
                          <a:ea typeface="+mn-ea"/>
                          <a:cs typeface="+mn-ea"/>
                          <a:sym typeface="+mn-lt"/>
                        </a:rPr>
                        <a:t>对话轮数评估</a:t>
                      </a:r>
                    </a:p>
                  </a:txBody>
                  <a:tcPr anchor="ctr">
                    <a:solidFill>
                      <a:srgbClr val="DCE1E5"/>
                    </a:solidFill>
                  </a:tcPr>
                </a:tc>
                <a:tc>
                  <a:txBody>
                    <a:bodyPr/>
                    <a:lstStyle/>
                    <a:p>
                      <a:pPr algn="ctr"/>
                      <a:r>
                        <a:rPr lang="zh-CN" altLang="en-US" sz="1600" dirty="0">
                          <a:latin typeface="+mn-lt"/>
                          <a:ea typeface="+mn-ea"/>
                          <a:cs typeface="+mn-ea"/>
                          <a:sym typeface="+mn-lt"/>
                        </a:rPr>
                        <a:t>越少越好</a:t>
                      </a:r>
                    </a:p>
                  </a:txBody>
                  <a:tcPr anchor="ctr">
                    <a:solidFill>
                      <a:srgbClr val="DCE1E5"/>
                    </a:solidFill>
                  </a:tcPr>
                </a:tc>
                <a:tc>
                  <a:txBody>
                    <a:bodyPr/>
                    <a:lstStyle/>
                    <a:p>
                      <a:pPr algn="ctr"/>
                      <a:r>
                        <a:rPr lang="zh-CN" altLang="en-US" sz="1600" dirty="0">
                          <a:latin typeface="+mn-lt"/>
                          <a:ea typeface="+mn-ea"/>
                          <a:cs typeface="+mn-ea"/>
                          <a:sym typeface="+mn-lt"/>
                        </a:rPr>
                        <a:t>越多越好</a:t>
                      </a:r>
                    </a:p>
                  </a:txBody>
                  <a:tcPr anchor="ctr">
                    <a:solidFill>
                      <a:srgbClr val="DCE1E5"/>
                    </a:solidFill>
                  </a:tcPr>
                </a:tc>
                <a:extLst>
                  <a:ext uri="{0D108BD9-81ED-4DB2-BD59-A6C34878D82A}">
                    <a16:rowId xmlns:a16="http://schemas.microsoft.com/office/drawing/2014/main" val="10003"/>
                  </a:ext>
                </a:extLst>
              </a:tr>
              <a:tr h="709295">
                <a:tc>
                  <a:txBody>
                    <a:bodyPr/>
                    <a:lstStyle/>
                    <a:p>
                      <a:pPr algn="ctr"/>
                      <a:r>
                        <a:rPr lang="zh-CN" altLang="en-US" sz="1600">
                          <a:latin typeface="+mn-lt"/>
                          <a:ea typeface="+mn-ea"/>
                          <a:cs typeface="+mn-ea"/>
                          <a:sym typeface="+mn-lt"/>
                        </a:rPr>
                        <a:t>应用场景</a:t>
                      </a:r>
                    </a:p>
                  </a:txBody>
                  <a:tcPr anchor="ctr">
                    <a:solidFill>
                      <a:srgbClr val="F2F2F2"/>
                    </a:solidFill>
                  </a:tcPr>
                </a:tc>
                <a:tc>
                  <a:txBody>
                    <a:bodyPr/>
                    <a:lstStyle/>
                    <a:p>
                      <a:pPr algn="ctr"/>
                      <a:r>
                        <a:rPr lang="zh-CN" altLang="en-US" sz="1600">
                          <a:latin typeface="+mn-lt"/>
                          <a:ea typeface="+mn-ea"/>
                          <a:cs typeface="+mn-ea"/>
                          <a:sym typeface="+mn-lt"/>
                        </a:rPr>
                        <a:t>虚拟个人助理</a:t>
                      </a:r>
                    </a:p>
                  </a:txBody>
                  <a:tcPr anchor="ctr">
                    <a:solidFill>
                      <a:srgbClr val="F2F2F2"/>
                    </a:solidFill>
                  </a:tcPr>
                </a:tc>
                <a:tc>
                  <a:txBody>
                    <a:bodyPr/>
                    <a:lstStyle/>
                    <a:p>
                      <a:pPr algn="ctr"/>
                      <a:r>
                        <a:rPr lang="zh-CN" altLang="en-US" sz="1600" dirty="0">
                          <a:latin typeface="+mn-lt"/>
                          <a:ea typeface="+mn-ea"/>
                          <a:cs typeface="+mn-ea"/>
                          <a:sym typeface="+mn-lt"/>
                        </a:rPr>
                        <a:t>娱乐、情感陪护、营销沟通</a:t>
                      </a:r>
                    </a:p>
                  </a:txBody>
                  <a:tcPr anchor="ctr">
                    <a:solidFill>
                      <a:srgbClr val="F2F2F2"/>
                    </a:solidFill>
                  </a:tcPr>
                </a:tc>
                <a:extLst>
                  <a:ext uri="{0D108BD9-81ED-4DB2-BD59-A6C34878D82A}">
                    <a16:rowId xmlns:a16="http://schemas.microsoft.com/office/drawing/2014/main" val="10004"/>
                  </a:ext>
                </a:extLst>
              </a:tr>
              <a:tr h="709295">
                <a:tc>
                  <a:txBody>
                    <a:bodyPr/>
                    <a:lstStyle/>
                    <a:p>
                      <a:pPr algn="ctr"/>
                      <a:r>
                        <a:rPr lang="zh-CN" altLang="en-US" sz="1600">
                          <a:latin typeface="+mn-lt"/>
                          <a:ea typeface="+mn-ea"/>
                          <a:cs typeface="+mn-ea"/>
                          <a:sym typeface="+mn-lt"/>
                        </a:rPr>
                        <a:t>典型系统</a:t>
                      </a:r>
                    </a:p>
                  </a:txBody>
                  <a:tcPr anchor="ctr">
                    <a:solidFill>
                      <a:srgbClr val="DCE1E5"/>
                    </a:solidFill>
                  </a:tcPr>
                </a:tc>
                <a:tc>
                  <a:txBody>
                    <a:bodyPr/>
                    <a:lstStyle/>
                    <a:p>
                      <a:pPr algn="ctr"/>
                      <a:r>
                        <a:rPr lang="zh-CN" altLang="en-US" sz="1600">
                          <a:latin typeface="+mn-lt"/>
                          <a:ea typeface="+mn-ea"/>
                          <a:cs typeface="+mn-ea"/>
                          <a:sym typeface="+mn-lt"/>
                        </a:rPr>
                        <a:t>Ｓｉｒｉ、Ｃｏｒｔａｎａ、</a:t>
                      </a:r>
                    </a:p>
                    <a:p>
                      <a:pPr algn="ctr"/>
                      <a:r>
                        <a:rPr lang="zh-CN" altLang="en-US" sz="1600">
                          <a:latin typeface="+mn-lt"/>
                          <a:ea typeface="+mn-ea"/>
                          <a:cs typeface="+mn-ea"/>
                          <a:sym typeface="+mn-lt"/>
                        </a:rPr>
                        <a:t>敦煌小冰、度秘</a:t>
                      </a:r>
                    </a:p>
                  </a:txBody>
                  <a:tcPr anchor="ctr">
                    <a:solidFill>
                      <a:srgbClr val="DCE1E5"/>
                    </a:solidFill>
                  </a:tcPr>
                </a:tc>
                <a:tc>
                  <a:txBody>
                    <a:bodyPr/>
                    <a:lstStyle/>
                    <a:p>
                      <a:pPr algn="ctr"/>
                      <a:r>
                        <a:rPr lang="zh-CN" altLang="en-US" sz="1600" dirty="0">
                          <a:latin typeface="+mn-lt"/>
                          <a:ea typeface="+mn-ea"/>
                          <a:cs typeface="+mn-ea"/>
                          <a:sym typeface="+mn-lt"/>
                        </a:rPr>
                        <a:t>小冰</a:t>
                      </a:r>
                    </a:p>
                  </a:txBody>
                  <a:tcPr anchor="ctr">
                    <a:solidFill>
                      <a:srgbClr val="DCE1E5"/>
                    </a:solidFill>
                  </a:tcPr>
                </a:tc>
                <a:extLst>
                  <a:ext uri="{0D108BD9-81ED-4DB2-BD59-A6C34878D82A}">
                    <a16:rowId xmlns:a16="http://schemas.microsoft.com/office/drawing/2014/main" val="10005"/>
                  </a:ext>
                </a:extLst>
              </a:tr>
            </a:tbl>
          </a:graphicData>
        </a:graphic>
      </p:graphicFrame>
      <p:sp>
        <p:nvSpPr>
          <p:cNvPr id="49"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0" name="文本框 49"/>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对话系统类型</a:t>
            </a:r>
            <a:endParaRPr lang="en-US" altLang="zh-CN" sz="2800" b="1" spc="300" dirty="0">
              <a:solidFill>
                <a:srgbClr val="1F4E79"/>
              </a:solidFill>
              <a:cs typeface="+mn-ea"/>
              <a:sym typeface="+mn-lt"/>
            </a:endParaRPr>
          </a:p>
        </p:txBody>
      </p:sp>
      <p:grpSp>
        <p:nvGrpSpPr>
          <p:cNvPr id="51" name="组合 50"/>
          <p:cNvGrpSpPr/>
          <p:nvPr/>
        </p:nvGrpSpPr>
        <p:grpSpPr>
          <a:xfrm>
            <a:off x="4307752" y="165645"/>
            <a:ext cx="487488" cy="537935"/>
            <a:chOff x="9473648" y="1406690"/>
            <a:chExt cx="1107403" cy="1222002"/>
          </a:xfrm>
        </p:grpSpPr>
        <p:pic>
          <p:nvPicPr>
            <p:cNvPr id="52" name="图片 5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53" name="图片 5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54" name="组合 53"/>
          <p:cNvGrpSpPr/>
          <p:nvPr/>
        </p:nvGrpSpPr>
        <p:grpSpPr>
          <a:xfrm>
            <a:off x="0" y="0"/>
            <a:ext cx="1376624" cy="1371254"/>
            <a:chOff x="0" y="0"/>
            <a:chExt cx="1376624" cy="1371254"/>
          </a:xfrm>
        </p:grpSpPr>
        <p:sp>
          <p:nvSpPr>
            <p:cNvPr id="5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62" name="组合 61"/>
          <p:cNvGrpSpPr/>
          <p:nvPr/>
        </p:nvGrpSpPr>
        <p:grpSpPr>
          <a:xfrm>
            <a:off x="9705851" y="-4945"/>
            <a:ext cx="2163386" cy="702231"/>
            <a:chOff x="72964" y="103694"/>
            <a:chExt cx="2163386" cy="702231"/>
          </a:xfrm>
        </p:grpSpPr>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64" name="文本框 6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8481" y="1971527"/>
            <a:ext cx="3586950" cy="2698351"/>
            <a:chOff x="-8481" y="1971527"/>
            <a:chExt cx="3586950" cy="2698351"/>
          </a:xfrm>
        </p:grpSpPr>
        <p:sp>
          <p:nvSpPr>
            <p:cNvPr id="50" name="Freeform 100"/>
            <p:cNvSpPr/>
            <p:nvPr/>
          </p:nvSpPr>
          <p:spPr bwMode="auto">
            <a:xfrm>
              <a:off x="-8481" y="1972340"/>
              <a:ext cx="1422748" cy="1310553"/>
            </a:xfrm>
            <a:custGeom>
              <a:avLst/>
              <a:gdLst>
                <a:gd name="T0" fmla="*/ 471 w 875"/>
                <a:gd name="T1" fmla="*/ 0 h 806"/>
                <a:gd name="T2" fmla="*/ 0 w 875"/>
                <a:gd name="T3" fmla="*/ 0 h 806"/>
                <a:gd name="T4" fmla="*/ 0 w 875"/>
                <a:gd name="T5" fmla="*/ 806 h 806"/>
                <a:gd name="T6" fmla="*/ 471 w 875"/>
                <a:gd name="T7" fmla="*/ 806 h 806"/>
                <a:gd name="T8" fmla="*/ 875 w 875"/>
                <a:gd name="T9" fmla="*/ 403 h 806"/>
                <a:gd name="T10" fmla="*/ 471 w 875"/>
                <a:gd name="T11" fmla="*/ 0 h 806"/>
              </a:gdLst>
              <a:ahLst/>
              <a:cxnLst>
                <a:cxn ang="0">
                  <a:pos x="T0" y="T1"/>
                </a:cxn>
                <a:cxn ang="0">
                  <a:pos x="T2" y="T3"/>
                </a:cxn>
                <a:cxn ang="0">
                  <a:pos x="T4" y="T5"/>
                </a:cxn>
                <a:cxn ang="0">
                  <a:pos x="T6" y="T7"/>
                </a:cxn>
                <a:cxn ang="0">
                  <a:pos x="T8" y="T9"/>
                </a:cxn>
                <a:cxn ang="0">
                  <a:pos x="T10" y="T11"/>
                </a:cxn>
              </a:cxnLst>
              <a:rect l="0" t="0" r="r" b="b"/>
              <a:pathLst>
                <a:path w="875" h="806">
                  <a:moveTo>
                    <a:pt x="471" y="0"/>
                  </a:moveTo>
                  <a:lnTo>
                    <a:pt x="0" y="0"/>
                  </a:lnTo>
                  <a:lnTo>
                    <a:pt x="0" y="806"/>
                  </a:lnTo>
                  <a:lnTo>
                    <a:pt x="471" y="806"/>
                  </a:lnTo>
                  <a:lnTo>
                    <a:pt x="875" y="403"/>
                  </a:lnTo>
                  <a:lnTo>
                    <a:pt x="471" y="0"/>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2" name="Freeform 102"/>
            <p:cNvSpPr/>
            <p:nvPr/>
          </p:nvSpPr>
          <p:spPr bwMode="auto">
            <a:xfrm>
              <a:off x="-8481" y="3357691"/>
              <a:ext cx="1422748" cy="1312181"/>
            </a:xfrm>
            <a:custGeom>
              <a:avLst/>
              <a:gdLst>
                <a:gd name="T0" fmla="*/ 471 w 875"/>
                <a:gd name="T1" fmla="*/ 807 h 807"/>
                <a:gd name="T2" fmla="*/ 0 w 875"/>
                <a:gd name="T3" fmla="*/ 807 h 807"/>
                <a:gd name="T4" fmla="*/ 0 w 875"/>
                <a:gd name="T5" fmla="*/ 0 h 807"/>
                <a:gd name="T6" fmla="*/ 471 w 875"/>
                <a:gd name="T7" fmla="*/ 0 h 807"/>
                <a:gd name="T8" fmla="*/ 875 w 875"/>
                <a:gd name="T9" fmla="*/ 404 h 807"/>
                <a:gd name="T10" fmla="*/ 471 w 875"/>
                <a:gd name="T11" fmla="*/ 807 h 807"/>
              </a:gdLst>
              <a:ahLst/>
              <a:cxnLst>
                <a:cxn ang="0">
                  <a:pos x="T0" y="T1"/>
                </a:cxn>
                <a:cxn ang="0">
                  <a:pos x="T2" y="T3"/>
                </a:cxn>
                <a:cxn ang="0">
                  <a:pos x="T4" y="T5"/>
                </a:cxn>
                <a:cxn ang="0">
                  <a:pos x="T6" y="T7"/>
                </a:cxn>
                <a:cxn ang="0">
                  <a:pos x="T8" y="T9"/>
                </a:cxn>
                <a:cxn ang="0">
                  <a:pos x="T10" y="T11"/>
                </a:cxn>
              </a:cxnLst>
              <a:rect l="0" t="0" r="r" b="b"/>
              <a:pathLst>
                <a:path w="875" h="807">
                  <a:moveTo>
                    <a:pt x="471" y="807"/>
                  </a:moveTo>
                  <a:lnTo>
                    <a:pt x="0" y="807"/>
                  </a:lnTo>
                  <a:lnTo>
                    <a:pt x="0" y="0"/>
                  </a:lnTo>
                  <a:lnTo>
                    <a:pt x="471" y="0"/>
                  </a:lnTo>
                  <a:lnTo>
                    <a:pt x="875" y="404"/>
                  </a:lnTo>
                  <a:lnTo>
                    <a:pt x="471"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13"/>
            <p:cNvSpPr/>
            <p:nvPr/>
          </p:nvSpPr>
          <p:spPr bwMode="auto">
            <a:xfrm>
              <a:off x="871185" y="1972340"/>
              <a:ext cx="1310553" cy="1310553"/>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2" name="Freeform 114"/>
            <p:cNvSpPr/>
            <p:nvPr/>
          </p:nvSpPr>
          <p:spPr bwMode="auto">
            <a:xfrm>
              <a:off x="871185" y="1972340"/>
              <a:ext cx="1310553" cy="1310553"/>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3" name="Freeform 115"/>
            <p:cNvSpPr/>
            <p:nvPr/>
          </p:nvSpPr>
          <p:spPr bwMode="auto">
            <a:xfrm>
              <a:off x="2254907" y="1972340"/>
              <a:ext cx="1310553" cy="1310553"/>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4" name="Freeform 117"/>
            <p:cNvSpPr/>
            <p:nvPr/>
          </p:nvSpPr>
          <p:spPr bwMode="auto">
            <a:xfrm>
              <a:off x="2254907" y="3357691"/>
              <a:ext cx="1310553" cy="1312181"/>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5" name="Freeform 119"/>
            <p:cNvSpPr/>
            <p:nvPr/>
          </p:nvSpPr>
          <p:spPr bwMode="auto">
            <a:xfrm>
              <a:off x="871185" y="3359316"/>
              <a:ext cx="1310553" cy="1310553"/>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6" name="Freeform 120"/>
            <p:cNvSpPr/>
            <p:nvPr/>
          </p:nvSpPr>
          <p:spPr bwMode="auto">
            <a:xfrm>
              <a:off x="869557" y="3357691"/>
              <a:ext cx="1312180" cy="1312181"/>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DBDBDB">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67" name="그룹 89"/>
            <p:cNvGrpSpPr/>
            <p:nvPr/>
          </p:nvGrpSpPr>
          <p:grpSpPr>
            <a:xfrm>
              <a:off x="1802880" y="3744685"/>
              <a:ext cx="378858" cy="925193"/>
              <a:chOff x="1812925" y="4535488"/>
              <a:chExt cx="369888" cy="903287"/>
            </a:xfrm>
            <a:solidFill>
              <a:schemeClr val="accent2">
                <a:lumMod val="50000"/>
              </a:schemeClr>
            </a:solidFill>
          </p:grpSpPr>
          <p:sp>
            <p:nvSpPr>
              <p:cNvPr id="81" name="Freeform 5"/>
              <p:cNvSpPr/>
              <p:nvPr/>
            </p:nvSpPr>
            <p:spPr bwMode="auto">
              <a:xfrm>
                <a:off x="2027238" y="4535488"/>
                <a:ext cx="155575" cy="382588"/>
              </a:xfrm>
              <a:custGeom>
                <a:avLst/>
                <a:gdLst>
                  <a:gd name="T0" fmla="*/ 98 w 98"/>
                  <a:gd name="T1" fmla="*/ 0 h 241"/>
                  <a:gd name="T2" fmla="*/ 98 w 98"/>
                  <a:gd name="T3" fmla="*/ 0 h 241"/>
                  <a:gd name="T4" fmla="*/ 88 w 98"/>
                  <a:gd name="T5" fmla="*/ 2 h 241"/>
                  <a:gd name="T6" fmla="*/ 77 w 98"/>
                  <a:gd name="T7" fmla="*/ 7 h 241"/>
                  <a:gd name="T8" fmla="*/ 68 w 98"/>
                  <a:gd name="T9" fmla="*/ 11 h 241"/>
                  <a:gd name="T10" fmla="*/ 59 w 98"/>
                  <a:gd name="T11" fmla="*/ 16 h 241"/>
                  <a:gd name="T12" fmla="*/ 50 w 98"/>
                  <a:gd name="T13" fmla="*/ 21 h 241"/>
                  <a:gd name="T14" fmla="*/ 43 w 98"/>
                  <a:gd name="T15" fmla="*/ 28 h 241"/>
                  <a:gd name="T16" fmla="*/ 35 w 98"/>
                  <a:gd name="T17" fmla="*/ 35 h 241"/>
                  <a:gd name="T18" fmla="*/ 28 w 98"/>
                  <a:gd name="T19" fmla="*/ 42 h 241"/>
                  <a:gd name="T20" fmla="*/ 22 w 98"/>
                  <a:gd name="T21" fmla="*/ 51 h 241"/>
                  <a:gd name="T22" fmla="*/ 17 w 98"/>
                  <a:gd name="T23" fmla="*/ 60 h 241"/>
                  <a:gd name="T24" fmla="*/ 11 w 98"/>
                  <a:gd name="T25" fmla="*/ 68 h 241"/>
                  <a:gd name="T26" fmla="*/ 7 w 98"/>
                  <a:gd name="T27" fmla="*/ 79 h 241"/>
                  <a:gd name="T28" fmla="*/ 4 w 98"/>
                  <a:gd name="T29" fmla="*/ 88 h 241"/>
                  <a:gd name="T30" fmla="*/ 2 w 98"/>
                  <a:gd name="T31" fmla="*/ 99 h 241"/>
                  <a:gd name="T32" fmla="*/ 1 w 98"/>
                  <a:gd name="T33" fmla="*/ 109 h 241"/>
                  <a:gd name="T34" fmla="*/ 0 w 98"/>
                  <a:gd name="T35" fmla="*/ 121 h 241"/>
                  <a:gd name="T36" fmla="*/ 0 w 98"/>
                  <a:gd name="T37" fmla="*/ 121 h 241"/>
                  <a:gd name="T38" fmla="*/ 1 w 98"/>
                  <a:gd name="T39" fmla="*/ 131 h 241"/>
                  <a:gd name="T40" fmla="*/ 2 w 98"/>
                  <a:gd name="T41" fmla="*/ 143 h 241"/>
                  <a:gd name="T42" fmla="*/ 4 w 98"/>
                  <a:gd name="T43" fmla="*/ 153 h 241"/>
                  <a:gd name="T44" fmla="*/ 7 w 98"/>
                  <a:gd name="T45" fmla="*/ 162 h 241"/>
                  <a:gd name="T46" fmla="*/ 11 w 98"/>
                  <a:gd name="T47" fmla="*/ 172 h 241"/>
                  <a:gd name="T48" fmla="*/ 17 w 98"/>
                  <a:gd name="T49" fmla="*/ 181 h 241"/>
                  <a:gd name="T50" fmla="*/ 22 w 98"/>
                  <a:gd name="T51" fmla="*/ 191 h 241"/>
                  <a:gd name="T52" fmla="*/ 28 w 98"/>
                  <a:gd name="T53" fmla="*/ 199 h 241"/>
                  <a:gd name="T54" fmla="*/ 35 w 98"/>
                  <a:gd name="T55" fmla="*/ 206 h 241"/>
                  <a:gd name="T56" fmla="*/ 43 w 98"/>
                  <a:gd name="T57" fmla="*/ 214 h 241"/>
                  <a:gd name="T58" fmla="*/ 50 w 98"/>
                  <a:gd name="T59" fmla="*/ 220 h 241"/>
                  <a:gd name="T60" fmla="*/ 59 w 98"/>
                  <a:gd name="T61" fmla="*/ 225 h 241"/>
                  <a:gd name="T62" fmla="*/ 68 w 98"/>
                  <a:gd name="T63" fmla="*/ 230 h 241"/>
                  <a:gd name="T64" fmla="*/ 77 w 98"/>
                  <a:gd name="T65" fmla="*/ 235 h 241"/>
                  <a:gd name="T66" fmla="*/ 88 w 98"/>
                  <a:gd name="T67" fmla="*/ 238 h 241"/>
                  <a:gd name="T68" fmla="*/ 98 w 98"/>
                  <a:gd name="T69" fmla="*/ 241 h 241"/>
                  <a:gd name="T70" fmla="*/ 98 w 98"/>
                  <a:gd name="T71"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241">
                    <a:moveTo>
                      <a:pt x="98" y="0"/>
                    </a:moveTo>
                    <a:lnTo>
                      <a:pt x="98" y="0"/>
                    </a:lnTo>
                    <a:lnTo>
                      <a:pt x="88" y="2"/>
                    </a:lnTo>
                    <a:lnTo>
                      <a:pt x="77" y="7"/>
                    </a:lnTo>
                    <a:lnTo>
                      <a:pt x="68" y="11"/>
                    </a:lnTo>
                    <a:lnTo>
                      <a:pt x="59" y="16"/>
                    </a:lnTo>
                    <a:lnTo>
                      <a:pt x="50" y="21"/>
                    </a:lnTo>
                    <a:lnTo>
                      <a:pt x="43" y="28"/>
                    </a:lnTo>
                    <a:lnTo>
                      <a:pt x="35" y="35"/>
                    </a:lnTo>
                    <a:lnTo>
                      <a:pt x="28" y="42"/>
                    </a:lnTo>
                    <a:lnTo>
                      <a:pt x="22" y="51"/>
                    </a:lnTo>
                    <a:lnTo>
                      <a:pt x="17" y="60"/>
                    </a:lnTo>
                    <a:lnTo>
                      <a:pt x="11" y="68"/>
                    </a:lnTo>
                    <a:lnTo>
                      <a:pt x="7" y="79"/>
                    </a:lnTo>
                    <a:lnTo>
                      <a:pt x="4" y="88"/>
                    </a:lnTo>
                    <a:lnTo>
                      <a:pt x="2" y="99"/>
                    </a:lnTo>
                    <a:lnTo>
                      <a:pt x="1" y="109"/>
                    </a:lnTo>
                    <a:lnTo>
                      <a:pt x="0" y="121"/>
                    </a:lnTo>
                    <a:lnTo>
                      <a:pt x="0" y="121"/>
                    </a:lnTo>
                    <a:lnTo>
                      <a:pt x="1" y="131"/>
                    </a:lnTo>
                    <a:lnTo>
                      <a:pt x="2" y="143"/>
                    </a:lnTo>
                    <a:lnTo>
                      <a:pt x="4" y="153"/>
                    </a:lnTo>
                    <a:lnTo>
                      <a:pt x="7" y="162"/>
                    </a:lnTo>
                    <a:lnTo>
                      <a:pt x="11" y="172"/>
                    </a:lnTo>
                    <a:lnTo>
                      <a:pt x="17" y="181"/>
                    </a:lnTo>
                    <a:lnTo>
                      <a:pt x="22" y="191"/>
                    </a:lnTo>
                    <a:lnTo>
                      <a:pt x="28" y="199"/>
                    </a:lnTo>
                    <a:lnTo>
                      <a:pt x="35" y="206"/>
                    </a:lnTo>
                    <a:lnTo>
                      <a:pt x="43" y="214"/>
                    </a:lnTo>
                    <a:lnTo>
                      <a:pt x="50" y="220"/>
                    </a:lnTo>
                    <a:lnTo>
                      <a:pt x="59" y="225"/>
                    </a:lnTo>
                    <a:lnTo>
                      <a:pt x="68" y="230"/>
                    </a:lnTo>
                    <a:lnTo>
                      <a:pt x="77" y="235"/>
                    </a:lnTo>
                    <a:lnTo>
                      <a:pt x="88" y="238"/>
                    </a:lnTo>
                    <a:lnTo>
                      <a:pt x="98" y="241"/>
                    </a:lnTo>
                    <a:lnTo>
                      <a:pt x="98"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2" name="Freeform 7"/>
              <p:cNvSpPr/>
              <p:nvPr/>
            </p:nvSpPr>
            <p:spPr bwMode="auto">
              <a:xfrm>
                <a:off x="1812925" y="4949825"/>
                <a:ext cx="369888" cy="488950"/>
              </a:xfrm>
              <a:custGeom>
                <a:avLst/>
                <a:gdLst>
                  <a:gd name="T0" fmla="*/ 203 w 233"/>
                  <a:gd name="T1" fmla="*/ 0 h 308"/>
                  <a:gd name="T2" fmla="*/ 203 w 233"/>
                  <a:gd name="T3" fmla="*/ 0 h 308"/>
                  <a:gd name="T4" fmla="*/ 182 w 233"/>
                  <a:gd name="T5" fmla="*/ 0 h 308"/>
                  <a:gd name="T6" fmla="*/ 157 w 233"/>
                  <a:gd name="T7" fmla="*/ 2 h 308"/>
                  <a:gd name="T8" fmla="*/ 129 w 233"/>
                  <a:gd name="T9" fmla="*/ 6 h 308"/>
                  <a:gd name="T10" fmla="*/ 114 w 233"/>
                  <a:gd name="T11" fmla="*/ 8 h 308"/>
                  <a:gd name="T12" fmla="*/ 99 w 233"/>
                  <a:gd name="T13" fmla="*/ 12 h 308"/>
                  <a:gd name="T14" fmla="*/ 85 w 233"/>
                  <a:gd name="T15" fmla="*/ 16 h 308"/>
                  <a:gd name="T16" fmla="*/ 70 w 233"/>
                  <a:gd name="T17" fmla="*/ 22 h 308"/>
                  <a:gd name="T18" fmla="*/ 56 w 233"/>
                  <a:gd name="T19" fmla="*/ 28 h 308"/>
                  <a:gd name="T20" fmla="*/ 43 w 233"/>
                  <a:gd name="T21" fmla="*/ 35 h 308"/>
                  <a:gd name="T22" fmla="*/ 30 w 233"/>
                  <a:gd name="T23" fmla="*/ 44 h 308"/>
                  <a:gd name="T24" fmla="*/ 19 w 233"/>
                  <a:gd name="T25" fmla="*/ 53 h 308"/>
                  <a:gd name="T26" fmla="*/ 9 w 233"/>
                  <a:gd name="T27" fmla="*/ 63 h 308"/>
                  <a:gd name="T28" fmla="*/ 0 w 233"/>
                  <a:gd name="T29" fmla="*/ 76 h 308"/>
                  <a:gd name="T30" fmla="*/ 233 w 233"/>
                  <a:gd name="T31" fmla="*/ 308 h 308"/>
                  <a:gd name="T32" fmla="*/ 233 w 233"/>
                  <a:gd name="T33" fmla="*/ 1 h 308"/>
                  <a:gd name="T34" fmla="*/ 225 w 233"/>
                  <a:gd name="T35" fmla="*/ 1 h 308"/>
                  <a:gd name="T36" fmla="*/ 225 w 233"/>
                  <a:gd name="T37" fmla="*/ 1 h 308"/>
                  <a:gd name="T38" fmla="*/ 203 w 233"/>
                  <a:gd name="T39"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3" h="308">
                    <a:moveTo>
                      <a:pt x="203" y="0"/>
                    </a:moveTo>
                    <a:lnTo>
                      <a:pt x="203" y="0"/>
                    </a:lnTo>
                    <a:lnTo>
                      <a:pt x="182" y="0"/>
                    </a:lnTo>
                    <a:lnTo>
                      <a:pt x="157" y="2"/>
                    </a:lnTo>
                    <a:lnTo>
                      <a:pt x="129" y="6"/>
                    </a:lnTo>
                    <a:lnTo>
                      <a:pt x="114" y="8"/>
                    </a:lnTo>
                    <a:lnTo>
                      <a:pt x="99" y="12"/>
                    </a:lnTo>
                    <a:lnTo>
                      <a:pt x="85" y="16"/>
                    </a:lnTo>
                    <a:lnTo>
                      <a:pt x="70" y="22"/>
                    </a:lnTo>
                    <a:lnTo>
                      <a:pt x="56" y="28"/>
                    </a:lnTo>
                    <a:lnTo>
                      <a:pt x="43" y="35"/>
                    </a:lnTo>
                    <a:lnTo>
                      <a:pt x="30" y="44"/>
                    </a:lnTo>
                    <a:lnTo>
                      <a:pt x="19" y="53"/>
                    </a:lnTo>
                    <a:lnTo>
                      <a:pt x="9" y="63"/>
                    </a:lnTo>
                    <a:lnTo>
                      <a:pt x="0" y="76"/>
                    </a:lnTo>
                    <a:lnTo>
                      <a:pt x="233" y="308"/>
                    </a:lnTo>
                    <a:lnTo>
                      <a:pt x="233" y="1"/>
                    </a:lnTo>
                    <a:lnTo>
                      <a:pt x="225" y="1"/>
                    </a:lnTo>
                    <a:lnTo>
                      <a:pt x="225" y="1"/>
                    </a:lnTo>
                    <a:lnTo>
                      <a:pt x="203"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72" name="Freeform 118"/>
            <p:cNvSpPr/>
            <p:nvPr/>
          </p:nvSpPr>
          <p:spPr bwMode="auto">
            <a:xfrm>
              <a:off x="2254907" y="3357691"/>
              <a:ext cx="1310553" cy="1312181"/>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73" name="그룹 122"/>
            <p:cNvGrpSpPr/>
            <p:nvPr/>
          </p:nvGrpSpPr>
          <p:grpSpPr>
            <a:xfrm>
              <a:off x="2254907" y="3744678"/>
              <a:ext cx="416255" cy="925191"/>
              <a:chOff x="2209800" y="4519614"/>
              <a:chExt cx="406400" cy="903287"/>
            </a:xfrm>
            <a:solidFill>
              <a:schemeClr val="accent1">
                <a:lumMod val="50000"/>
              </a:schemeClr>
            </a:solidFill>
          </p:grpSpPr>
          <p:sp>
            <p:nvSpPr>
              <p:cNvPr id="79" name="Freeform 9"/>
              <p:cNvSpPr/>
              <p:nvPr/>
            </p:nvSpPr>
            <p:spPr bwMode="auto">
              <a:xfrm>
                <a:off x="2209800" y="4519614"/>
                <a:ext cx="171450" cy="385763"/>
              </a:xfrm>
              <a:custGeom>
                <a:avLst/>
                <a:gdLst>
                  <a:gd name="T0" fmla="*/ 0 w 108"/>
                  <a:gd name="T1" fmla="*/ 0 h 243"/>
                  <a:gd name="T2" fmla="*/ 0 w 108"/>
                  <a:gd name="T3" fmla="*/ 243 h 243"/>
                  <a:gd name="T4" fmla="*/ 0 w 108"/>
                  <a:gd name="T5" fmla="*/ 243 h 243"/>
                  <a:gd name="T6" fmla="*/ 11 w 108"/>
                  <a:gd name="T7" fmla="*/ 242 h 243"/>
                  <a:gd name="T8" fmla="*/ 22 w 108"/>
                  <a:gd name="T9" fmla="*/ 239 h 243"/>
                  <a:gd name="T10" fmla="*/ 33 w 108"/>
                  <a:gd name="T11" fmla="*/ 234 h 243"/>
                  <a:gd name="T12" fmla="*/ 42 w 108"/>
                  <a:gd name="T13" fmla="*/ 230 h 243"/>
                  <a:gd name="T14" fmla="*/ 51 w 108"/>
                  <a:gd name="T15" fmla="*/ 224 h 243"/>
                  <a:gd name="T16" fmla="*/ 61 w 108"/>
                  <a:gd name="T17" fmla="*/ 218 h 243"/>
                  <a:gd name="T18" fmla="*/ 69 w 108"/>
                  <a:gd name="T19" fmla="*/ 210 h 243"/>
                  <a:gd name="T20" fmla="*/ 77 w 108"/>
                  <a:gd name="T21" fmla="*/ 203 h 243"/>
                  <a:gd name="T22" fmla="*/ 83 w 108"/>
                  <a:gd name="T23" fmla="*/ 195 h 243"/>
                  <a:gd name="T24" fmla="*/ 89 w 108"/>
                  <a:gd name="T25" fmla="*/ 185 h 243"/>
                  <a:gd name="T26" fmla="*/ 94 w 108"/>
                  <a:gd name="T27" fmla="*/ 176 h 243"/>
                  <a:gd name="T28" fmla="*/ 100 w 108"/>
                  <a:gd name="T29" fmla="*/ 165 h 243"/>
                  <a:gd name="T30" fmla="*/ 103 w 108"/>
                  <a:gd name="T31" fmla="*/ 155 h 243"/>
                  <a:gd name="T32" fmla="*/ 106 w 108"/>
                  <a:gd name="T33" fmla="*/ 145 h 243"/>
                  <a:gd name="T34" fmla="*/ 107 w 108"/>
                  <a:gd name="T35" fmla="*/ 133 h 243"/>
                  <a:gd name="T36" fmla="*/ 108 w 108"/>
                  <a:gd name="T37" fmla="*/ 122 h 243"/>
                  <a:gd name="T38" fmla="*/ 108 w 108"/>
                  <a:gd name="T39" fmla="*/ 122 h 243"/>
                  <a:gd name="T40" fmla="*/ 107 w 108"/>
                  <a:gd name="T41" fmla="*/ 110 h 243"/>
                  <a:gd name="T42" fmla="*/ 106 w 108"/>
                  <a:gd name="T43" fmla="*/ 99 h 243"/>
                  <a:gd name="T44" fmla="*/ 103 w 108"/>
                  <a:gd name="T45" fmla="*/ 88 h 243"/>
                  <a:gd name="T46" fmla="*/ 100 w 108"/>
                  <a:gd name="T47" fmla="*/ 77 h 243"/>
                  <a:gd name="T48" fmla="*/ 94 w 108"/>
                  <a:gd name="T49" fmla="*/ 67 h 243"/>
                  <a:gd name="T50" fmla="*/ 89 w 108"/>
                  <a:gd name="T51" fmla="*/ 58 h 243"/>
                  <a:gd name="T52" fmla="*/ 83 w 108"/>
                  <a:gd name="T53" fmla="*/ 48 h 243"/>
                  <a:gd name="T54" fmla="*/ 77 w 108"/>
                  <a:gd name="T55" fmla="*/ 40 h 243"/>
                  <a:gd name="T56" fmla="*/ 69 w 108"/>
                  <a:gd name="T57" fmla="*/ 32 h 243"/>
                  <a:gd name="T58" fmla="*/ 61 w 108"/>
                  <a:gd name="T59" fmla="*/ 25 h 243"/>
                  <a:gd name="T60" fmla="*/ 51 w 108"/>
                  <a:gd name="T61" fmla="*/ 19 h 243"/>
                  <a:gd name="T62" fmla="*/ 42 w 108"/>
                  <a:gd name="T63" fmla="*/ 13 h 243"/>
                  <a:gd name="T64" fmla="*/ 33 w 108"/>
                  <a:gd name="T65" fmla="*/ 9 h 243"/>
                  <a:gd name="T66" fmla="*/ 22 w 108"/>
                  <a:gd name="T67" fmla="*/ 4 h 243"/>
                  <a:gd name="T68" fmla="*/ 11 w 108"/>
                  <a:gd name="T69" fmla="*/ 1 h 243"/>
                  <a:gd name="T70" fmla="*/ 0 w 108"/>
                  <a:gd name="T7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243">
                    <a:moveTo>
                      <a:pt x="0" y="0"/>
                    </a:moveTo>
                    <a:lnTo>
                      <a:pt x="0" y="243"/>
                    </a:lnTo>
                    <a:lnTo>
                      <a:pt x="0" y="243"/>
                    </a:lnTo>
                    <a:lnTo>
                      <a:pt x="11" y="242"/>
                    </a:lnTo>
                    <a:lnTo>
                      <a:pt x="22" y="239"/>
                    </a:lnTo>
                    <a:lnTo>
                      <a:pt x="33" y="234"/>
                    </a:lnTo>
                    <a:lnTo>
                      <a:pt x="42" y="230"/>
                    </a:lnTo>
                    <a:lnTo>
                      <a:pt x="51" y="224"/>
                    </a:lnTo>
                    <a:lnTo>
                      <a:pt x="61" y="218"/>
                    </a:lnTo>
                    <a:lnTo>
                      <a:pt x="69" y="210"/>
                    </a:lnTo>
                    <a:lnTo>
                      <a:pt x="77" y="203"/>
                    </a:lnTo>
                    <a:lnTo>
                      <a:pt x="83" y="195"/>
                    </a:lnTo>
                    <a:lnTo>
                      <a:pt x="89" y="185"/>
                    </a:lnTo>
                    <a:lnTo>
                      <a:pt x="94" y="176"/>
                    </a:lnTo>
                    <a:lnTo>
                      <a:pt x="100" y="165"/>
                    </a:lnTo>
                    <a:lnTo>
                      <a:pt x="103" y="155"/>
                    </a:lnTo>
                    <a:lnTo>
                      <a:pt x="106" y="145"/>
                    </a:lnTo>
                    <a:lnTo>
                      <a:pt x="107" y="133"/>
                    </a:lnTo>
                    <a:lnTo>
                      <a:pt x="108" y="122"/>
                    </a:lnTo>
                    <a:lnTo>
                      <a:pt x="108" y="122"/>
                    </a:lnTo>
                    <a:lnTo>
                      <a:pt x="107" y="110"/>
                    </a:lnTo>
                    <a:lnTo>
                      <a:pt x="106" y="99"/>
                    </a:lnTo>
                    <a:lnTo>
                      <a:pt x="103" y="88"/>
                    </a:lnTo>
                    <a:lnTo>
                      <a:pt x="100" y="77"/>
                    </a:lnTo>
                    <a:lnTo>
                      <a:pt x="94" y="67"/>
                    </a:lnTo>
                    <a:lnTo>
                      <a:pt x="89" y="58"/>
                    </a:lnTo>
                    <a:lnTo>
                      <a:pt x="83" y="48"/>
                    </a:lnTo>
                    <a:lnTo>
                      <a:pt x="77" y="40"/>
                    </a:lnTo>
                    <a:lnTo>
                      <a:pt x="69" y="32"/>
                    </a:lnTo>
                    <a:lnTo>
                      <a:pt x="61" y="25"/>
                    </a:lnTo>
                    <a:lnTo>
                      <a:pt x="51" y="19"/>
                    </a:lnTo>
                    <a:lnTo>
                      <a:pt x="42" y="13"/>
                    </a:lnTo>
                    <a:lnTo>
                      <a:pt x="33" y="9"/>
                    </a:lnTo>
                    <a:lnTo>
                      <a:pt x="22" y="4"/>
                    </a:lnTo>
                    <a:lnTo>
                      <a:pt x="11" y="1"/>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0" name="Freeform 11"/>
              <p:cNvSpPr/>
              <p:nvPr/>
            </p:nvSpPr>
            <p:spPr bwMode="auto">
              <a:xfrm>
                <a:off x="2209800" y="4935538"/>
                <a:ext cx="406400" cy="487363"/>
              </a:xfrm>
              <a:custGeom>
                <a:avLst/>
                <a:gdLst>
                  <a:gd name="T0" fmla="*/ 35 w 256"/>
                  <a:gd name="T1" fmla="*/ 0 h 307"/>
                  <a:gd name="T2" fmla="*/ 0 w 256"/>
                  <a:gd name="T3" fmla="*/ 0 h 307"/>
                  <a:gd name="T4" fmla="*/ 0 w 256"/>
                  <a:gd name="T5" fmla="*/ 307 h 307"/>
                  <a:gd name="T6" fmla="*/ 126 w 256"/>
                  <a:gd name="T7" fmla="*/ 307 h 307"/>
                  <a:gd name="T8" fmla="*/ 126 w 256"/>
                  <a:gd name="T9" fmla="*/ 215 h 307"/>
                  <a:gd name="T10" fmla="*/ 144 w 256"/>
                  <a:gd name="T11" fmla="*/ 215 h 307"/>
                  <a:gd name="T12" fmla="*/ 144 w 256"/>
                  <a:gd name="T13" fmla="*/ 307 h 307"/>
                  <a:gd name="T14" fmla="*/ 256 w 256"/>
                  <a:gd name="T15" fmla="*/ 307 h 307"/>
                  <a:gd name="T16" fmla="*/ 256 w 256"/>
                  <a:gd name="T17" fmla="*/ 134 h 307"/>
                  <a:gd name="T18" fmla="*/ 256 w 256"/>
                  <a:gd name="T19" fmla="*/ 134 h 307"/>
                  <a:gd name="T20" fmla="*/ 255 w 256"/>
                  <a:gd name="T21" fmla="*/ 128 h 307"/>
                  <a:gd name="T22" fmla="*/ 255 w 256"/>
                  <a:gd name="T23" fmla="*/ 128 h 307"/>
                  <a:gd name="T24" fmla="*/ 255 w 256"/>
                  <a:gd name="T25" fmla="*/ 123 h 307"/>
                  <a:gd name="T26" fmla="*/ 255 w 256"/>
                  <a:gd name="T27" fmla="*/ 123 h 307"/>
                  <a:gd name="T28" fmla="*/ 254 w 256"/>
                  <a:gd name="T29" fmla="*/ 121 h 307"/>
                  <a:gd name="T30" fmla="*/ 254 w 256"/>
                  <a:gd name="T31" fmla="*/ 121 h 307"/>
                  <a:gd name="T32" fmla="*/ 253 w 256"/>
                  <a:gd name="T33" fmla="*/ 113 h 307"/>
                  <a:gd name="T34" fmla="*/ 251 w 256"/>
                  <a:gd name="T35" fmla="*/ 104 h 307"/>
                  <a:gd name="T36" fmla="*/ 248 w 256"/>
                  <a:gd name="T37" fmla="*/ 97 h 307"/>
                  <a:gd name="T38" fmla="*/ 244 w 256"/>
                  <a:gd name="T39" fmla="*/ 90 h 307"/>
                  <a:gd name="T40" fmla="*/ 240 w 256"/>
                  <a:gd name="T41" fmla="*/ 82 h 307"/>
                  <a:gd name="T42" fmla="*/ 235 w 256"/>
                  <a:gd name="T43" fmla="*/ 76 h 307"/>
                  <a:gd name="T44" fmla="*/ 225 w 256"/>
                  <a:gd name="T45" fmla="*/ 63 h 307"/>
                  <a:gd name="T46" fmla="*/ 212 w 256"/>
                  <a:gd name="T47" fmla="*/ 53 h 307"/>
                  <a:gd name="T48" fmla="*/ 199 w 256"/>
                  <a:gd name="T49" fmla="*/ 44 h 307"/>
                  <a:gd name="T50" fmla="*/ 184 w 256"/>
                  <a:gd name="T51" fmla="*/ 35 h 307"/>
                  <a:gd name="T52" fmla="*/ 169 w 256"/>
                  <a:gd name="T53" fmla="*/ 28 h 307"/>
                  <a:gd name="T54" fmla="*/ 152 w 256"/>
                  <a:gd name="T55" fmla="*/ 22 h 307"/>
                  <a:gd name="T56" fmla="*/ 135 w 256"/>
                  <a:gd name="T57" fmla="*/ 16 h 307"/>
                  <a:gd name="T58" fmla="*/ 119 w 256"/>
                  <a:gd name="T59" fmla="*/ 12 h 307"/>
                  <a:gd name="T60" fmla="*/ 103 w 256"/>
                  <a:gd name="T61" fmla="*/ 8 h 307"/>
                  <a:gd name="T62" fmla="*/ 72 w 256"/>
                  <a:gd name="T63" fmla="*/ 4 h 307"/>
                  <a:gd name="T64" fmla="*/ 46 w 256"/>
                  <a:gd name="T65" fmla="*/ 1 h 307"/>
                  <a:gd name="T66" fmla="*/ 46 w 256"/>
                  <a:gd name="T67" fmla="*/ 1 h 307"/>
                  <a:gd name="T68" fmla="*/ 40 w 256"/>
                  <a:gd name="T69" fmla="*/ 0 h 307"/>
                  <a:gd name="T70" fmla="*/ 35 w 256"/>
                  <a:gd name="T7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6" h="307">
                    <a:moveTo>
                      <a:pt x="35" y="0"/>
                    </a:moveTo>
                    <a:lnTo>
                      <a:pt x="0" y="0"/>
                    </a:lnTo>
                    <a:lnTo>
                      <a:pt x="0" y="307"/>
                    </a:lnTo>
                    <a:lnTo>
                      <a:pt x="126" y="307"/>
                    </a:lnTo>
                    <a:lnTo>
                      <a:pt x="126" y="215"/>
                    </a:lnTo>
                    <a:lnTo>
                      <a:pt x="144" y="215"/>
                    </a:lnTo>
                    <a:lnTo>
                      <a:pt x="144" y="307"/>
                    </a:lnTo>
                    <a:lnTo>
                      <a:pt x="256" y="307"/>
                    </a:lnTo>
                    <a:lnTo>
                      <a:pt x="256" y="134"/>
                    </a:lnTo>
                    <a:lnTo>
                      <a:pt x="256" y="134"/>
                    </a:lnTo>
                    <a:lnTo>
                      <a:pt x="255" y="128"/>
                    </a:lnTo>
                    <a:lnTo>
                      <a:pt x="255" y="128"/>
                    </a:lnTo>
                    <a:lnTo>
                      <a:pt x="255" y="123"/>
                    </a:lnTo>
                    <a:lnTo>
                      <a:pt x="255" y="123"/>
                    </a:lnTo>
                    <a:lnTo>
                      <a:pt x="254" y="121"/>
                    </a:lnTo>
                    <a:lnTo>
                      <a:pt x="254" y="121"/>
                    </a:lnTo>
                    <a:lnTo>
                      <a:pt x="253" y="113"/>
                    </a:lnTo>
                    <a:lnTo>
                      <a:pt x="251" y="104"/>
                    </a:lnTo>
                    <a:lnTo>
                      <a:pt x="248" y="97"/>
                    </a:lnTo>
                    <a:lnTo>
                      <a:pt x="244" y="90"/>
                    </a:lnTo>
                    <a:lnTo>
                      <a:pt x="240" y="82"/>
                    </a:lnTo>
                    <a:lnTo>
                      <a:pt x="235" y="76"/>
                    </a:lnTo>
                    <a:lnTo>
                      <a:pt x="225" y="63"/>
                    </a:lnTo>
                    <a:lnTo>
                      <a:pt x="212" y="53"/>
                    </a:lnTo>
                    <a:lnTo>
                      <a:pt x="199" y="44"/>
                    </a:lnTo>
                    <a:lnTo>
                      <a:pt x="184" y="35"/>
                    </a:lnTo>
                    <a:lnTo>
                      <a:pt x="169" y="28"/>
                    </a:lnTo>
                    <a:lnTo>
                      <a:pt x="152" y="22"/>
                    </a:lnTo>
                    <a:lnTo>
                      <a:pt x="135" y="16"/>
                    </a:lnTo>
                    <a:lnTo>
                      <a:pt x="119" y="12"/>
                    </a:lnTo>
                    <a:lnTo>
                      <a:pt x="103" y="8"/>
                    </a:lnTo>
                    <a:lnTo>
                      <a:pt x="72" y="4"/>
                    </a:lnTo>
                    <a:lnTo>
                      <a:pt x="46" y="1"/>
                    </a:lnTo>
                    <a:lnTo>
                      <a:pt x="46" y="1"/>
                    </a:lnTo>
                    <a:lnTo>
                      <a:pt x="40" y="0"/>
                    </a:lnTo>
                    <a:lnTo>
                      <a:pt x="3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90" name="Freeform 118"/>
            <p:cNvSpPr/>
            <p:nvPr/>
          </p:nvSpPr>
          <p:spPr bwMode="auto">
            <a:xfrm flipV="1">
              <a:off x="2267915" y="1971527"/>
              <a:ext cx="1310554" cy="1312181"/>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cxnSp>
        <p:nvCxnSpPr>
          <p:cNvPr id="96" name="直接连接符 95"/>
          <p:cNvCxnSpPr/>
          <p:nvPr/>
        </p:nvCxnSpPr>
        <p:spPr>
          <a:xfrm>
            <a:off x="4517571" y="3310957"/>
            <a:ext cx="7674429" cy="0"/>
          </a:xfrm>
          <a:prstGeom prst="line">
            <a:avLst/>
          </a:prstGeom>
          <a:ln w="19050">
            <a:solidFill>
              <a:srgbClr val="E6E6E6"/>
            </a:solidFill>
          </a:ln>
        </p:spPr>
        <p:style>
          <a:lnRef idx="1">
            <a:schemeClr val="accent1"/>
          </a:lnRef>
          <a:fillRef idx="0">
            <a:schemeClr val="accent1"/>
          </a:fillRef>
          <a:effectRef idx="0">
            <a:schemeClr val="accent1"/>
          </a:effectRef>
          <a:fontRef idx="minor">
            <a:schemeClr val="tx1"/>
          </a:fontRef>
        </p:style>
      </p:cxnSp>
      <p:sp>
        <p:nvSpPr>
          <p:cNvPr id="99" name="文本框 98"/>
          <p:cNvSpPr txBox="1"/>
          <p:nvPr/>
        </p:nvSpPr>
        <p:spPr>
          <a:xfrm>
            <a:off x="4419108" y="2597763"/>
            <a:ext cx="5088653" cy="646331"/>
          </a:xfrm>
          <a:prstGeom prst="rect">
            <a:avLst/>
          </a:prstGeom>
          <a:noFill/>
        </p:spPr>
        <p:txBody>
          <a:bodyPr wrap="square" rtlCol="0">
            <a:spAutoFit/>
          </a:bodyPr>
          <a:lstStyle/>
          <a:p>
            <a:r>
              <a:rPr lang="zh-CN" altLang="en-US" sz="3600" b="1" spc="300">
                <a:solidFill>
                  <a:srgbClr val="1F4E79"/>
                </a:solidFill>
                <a:cs typeface="+mn-ea"/>
                <a:sym typeface="+mn-lt"/>
              </a:rPr>
              <a:t>任务型对话系统方法</a:t>
            </a:r>
            <a:endParaRPr lang="zh-CN" altLang="en-US" sz="3600" spc="300" dirty="0">
              <a:solidFill>
                <a:srgbClr val="1F4E79"/>
              </a:solidFill>
              <a:cs typeface="+mn-ea"/>
              <a:sym typeface="+mn-lt"/>
            </a:endParaRPr>
          </a:p>
        </p:txBody>
      </p:sp>
      <p:sp>
        <p:nvSpPr>
          <p:cNvPr id="100" name="矩形 99"/>
          <p:cNvSpPr/>
          <p:nvPr/>
        </p:nvSpPr>
        <p:spPr>
          <a:xfrm>
            <a:off x="4510042" y="3517065"/>
            <a:ext cx="2762296" cy="1015663"/>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1600">
                <a:solidFill>
                  <a:srgbClr val="4679A7"/>
                </a:solidFill>
                <a:cs typeface="+mn-ea"/>
                <a:sym typeface="+mn-lt"/>
              </a:rPr>
              <a:t>管道方法</a:t>
            </a:r>
            <a:endParaRPr lang="en-US" altLang="zh-CN" sz="1600" dirty="0">
              <a:solidFill>
                <a:srgbClr val="4679A7"/>
              </a:solidFill>
              <a:cs typeface="+mn-ea"/>
              <a:sym typeface="+mn-lt"/>
            </a:endParaRPr>
          </a:p>
          <a:p>
            <a:pPr marL="285750" indent="-285750">
              <a:lnSpc>
                <a:spcPct val="200000"/>
              </a:lnSpc>
              <a:buFont typeface="Wingdings" panose="05000000000000000000" pitchFamily="2" charset="2"/>
              <a:buChar char="n"/>
            </a:pPr>
            <a:r>
              <a:rPr lang="zh-CN" altLang="en-US" sz="1600">
                <a:solidFill>
                  <a:srgbClr val="4679A7"/>
                </a:solidFill>
                <a:cs typeface="+mn-ea"/>
                <a:sym typeface="+mn-lt"/>
              </a:rPr>
              <a:t>端到端方法</a:t>
            </a:r>
            <a:endParaRPr lang="en-US" altLang="zh-CN" sz="1600" dirty="0">
              <a:solidFill>
                <a:srgbClr val="4679A7"/>
              </a:solidFill>
              <a:cs typeface="+mn-ea"/>
              <a:sym typeface="+mn-lt"/>
            </a:endParaRPr>
          </a:p>
        </p:txBody>
      </p:sp>
      <p:grpSp>
        <p:nvGrpSpPr>
          <p:cNvPr id="117" name="组合 116"/>
          <p:cNvGrpSpPr/>
          <p:nvPr/>
        </p:nvGrpSpPr>
        <p:grpSpPr>
          <a:xfrm>
            <a:off x="9153904" y="2413288"/>
            <a:ext cx="783189" cy="864237"/>
            <a:chOff x="9473648" y="1406690"/>
            <a:chExt cx="1107403" cy="1222002"/>
          </a:xfrm>
        </p:grpSpPr>
        <p:pic>
          <p:nvPicPr>
            <p:cNvPr id="114" name="图片 1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116" name="图片 1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sp>
        <p:nvSpPr>
          <p:cNvPr id="27" name="文本框 26"/>
          <p:cNvSpPr txBox="1"/>
          <p:nvPr/>
        </p:nvSpPr>
        <p:spPr>
          <a:xfrm>
            <a:off x="1379533" y="2603071"/>
            <a:ext cx="914400" cy="707886"/>
          </a:xfrm>
          <a:prstGeom prst="rect">
            <a:avLst/>
          </a:prstGeom>
          <a:noFill/>
        </p:spPr>
        <p:txBody>
          <a:bodyPr wrap="square" rtlCol="0">
            <a:spAutoFit/>
          </a:bodyPr>
          <a:lstStyle/>
          <a:p>
            <a:r>
              <a:rPr lang="en-US" altLang="zh-CN" sz="4000" b="1">
                <a:solidFill>
                  <a:schemeClr val="bg1"/>
                </a:solidFill>
                <a:cs typeface="+mn-ea"/>
                <a:sym typeface="+mn-lt"/>
              </a:rPr>
              <a:t>03</a:t>
            </a:r>
            <a:endParaRPr lang="zh-CN" altLang="en-US" sz="4000" b="1" dirty="0">
              <a:solidFill>
                <a:schemeClr val="bg1"/>
              </a:solidFill>
              <a:cs typeface="+mn-ea"/>
              <a:sym typeface="+mn-lt"/>
            </a:endParaRPr>
          </a:p>
        </p:txBody>
      </p:sp>
      <p:grpSp>
        <p:nvGrpSpPr>
          <p:cNvPr id="28" name="组合 27"/>
          <p:cNvGrpSpPr/>
          <p:nvPr/>
        </p:nvGrpSpPr>
        <p:grpSpPr>
          <a:xfrm>
            <a:off x="9705851" y="-4945"/>
            <a:ext cx="2163386" cy="702231"/>
            <a:chOff x="72964" y="103694"/>
            <a:chExt cx="2163386" cy="702231"/>
          </a:xfrm>
        </p:grpSpPr>
        <p:pic>
          <p:nvPicPr>
            <p:cNvPr id="29" name="图片 2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30" name="文本框 29"/>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96"/>
                                        </p:tgtEl>
                                        <p:attrNameLst>
                                          <p:attrName>style.visibility</p:attrName>
                                        </p:attrNameLst>
                                      </p:cBhvr>
                                      <p:to>
                                        <p:strVal val="visible"/>
                                      </p:to>
                                    </p:set>
                                    <p:animEffect transition="in" filter="wipe(left)">
                                      <p:cBhvr>
                                        <p:cTn id="14" dur="500"/>
                                        <p:tgtEl>
                                          <p:spTgt spid="96"/>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99"/>
                                        </p:tgtEl>
                                        <p:attrNameLst>
                                          <p:attrName>style.visibility</p:attrName>
                                        </p:attrNameLst>
                                      </p:cBhvr>
                                      <p:to>
                                        <p:strVal val="visible"/>
                                      </p:to>
                                    </p:set>
                                    <p:animEffect transition="in" filter="wipe(left)">
                                      <p:cBhvr>
                                        <p:cTn id="18" dur="500"/>
                                        <p:tgtEl>
                                          <p:spTgt spid="99"/>
                                        </p:tgtEl>
                                      </p:cBhvr>
                                    </p:animEffect>
                                  </p:childTnLst>
                                </p:cTn>
                              </p:par>
                              <p:par>
                                <p:cTn id="19" presetID="22" presetClass="entr" presetSubtype="8" fill="hold" nodeType="withEffect">
                                  <p:stCondLst>
                                    <p:cond delay="250"/>
                                  </p:stCondLst>
                                  <p:childTnLst>
                                    <p:set>
                                      <p:cBhvr>
                                        <p:cTn id="20" dur="1" fill="hold">
                                          <p:stCondLst>
                                            <p:cond delay="0"/>
                                          </p:stCondLst>
                                        </p:cTn>
                                        <p:tgtEl>
                                          <p:spTgt spid="117"/>
                                        </p:tgtEl>
                                        <p:attrNameLst>
                                          <p:attrName>style.visibility</p:attrName>
                                        </p:attrNameLst>
                                      </p:cBhvr>
                                      <p:to>
                                        <p:strVal val="visible"/>
                                      </p:to>
                                    </p:set>
                                    <p:animEffect transition="in" filter="wipe(left)">
                                      <p:cBhvr>
                                        <p:cTn id="21" dur="250"/>
                                        <p:tgtEl>
                                          <p:spTgt spid="117"/>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100"/>
                                        </p:tgtEl>
                                        <p:attrNameLst>
                                          <p:attrName>style.visibility</p:attrName>
                                        </p:attrNameLst>
                                      </p:cBhvr>
                                      <p:to>
                                        <p:strVal val="visible"/>
                                      </p:to>
                                    </p:set>
                                    <p:animEffect transition="in" filter="fade">
                                      <p:cBhvr>
                                        <p:cTn id="25"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100" grpId="0"/>
      <p:bldP spid="2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79" name="文本框 7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zh-CN" altLang="en-US" sz="2800" b="1" spc="300" dirty="0">
              <a:solidFill>
                <a:srgbClr val="1F4E79"/>
              </a:solidFill>
              <a:cs typeface="+mn-ea"/>
              <a:sym typeface="+mn-lt"/>
            </a:endParaRPr>
          </a:p>
        </p:txBody>
      </p:sp>
      <p:grpSp>
        <p:nvGrpSpPr>
          <p:cNvPr id="80" name="组合 79"/>
          <p:cNvGrpSpPr/>
          <p:nvPr/>
        </p:nvGrpSpPr>
        <p:grpSpPr>
          <a:xfrm>
            <a:off x="5340717" y="136811"/>
            <a:ext cx="487488" cy="537935"/>
            <a:chOff x="9473648" y="1406690"/>
            <a:chExt cx="1107403" cy="1222002"/>
          </a:xfrm>
        </p:grpSpPr>
        <p:pic>
          <p:nvPicPr>
            <p:cNvPr id="81" name="图片 8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82" name="图片 8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83" name="组合 82"/>
          <p:cNvGrpSpPr/>
          <p:nvPr/>
        </p:nvGrpSpPr>
        <p:grpSpPr>
          <a:xfrm>
            <a:off x="0" y="0"/>
            <a:ext cx="1376624" cy="1371254"/>
            <a:chOff x="0" y="0"/>
            <a:chExt cx="1376624" cy="1371254"/>
          </a:xfrm>
        </p:grpSpPr>
        <p:sp>
          <p:nvSpPr>
            <p:cNvPr id="84"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85"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86"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87"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8"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89"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90"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51" name="组合 50"/>
          <p:cNvGrpSpPr/>
          <p:nvPr/>
        </p:nvGrpSpPr>
        <p:grpSpPr>
          <a:xfrm>
            <a:off x="9705851" y="-4945"/>
            <a:ext cx="2163386" cy="702231"/>
            <a:chOff x="72964" y="103694"/>
            <a:chExt cx="2163386" cy="702231"/>
          </a:xfrm>
        </p:grpSpPr>
        <p:pic>
          <p:nvPicPr>
            <p:cNvPr id="52" name="图片 5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53" name="文本框 52"/>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54" name="矩形 53">
            <a:extLst>
              <a:ext uri="{FF2B5EF4-FFF2-40B4-BE49-F238E27FC236}">
                <a16:creationId xmlns:a16="http://schemas.microsoft.com/office/drawing/2014/main" id="{39F92DC8-527D-4FDC-9C3B-8C7DCCE2A8D4}"/>
              </a:ext>
            </a:extLst>
          </p:cNvPr>
          <p:cNvSpPr/>
          <p:nvPr/>
        </p:nvSpPr>
        <p:spPr>
          <a:xfrm>
            <a:off x="704012" y="1371254"/>
            <a:ext cx="1737530"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a:solidFill>
                  <a:srgbClr val="4679A7"/>
                </a:solidFill>
                <a:cs typeface="+mn-ea"/>
                <a:sym typeface="+mn-lt"/>
              </a:rPr>
              <a:t>管道方法</a:t>
            </a:r>
            <a:endParaRPr lang="en-US" altLang="zh-CN" sz="2400" dirty="0">
              <a:solidFill>
                <a:srgbClr val="4679A7"/>
              </a:solidFill>
              <a:cs typeface="+mn-ea"/>
              <a:sym typeface="+mn-lt"/>
            </a:endParaRPr>
          </a:p>
        </p:txBody>
      </p:sp>
      <p:sp>
        <p:nvSpPr>
          <p:cNvPr id="6" name="文本框 5">
            <a:extLst>
              <a:ext uri="{FF2B5EF4-FFF2-40B4-BE49-F238E27FC236}">
                <a16:creationId xmlns:a16="http://schemas.microsoft.com/office/drawing/2014/main" id="{138DFB1A-94D8-457C-BE78-68945F6B1BB8}"/>
              </a:ext>
            </a:extLst>
          </p:cNvPr>
          <p:cNvSpPr txBox="1"/>
          <p:nvPr/>
        </p:nvSpPr>
        <p:spPr>
          <a:xfrm>
            <a:off x="867266" y="2055043"/>
            <a:ext cx="10473179" cy="923330"/>
          </a:xfrm>
          <a:prstGeom prst="rect">
            <a:avLst/>
          </a:prstGeom>
          <a:noFill/>
        </p:spPr>
        <p:txBody>
          <a:bodyPr wrap="square" rtlCol="0">
            <a:spAutoFit/>
          </a:bodyPr>
          <a:lstStyle/>
          <a:p>
            <a:r>
              <a:rPr lang="zh-CN" altLang="en-US" b="0" i="0">
                <a:solidFill>
                  <a:srgbClr val="121212"/>
                </a:solidFill>
                <a:effectLst/>
                <a:latin typeface="-apple-system"/>
              </a:rPr>
              <a:t>一个完整的管道方法分为</a:t>
            </a:r>
            <a:r>
              <a:rPr lang="en-US" altLang="zh-CN" b="0" i="0">
                <a:solidFill>
                  <a:srgbClr val="121212"/>
                </a:solidFill>
                <a:effectLst/>
                <a:latin typeface="-apple-system"/>
              </a:rPr>
              <a:t>5</a:t>
            </a:r>
            <a:r>
              <a:rPr lang="zh-CN" altLang="en-US" b="0" i="0">
                <a:solidFill>
                  <a:srgbClr val="121212"/>
                </a:solidFill>
                <a:effectLst/>
                <a:latin typeface="-apple-system"/>
              </a:rPr>
              <a:t>个部分：自动语音识别（</a:t>
            </a:r>
            <a:r>
              <a:rPr lang="en-US" altLang="zh-CN" b="0" i="0">
                <a:solidFill>
                  <a:srgbClr val="121212"/>
                </a:solidFill>
                <a:effectLst/>
                <a:latin typeface="-apple-system"/>
              </a:rPr>
              <a:t>Automatic Speech Recognition</a:t>
            </a:r>
            <a:r>
              <a:rPr lang="zh-CN" altLang="en-US" b="0" i="0">
                <a:solidFill>
                  <a:srgbClr val="121212"/>
                </a:solidFill>
                <a:effectLst/>
                <a:latin typeface="-apple-system"/>
              </a:rPr>
              <a:t>，</a:t>
            </a:r>
            <a:r>
              <a:rPr lang="en-US" altLang="zh-CN" b="0" i="0">
                <a:solidFill>
                  <a:srgbClr val="121212"/>
                </a:solidFill>
                <a:effectLst/>
                <a:latin typeface="-apple-system"/>
              </a:rPr>
              <a:t>ASR</a:t>
            </a:r>
            <a:r>
              <a:rPr lang="zh-CN" altLang="en-US" b="0" i="0">
                <a:solidFill>
                  <a:srgbClr val="121212"/>
                </a:solidFill>
                <a:effectLst/>
                <a:latin typeface="-apple-system"/>
              </a:rPr>
              <a:t>）、自然语言理解（</a:t>
            </a:r>
            <a:r>
              <a:rPr lang="en-US" altLang="zh-CN" b="0" i="0">
                <a:solidFill>
                  <a:srgbClr val="121212"/>
                </a:solidFill>
                <a:effectLst/>
                <a:latin typeface="-apple-system"/>
              </a:rPr>
              <a:t>Natural Language Understanding</a:t>
            </a:r>
            <a:r>
              <a:rPr lang="zh-CN" altLang="en-US" b="0" i="0">
                <a:solidFill>
                  <a:srgbClr val="121212"/>
                </a:solidFill>
                <a:effectLst/>
                <a:latin typeface="-apple-system"/>
              </a:rPr>
              <a:t>，</a:t>
            </a:r>
            <a:r>
              <a:rPr lang="en-US" altLang="zh-CN" b="0" i="0">
                <a:solidFill>
                  <a:srgbClr val="121212"/>
                </a:solidFill>
                <a:effectLst/>
                <a:latin typeface="-apple-system"/>
              </a:rPr>
              <a:t>NLU</a:t>
            </a:r>
            <a:r>
              <a:rPr lang="zh-CN" altLang="en-US" b="0" i="0">
                <a:solidFill>
                  <a:srgbClr val="121212"/>
                </a:solidFill>
                <a:effectLst/>
                <a:latin typeface="-apple-system"/>
              </a:rPr>
              <a:t>）、对话管理（</a:t>
            </a:r>
            <a:r>
              <a:rPr lang="en-US" altLang="zh-CN" b="0" i="0">
                <a:solidFill>
                  <a:srgbClr val="121212"/>
                </a:solidFill>
                <a:effectLst/>
                <a:latin typeface="-apple-system"/>
              </a:rPr>
              <a:t>Dialogue Management</a:t>
            </a:r>
            <a:r>
              <a:rPr lang="zh-CN" altLang="en-US" b="0" i="0">
                <a:solidFill>
                  <a:srgbClr val="121212"/>
                </a:solidFill>
                <a:effectLst/>
                <a:latin typeface="-apple-system"/>
              </a:rPr>
              <a:t>，</a:t>
            </a:r>
            <a:r>
              <a:rPr lang="en-US" altLang="zh-CN" b="0" i="0">
                <a:solidFill>
                  <a:srgbClr val="121212"/>
                </a:solidFill>
                <a:effectLst/>
                <a:latin typeface="-apple-system"/>
              </a:rPr>
              <a:t>DM</a:t>
            </a:r>
            <a:r>
              <a:rPr lang="zh-CN" altLang="en-US" b="0" i="0">
                <a:solidFill>
                  <a:srgbClr val="121212"/>
                </a:solidFill>
                <a:effectLst/>
                <a:latin typeface="-apple-system"/>
              </a:rPr>
              <a:t>）、自然语言生成（</a:t>
            </a:r>
            <a:r>
              <a:rPr lang="en-US" altLang="zh-CN" b="0" i="0">
                <a:solidFill>
                  <a:srgbClr val="121212"/>
                </a:solidFill>
                <a:effectLst/>
                <a:latin typeface="-apple-system"/>
              </a:rPr>
              <a:t>Natural Language Generation</a:t>
            </a:r>
            <a:r>
              <a:rPr lang="zh-CN" altLang="en-US" b="0" i="0">
                <a:solidFill>
                  <a:srgbClr val="121212"/>
                </a:solidFill>
                <a:effectLst/>
                <a:latin typeface="-apple-system"/>
              </a:rPr>
              <a:t>，</a:t>
            </a:r>
            <a:r>
              <a:rPr lang="en-US" altLang="zh-CN" b="0" i="0">
                <a:solidFill>
                  <a:srgbClr val="121212"/>
                </a:solidFill>
                <a:effectLst/>
                <a:latin typeface="-apple-system"/>
              </a:rPr>
              <a:t>NLG</a:t>
            </a:r>
            <a:r>
              <a:rPr lang="zh-CN" altLang="en-US" b="0" i="0">
                <a:solidFill>
                  <a:srgbClr val="121212"/>
                </a:solidFill>
                <a:effectLst/>
                <a:latin typeface="-apple-system"/>
              </a:rPr>
              <a:t>）、语音合成（</a:t>
            </a:r>
            <a:r>
              <a:rPr lang="en-US" altLang="zh-CN" b="0" i="0">
                <a:solidFill>
                  <a:srgbClr val="121212"/>
                </a:solidFill>
                <a:effectLst/>
                <a:latin typeface="-apple-system"/>
              </a:rPr>
              <a:t>Text to Speech</a:t>
            </a:r>
            <a:r>
              <a:rPr lang="zh-CN" altLang="en-US" b="0" i="0">
                <a:solidFill>
                  <a:srgbClr val="121212"/>
                </a:solidFill>
                <a:effectLst/>
                <a:latin typeface="-apple-system"/>
              </a:rPr>
              <a:t>，</a:t>
            </a:r>
            <a:r>
              <a:rPr lang="en-US" altLang="zh-CN" b="0" i="0">
                <a:solidFill>
                  <a:srgbClr val="121212"/>
                </a:solidFill>
                <a:effectLst/>
                <a:latin typeface="-apple-system"/>
              </a:rPr>
              <a:t>TTS</a:t>
            </a:r>
            <a:r>
              <a:rPr lang="zh-CN" altLang="en-US" b="0" i="0">
                <a:solidFill>
                  <a:srgbClr val="121212"/>
                </a:solidFill>
                <a:effectLst/>
                <a:latin typeface="-apple-system"/>
              </a:rPr>
              <a:t>）。</a:t>
            </a:r>
            <a:endParaRPr lang="zh-CN" altLang="en-US"/>
          </a:p>
        </p:txBody>
      </p:sp>
      <p:pic>
        <p:nvPicPr>
          <p:cNvPr id="8" name="图片 7">
            <a:extLst>
              <a:ext uri="{FF2B5EF4-FFF2-40B4-BE49-F238E27FC236}">
                <a16:creationId xmlns:a16="http://schemas.microsoft.com/office/drawing/2014/main" id="{DF7A1D70-A1F1-4BB1-A908-D0422B19F425}"/>
              </a:ext>
            </a:extLst>
          </p:cNvPr>
          <p:cNvPicPr>
            <a:picLocks noChangeAspect="1"/>
          </p:cNvPicPr>
          <p:nvPr/>
        </p:nvPicPr>
        <p:blipFill>
          <a:blip r:embed="rId6"/>
          <a:stretch>
            <a:fillRect/>
          </a:stretch>
        </p:blipFill>
        <p:spPr>
          <a:xfrm>
            <a:off x="1196872" y="2978373"/>
            <a:ext cx="9262666" cy="355033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wipe(left)">
                                      <p:cBhvr>
                                        <p:cTn id="7" dur="500"/>
                                        <p:tgtEl>
                                          <p:spTgt spid="8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8"/>
                                        </p:tgtEl>
                                        <p:attrNameLst>
                                          <p:attrName>style.visibility</p:attrName>
                                        </p:attrNameLst>
                                      </p:cBhvr>
                                      <p:to>
                                        <p:strVal val="visible"/>
                                      </p:to>
                                    </p:set>
                                    <p:animEffect transition="in" filter="wipe(left)">
                                      <p:cBhvr>
                                        <p:cTn id="11" dur="500"/>
                                        <p:tgtEl>
                                          <p:spTgt spid="78"/>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wipe(left)">
                                      <p:cBhvr>
                                        <p:cTn id="15" dur="500"/>
                                        <p:tgtEl>
                                          <p:spTgt spid="79"/>
                                        </p:tgtEl>
                                      </p:cBhvr>
                                    </p:animEffect>
                                  </p:childTnLst>
                                </p:cTn>
                              </p:par>
                              <p:par>
                                <p:cTn id="16" presetID="22" presetClass="entr" presetSubtype="8" fill="hold" nodeType="withEffect">
                                  <p:stCondLst>
                                    <p:cond delay="250"/>
                                  </p:stCondLst>
                                  <p:childTnLst>
                                    <p:set>
                                      <p:cBhvr>
                                        <p:cTn id="17" dur="1" fill="hold">
                                          <p:stCondLst>
                                            <p:cond delay="0"/>
                                          </p:stCondLst>
                                        </p:cTn>
                                        <p:tgtEl>
                                          <p:spTgt spid="80"/>
                                        </p:tgtEl>
                                        <p:attrNameLst>
                                          <p:attrName>style.visibility</p:attrName>
                                        </p:attrNameLst>
                                      </p:cBhvr>
                                      <p:to>
                                        <p:strVal val="visible"/>
                                      </p:to>
                                    </p:set>
                                    <p:animEffect transition="in" filter="wipe(left)">
                                      <p:cBhvr>
                                        <p:cTn id="18" dur="250"/>
                                        <p:tgtEl>
                                          <p:spTgt spid="80"/>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54"/>
                                        </p:tgtEl>
                                        <p:attrNameLst>
                                          <p:attrName>style.visibility</p:attrName>
                                        </p:attrNameLst>
                                      </p:cBhvr>
                                      <p:to>
                                        <p:strVal val="visible"/>
                                      </p:to>
                                    </p:set>
                                    <p:animEffect transition="in" filter="fade">
                                      <p:cBhvr>
                                        <p:cTn id="22"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79" grpId="0"/>
      <p:bldP spid="5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自然语言理解（</a:t>
            </a:r>
            <a:r>
              <a:rPr lang="en-US" altLang="zh-CN" b="1">
                <a:solidFill>
                  <a:srgbClr val="4679A7"/>
                </a:solidFill>
                <a:latin typeface="+mn-lt"/>
                <a:ea typeface="+mn-ea"/>
                <a:cs typeface="+mn-ea"/>
                <a:sym typeface="+mn-lt"/>
              </a:rPr>
              <a:t>NLU</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 name="文本框 1">
            <a:extLst>
              <a:ext uri="{FF2B5EF4-FFF2-40B4-BE49-F238E27FC236}">
                <a16:creationId xmlns:a16="http://schemas.microsoft.com/office/drawing/2014/main" id="{79B06DA8-21F7-4816-8762-4D60169AD5EA}"/>
              </a:ext>
            </a:extLst>
          </p:cNvPr>
          <p:cNvSpPr txBox="1"/>
          <p:nvPr/>
        </p:nvSpPr>
        <p:spPr>
          <a:xfrm>
            <a:off x="1471175" y="2502789"/>
            <a:ext cx="8234676" cy="1200329"/>
          </a:xfrm>
          <a:prstGeom prst="rect">
            <a:avLst/>
          </a:prstGeom>
          <a:noFill/>
        </p:spPr>
        <p:txBody>
          <a:bodyPr wrap="square" rtlCol="0">
            <a:spAutoFit/>
          </a:bodyPr>
          <a:lstStyle/>
          <a:p>
            <a:r>
              <a:rPr lang="zh-CN" altLang="en-US">
                <a:effectLst/>
                <a:latin typeface="Arial" panose="020B0604020202020204" pitchFamily="34" charset="0"/>
              </a:rPr>
              <a:t>自然语言理解的目的是将用户的输入映射到预先根据不同场景定义的语义槽中，通常包括三个任务：领域识别、意图检测和语义槽填充．自然语言理解应尽可能完整、清晰和准确地将用户输入转化为计算机能够理解的形式。ＮＬＵ模块的准确性对对话系统的质量有很大影响。</a:t>
            </a:r>
            <a:endParaRPr lang="zh-CN" altLang="en-US"/>
          </a:p>
        </p:txBody>
      </p:sp>
      <p:pic>
        <p:nvPicPr>
          <p:cNvPr id="4" name="图片 3">
            <a:extLst>
              <a:ext uri="{FF2B5EF4-FFF2-40B4-BE49-F238E27FC236}">
                <a16:creationId xmlns:a16="http://schemas.microsoft.com/office/drawing/2014/main" id="{612C9BD1-FBF1-47DE-8E33-7641DB217283}"/>
              </a:ext>
            </a:extLst>
          </p:cNvPr>
          <p:cNvPicPr>
            <a:picLocks noChangeAspect="1"/>
          </p:cNvPicPr>
          <p:nvPr/>
        </p:nvPicPr>
        <p:blipFill>
          <a:blip r:embed="rId7"/>
          <a:stretch>
            <a:fillRect/>
          </a:stretch>
        </p:blipFill>
        <p:spPr>
          <a:xfrm>
            <a:off x="1696825" y="3776188"/>
            <a:ext cx="8009025" cy="189874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自然语言理解（</a:t>
            </a:r>
            <a:r>
              <a:rPr lang="en-US" altLang="zh-CN" b="1">
                <a:solidFill>
                  <a:srgbClr val="4679A7"/>
                </a:solidFill>
                <a:latin typeface="+mn-lt"/>
                <a:ea typeface="+mn-ea"/>
                <a:cs typeface="+mn-ea"/>
                <a:sym typeface="+mn-lt"/>
              </a:rPr>
              <a:t>NLU</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 name="文本框 1">
            <a:extLst>
              <a:ext uri="{FF2B5EF4-FFF2-40B4-BE49-F238E27FC236}">
                <a16:creationId xmlns:a16="http://schemas.microsoft.com/office/drawing/2014/main" id="{79B06DA8-21F7-4816-8762-4D60169AD5EA}"/>
              </a:ext>
            </a:extLst>
          </p:cNvPr>
          <p:cNvSpPr txBox="1"/>
          <p:nvPr/>
        </p:nvSpPr>
        <p:spPr>
          <a:xfrm>
            <a:off x="1471175" y="2502789"/>
            <a:ext cx="8234676" cy="1477328"/>
          </a:xfrm>
          <a:prstGeom prst="rect">
            <a:avLst/>
          </a:prstGeom>
          <a:noFill/>
        </p:spPr>
        <p:txBody>
          <a:bodyPr wrap="square" rtlCol="0">
            <a:spAutoFit/>
          </a:bodyPr>
          <a:lstStyle/>
          <a:p>
            <a:r>
              <a:rPr lang="en-US" altLang="zh-CN">
                <a:latin typeface="Arial" panose="020B0604020202020204" pitchFamily="34" charset="0"/>
              </a:rPr>
              <a:t>       </a:t>
            </a:r>
            <a:r>
              <a:rPr lang="zh-CN" altLang="en-US">
                <a:effectLst/>
                <a:latin typeface="Arial" panose="020B0604020202020204" pitchFamily="34" charset="0"/>
              </a:rPr>
              <a:t>领域识别和意图检测都属于一个文本分类任务，它根据当前用户的输入推断出用户的意图和涉及的领域，用户的意图和涉及的领域来自预定义的候选集。</a:t>
            </a:r>
            <a:endParaRPr lang="en-US" altLang="zh-CN">
              <a:effectLst/>
              <a:latin typeface="Arial" panose="020B0604020202020204" pitchFamily="34" charset="0"/>
            </a:endParaRPr>
          </a:p>
          <a:p>
            <a:r>
              <a:rPr lang="zh-CN" altLang="en-US">
                <a:effectLst/>
                <a:latin typeface="Arial" panose="020B0604020202020204" pitchFamily="34" charset="0"/>
              </a:rPr>
              <a:t>       最早的传统统计学习模型有：支持向量机（</a:t>
            </a:r>
            <a:r>
              <a:rPr lang="en-US" altLang="zh-CN">
                <a:effectLst/>
                <a:latin typeface="Arial" panose="020B0604020202020204" pitchFamily="34" charset="0"/>
              </a:rPr>
              <a:t>SVM</a:t>
            </a:r>
            <a:r>
              <a:rPr lang="zh-CN" altLang="en-US">
                <a:effectLst/>
                <a:latin typeface="Arial" panose="020B0604020202020204" pitchFamily="34" charset="0"/>
              </a:rPr>
              <a:t>）、朴素贝叶斯（</a:t>
            </a:r>
            <a:r>
              <a:rPr lang="en-US" altLang="zh-CN">
                <a:effectLst/>
                <a:latin typeface="Arial" panose="020B0604020202020204" pitchFamily="34" charset="0"/>
              </a:rPr>
              <a:t>NB</a:t>
            </a:r>
            <a:r>
              <a:rPr lang="zh-CN" altLang="en-US">
                <a:effectLst/>
                <a:latin typeface="Arial" panose="020B0604020202020204" pitchFamily="34" charset="0"/>
              </a:rPr>
              <a:t>）、</a:t>
            </a:r>
            <a:r>
              <a:rPr lang="en-US" altLang="zh-CN">
                <a:effectLst/>
                <a:latin typeface="Arial" panose="020B0604020202020204" pitchFamily="34" charset="0"/>
              </a:rPr>
              <a:t>k-</a:t>
            </a:r>
            <a:r>
              <a:rPr lang="zh-CN" altLang="en-US">
                <a:effectLst/>
                <a:latin typeface="Arial" panose="020B0604020202020204" pitchFamily="34" charset="0"/>
              </a:rPr>
              <a:t>近邻（</a:t>
            </a:r>
            <a:r>
              <a:rPr lang="en-US" altLang="zh-CN">
                <a:effectLst/>
                <a:latin typeface="Arial" panose="020B0604020202020204" pitchFamily="34" charset="0"/>
              </a:rPr>
              <a:t>KNN</a:t>
            </a:r>
            <a:r>
              <a:rPr lang="zh-CN" altLang="en-US">
                <a:effectLst/>
                <a:latin typeface="Arial" panose="020B0604020202020204" pitchFamily="34" charset="0"/>
              </a:rPr>
              <a:t>）等。</a:t>
            </a:r>
            <a:endParaRPr lang="en-US" altLang="zh-CN">
              <a:effectLst/>
              <a:latin typeface="Arial" panose="020B0604020202020204" pitchFamily="34" charset="0"/>
            </a:endParaRPr>
          </a:p>
          <a:p>
            <a:r>
              <a:rPr lang="zh-CN" altLang="en-US"/>
              <a:t>         深度学习出现后：卷积神经网络（</a:t>
            </a:r>
            <a:r>
              <a:rPr lang="en-US" altLang="zh-CN"/>
              <a:t>CNN</a:t>
            </a:r>
            <a:r>
              <a:rPr lang="zh-CN" altLang="en-US"/>
              <a:t>）、循环神经网络（</a:t>
            </a:r>
            <a:r>
              <a:rPr lang="en-US" altLang="zh-CN"/>
              <a:t>RNN</a:t>
            </a:r>
            <a:r>
              <a:rPr lang="zh-CN" altLang="en-US"/>
              <a:t>）</a:t>
            </a:r>
          </a:p>
        </p:txBody>
      </p:sp>
      <p:sp>
        <p:nvSpPr>
          <p:cNvPr id="3" name="文本框 2">
            <a:extLst>
              <a:ext uri="{FF2B5EF4-FFF2-40B4-BE49-F238E27FC236}">
                <a16:creationId xmlns:a16="http://schemas.microsoft.com/office/drawing/2014/main" id="{0271F8E1-7477-49F5-9DC0-B704A23FE7A9}"/>
              </a:ext>
            </a:extLst>
          </p:cNvPr>
          <p:cNvSpPr txBox="1"/>
          <p:nvPr/>
        </p:nvSpPr>
        <p:spPr>
          <a:xfrm>
            <a:off x="1420418" y="4345757"/>
            <a:ext cx="8285433" cy="1754326"/>
          </a:xfrm>
          <a:prstGeom prst="rect">
            <a:avLst/>
          </a:prstGeom>
          <a:noFill/>
        </p:spPr>
        <p:txBody>
          <a:bodyPr wrap="square" rtlCol="0">
            <a:spAutoFit/>
          </a:bodyPr>
          <a:lstStyle/>
          <a:p>
            <a:r>
              <a:rPr lang="zh-CN" altLang="en-US">
                <a:effectLst/>
                <a:latin typeface="Arial" panose="020B0604020202020204" pitchFamily="34" charset="0"/>
              </a:rPr>
              <a:t>      语义槽填充与领域识别、意图检测不同，其本质上属于序列标注问题，旨在识别句子中的语义槽和其对应的值。</a:t>
            </a:r>
            <a:endParaRPr lang="en-US" altLang="zh-CN">
              <a:effectLst/>
              <a:latin typeface="Arial" panose="020B0604020202020204" pitchFamily="34" charset="0"/>
            </a:endParaRPr>
          </a:p>
          <a:p>
            <a:r>
              <a:rPr lang="en-US" altLang="zh-CN">
                <a:latin typeface="Arial" panose="020B0604020202020204" pitchFamily="34" charset="0"/>
              </a:rPr>
              <a:t>      </a:t>
            </a:r>
            <a:r>
              <a:rPr lang="zh-CN" altLang="en-US">
                <a:effectLst/>
                <a:latin typeface="Arial" panose="020B0604020202020204" pitchFamily="34" charset="0"/>
              </a:rPr>
              <a:t>通常使用的线性统计方法包括条件随机场（</a:t>
            </a:r>
            <a:r>
              <a:rPr lang="en-US" altLang="zh-CN">
                <a:effectLst/>
                <a:latin typeface="Arial" panose="020B0604020202020204" pitchFamily="34" charset="0"/>
              </a:rPr>
              <a:t>CRF</a:t>
            </a:r>
            <a:r>
              <a:rPr lang="zh-CN" altLang="en-US">
                <a:effectLst/>
                <a:latin typeface="Arial" panose="020B0604020202020204" pitchFamily="34" charset="0"/>
              </a:rPr>
              <a:t>）、隐马尔可夫模型（</a:t>
            </a:r>
            <a:r>
              <a:rPr lang="en-US" altLang="zh-CN">
                <a:effectLst/>
                <a:latin typeface="Arial" panose="020B0604020202020204" pitchFamily="34" charset="0"/>
              </a:rPr>
              <a:t>HMM</a:t>
            </a:r>
            <a:r>
              <a:rPr lang="zh-CN" altLang="en-US">
                <a:effectLst/>
                <a:latin typeface="Arial" panose="020B0604020202020204" pitchFamily="34" charset="0"/>
              </a:rPr>
              <a:t>）、最大熵马尔可夫模型（</a:t>
            </a:r>
            <a:r>
              <a:rPr lang="en-US" altLang="zh-CN">
                <a:effectLst/>
                <a:latin typeface="Arial" panose="020B0604020202020204" pitchFamily="34" charset="0"/>
              </a:rPr>
              <a:t>MEMM</a:t>
            </a:r>
            <a:r>
              <a:rPr lang="zh-CN" altLang="en-US">
                <a:effectLst/>
                <a:latin typeface="Arial" panose="020B0604020202020204" pitchFamily="34" charset="0"/>
              </a:rPr>
              <a:t>）等。</a:t>
            </a:r>
            <a:endParaRPr lang="en-US" altLang="zh-CN">
              <a:effectLst/>
              <a:latin typeface="Arial" panose="020B0604020202020204" pitchFamily="34" charset="0"/>
            </a:endParaRPr>
          </a:p>
          <a:p>
            <a:r>
              <a:rPr lang="en-US" altLang="zh-CN">
                <a:latin typeface="Arial" panose="020B0604020202020204" pitchFamily="34" charset="0"/>
              </a:rPr>
              <a:t>      </a:t>
            </a:r>
            <a:r>
              <a:rPr lang="zh-CN" altLang="en-US">
                <a:latin typeface="Arial" panose="020B0604020202020204" pitchFamily="34" charset="0"/>
              </a:rPr>
              <a:t>深度学习：循环神经网络（</a:t>
            </a:r>
            <a:r>
              <a:rPr lang="en-US" altLang="zh-CN">
                <a:latin typeface="Arial" panose="020B0604020202020204" pitchFamily="34" charset="0"/>
              </a:rPr>
              <a:t>RNN</a:t>
            </a:r>
            <a:r>
              <a:rPr lang="zh-CN" altLang="en-US">
                <a:latin typeface="Arial" panose="020B0604020202020204" pitchFamily="34" charset="0"/>
              </a:rPr>
              <a:t>）及其变体，长短期记忆网络（</a:t>
            </a:r>
            <a:r>
              <a:rPr lang="en-US" altLang="zh-CN">
                <a:latin typeface="Arial" panose="020B0604020202020204" pitchFamily="34" charset="0"/>
              </a:rPr>
              <a:t>LSTM</a:t>
            </a:r>
            <a:r>
              <a:rPr lang="zh-CN" altLang="en-US">
                <a:latin typeface="Arial" panose="020B0604020202020204" pitchFamily="34" charset="0"/>
              </a:rPr>
              <a:t>）、门控制循环单元（</a:t>
            </a:r>
            <a:r>
              <a:rPr lang="en-US" altLang="zh-CN">
                <a:latin typeface="Arial" panose="020B0604020202020204" pitchFamily="34" charset="0"/>
              </a:rPr>
              <a:t>GRU</a:t>
            </a:r>
            <a:r>
              <a:rPr lang="zh-CN" altLang="en-US">
                <a:latin typeface="Arial" panose="020B0604020202020204" pitchFamily="34" charset="0"/>
              </a:rPr>
              <a:t>）等。</a:t>
            </a:r>
            <a:endParaRPr lang="zh-CN" altLang="en-US"/>
          </a:p>
        </p:txBody>
      </p:sp>
    </p:spTree>
    <p:extLst>
      <p:ext uri="{BB962C8B-B14F-4D97-AF65-F5344CB8AC3E}">
        <p14:creationId xmlns:p14="http://schemas.microsoft.com/office/powerpoint/2010/main" val="1583852163"/>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自然语言理解（</a:t>
            </a:r>
            <a:r>
              <a:rPr lang="en-US" altLang="zh-CN" b="1">
                <a:solidFill>
                  <a:srgbClr val="4679A7"/>
                </a:solidFill>
                <a:latin typeface="+mn-lt"/>
                <a:ea typeface="+mn-ea"/>
                <a:cs typeface="+mn-ea"/>
                <a:sym typeface="+mn-lt"/>
              </a:rPr>
              <a:t>NLU</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 name="文本框 1">
            <a:extLst>
              <a:ext uri="{FF2B5EF4-FFF2-40B4-BE49-F238E27FC236}">
                <a16:creationId xmlns:a16="http://schemas.microsoft.com/office/drawing/2014/main" id="{79B06DA8-21F7-4816-8762-4D60169AD5EA}"/>
              </a:ext>
            </a:extLst>
          </p:cNvPr>
          <p:cNvSpPr txBox="1"/>
          <p:nvPr/>
        </p:nvSpPr>
        <p:spPr>
          <a:xfrm>
            <a:off x="1471175" y="2502789"/>
            <a:ext cx="8410244" cy="1200329"/>
          </a:xfrm>
          <a:prstGeom prst="rect">
            <a:avLst/>
          </a:prstGeom>
          <a:noFill/>
        </p:spPr>
        <p:txBody>
          <a:bodyPr wrap="square" rtlCol="0">
            <a:spAutoFit/>
          </a:bodyPr>
          <a:lstStyle/>
          <a:p>
            <a:r>
              <a:rPr lang="en-US" altLang="zh-CN"/>
              <a:t>NLU</a:t>
            </a:r>
            <a:r>
              <a:rPr lang="zh-CN" altLang="en-US"/>
              <a:t>准确性的提高：通过历史消息和上下文语境信息，或者建立上下信息的内存网络</a:t>
            </a:r>
            <a:r>
              <a:rPr lang="zh-CN" altLang="en-US">
                <a:effectLst/>
                <a:latin typeface="Arial" panose="020B0604020202020204" pitchFamily="34" charset="0"/>
              </a:rPr>
              <a:t>来帮助序列标注任务。例如，具有随机机场层的双向长短记忆网络（</a:t>
            </a:r>
            <a:r>
              <a:rPr lang="en-US" altLang="zh-CN">
                <a:effectLst/>
                <a:latin typeface="Arial" panose="020B0604020202020204" pitchFamily="34" charset="0"/>
              </a:rPr>
              <a:t>Bi-LSTM+CRF</a:t>
            </a:r>
            <a:r>
              <a:rPr lang="zh-CN" altLang="en-US">
                <a:effectLst/>
                <a:latin typeface="Arial" panose="020B0604020202020204" pitchFamily="34" charset="0"/>
              </a:rPr>
              <a:t>），不仅可以有效的利用过去和未来的信息，还可以使用句子级标记信息。</a:t>
            </a:r>
            <a:endParaRPr lang="en-US" altLang="zh-CN">
              <a:effectLst/>
              <a:latin typeface="Arial" panose="020B0604020202020204" pitchFamily="34" charset="0"/>
            </a:endParaRPr>
          </a:p>
        </p:txBody>
      </p:sp>
      <p:sp>
        <p:nvSpPr>
          <p:cNvPr id="22" name="文本框 21">
            <a:extLst>
              <a:ext uri="{FF2B5EF4-FFF2-40B4-BE49-F238E27FC236}">
                <a16:creationId xmlns:a16="http://schemas.microsoft.com/office/drawing/2014/main" id="{831CF362-1E6B-4005-AD57-91595A563E00}"/>
              </a:ext>
            </a:extLst>
          </p:cNvPr>
          <p:cNvSpPr txBox="1"/>
          <p:nvPr/>
        </p:nvSpPr>
        <p:spPr>
          <a:xfrm>
            <a:off x="1596344" y="3997292"/>
            <a:ext cx="8410244" cy="1200329"/>
          </a:xfrm>
          <a:prstGeom prst="rect">
            <a:avLst/>
          </a:prstGeom>
          <a:noFill/>
        </p:spPr>
        <p:txBody>
          <a:bodyPr wrap="square" rtlCol="0">
            <a:spAutoFit/>
          </a:bodyPr>
          <a:lstStyle/>
          <a:p>
            <a:r>
              <a:rPr lang="zh-CN" altLang="en-US">
                <a:effectLst/>
                <a:latin typeface="Arial" panose="020B0604020202020204" pitchFamily="34" charset="0"/>
              </a:rPr>
              <a:t>在</a:t>
            </a:r>
            <a:r>
              <a:rPr lang="en-US" altLang="zh-CN">
                <a:effectLst/>
                <a:latin typeface="Arial" panose="020B0604020202020204" pitchFamily="34" charset="0"/>
              </a:rPr>
              <a:t>NLU</a:t>
            </a:r>
            <a:r>
              <a:rPr lang="zh-CN" altLang="en-US">
                <a:effectLst/>
                <a:latin typeface="Arial" panose="020B0604020202020204" pitchFamily="34" charset="0"/>
              </a:rPr>
              <a:t>中，通常会对领域识别、意图检测和语义槽填充分别进行建模，但为了简化</a:t>
            </a:r>
            <a:r>
              <a:rPr lang="en-US" altLang="zh-CN">
                <a:effectLst/>
                <a:latin typeface="Arial" panose="020B0604020202020204" pitchFamily="34" charset="0"/>
              </a:rPr>
              <a:t>NLU</a:t>
            </a:r>
            <a:r>
              <a:rPr lang="zh-CN" altLang="en-US">
                <a:effectLst/>
                <a:latin typeface="Arial" panose="020B0604020202020204" pitchFamily="34" charset="0"/>
              </a:rPr>
              <a:t>模块，利用任务与任务之间的相关性，将</a:t>
            </a:r>
            <a:r>
              <a:rPr lang="en-US" altLang="zh-CN">
                <a:effectLst/>
                <a:latin typeface="Arial" panose="020B0604020202020204" pitchFamily="34" charset="0"/>
              </a:rPr>
              <a:t>NLU</a:t>
            </a:r>
            <a:r>
              <a:rPr lang="zh-CN" altLang="en-US">
                <a:effectLst/>
                <a:latin typeface="Arial" panose="020B0604020202020204" pitchFamily="34" charset="0"/>
              </a:rPr>
              <a:t>模块的三个任务进行联合建模。</a:t>
            </a:r>
            <a:endParaRPr lang="en-US" altLang="zh-CN">
              <a:effectLst/>
              <a:latin typeface="Arial" panose="020B0604020202020204" pitchFamily="34" charset="0"/>
            </a:endParaRPr>
          </a:p>
          <a:p>
            <a:r>
              <a:rPr lang="zh-CN" altLang="en-US">
                <a:effectLst/>
                <a:latin typeface="Arial" panose="020B0604020202020204" pitchFamily="34" charset="0"/>
              </a:rPr>
              <a:t>此外，还可以将</a:t>
            </a:r>
            <a:r>
              <a:rPr lang="en-US" altLang="zh-CN">
                <a:effectLst/>
                <a:latin typeface="Arial" panose="020B0604020202020204" pitchFamily="34" charset="0"/>
              </a:rPr>
              <a:t>NLU</a:t>
            </a:r>
            <a:r>
              <a:rPr lang="zh-CN" altLang="en-US">
                <a:effectLst/>
                <a:latin typeface="Arial" panose="020B0604020202020204" pitchFamily="34" charset="0"/>
              </a:rPr>
              <a:t>模块与</a:t>
            </a:r>
            <a:r>
              <a:rPr lang="en-US" altLang="zh-CN">
                <a:effectLst/>
                <a:latin typeface="Arial" panose="020B0604020202020204" pitchFamily="34" charset="0"/>
              </a:rPr>
              <a:t>DM</a:t>
            </a:r>
            <a:r>
              <a:rPr lang="zh-CN" altLang="en-US">
                <a:effectLst/>
                <a:latin typeface="Arial" panose="020B0604020202020204" pitchFamily="34" charset="0"/>
              </a:rPr>
              <a:t>模块或与</a:t>
            </a:r>
            <a:r>
              <a:rPr lang="en-US" altLang="zh-CN">
                <a:effectLst/>
                <a:latin typeface="Arial" panose="020B0604020202020204" pitchFamily="34" charset="0"/>
              </a:rPr>
              <a:t>DST</a:t>
            </a:r>
            <a:r>
              <a:rPr lang="zh-CN" altLang="en-US">
                <a:effectLst/>
                <a:latin typeface="Arial" panose="020B0604020202020204" pitchFamily="34" charset="0"/>
              </a:rPr>
              <a:t>、</a:t>
            </a:r>
            <a:r>
              <a:rPr lang="en-US" altLang="zh-CN">
                <a:effectLst/>
                <a:latin typeface="Arial" panose="020B0604020202020204" pitchFamily="34" charset="0"/>
              </a:rPr>
              <a:t>DP</a:t>
            </a:r>
            <a:r>
              <a:rPr lang="zh-CN" altLang="en-US">
                <a:effectLst/>
                <a:latin typeface="Arial" panose="020B0604020202020204" pitchFamily="34" charset="0"/>
              </a:rPr>
              <a:t>模块联合建模。</a:t>
            </a:r>
            <a:endParaRPr lang="en-US" altLang="zh-CN">
              <a:effectLst/>
              <a:latin typeface="Arial" panose="020B0604020202020204" pitchFamily="34" charset="0"/>
            </a:endParaRPr>
          </a:p>
        </p:txBody>
      </p:sp>
    </p:spTree>
    <p:extLst>
      <p:ext uri="{BB962C8B-B14F-4D97-AF65-F5344CB8AC3E}">
        <p14:creationId xmlns:p14="http://schemas.microsoft.com/office/powerpoint/2010/main" val="3167767719"/>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自然语言理解（</a:t>
            </a:r>
            <a:r>
              <a:rPr lang="en-US" altLang="zh-CN" b="1">
                <a:solidFill>
                  <a:srgbClr val="4679A7"/>
                </a:solidFill>
                <a:latin typeface="+mn-lt"/>
                <a:ea typeface="+mn-ea"/>
                <a:cs typeface="+mn-ea"/>
                <a:sym typeface="+mn-lt"/>
              </a:rPr>
              <a:t>NLU</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pic>
        <p:nvPicPr>
          <p:cNvPr id="4" name="图片 3">
            <a:extLst>
              <a:ext uri="{FF2B5EF4-FFF2-40B4-BE49-F238E27FC236}">
                <a16:creationId xmlns:a16="http://schemas.microsoft.com/office/drawing/2014/main" id="{271DDEAC-4F8B-4D97-B363-CC1EB97FA9E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27282" y="1274710"/>
            <a:ext cx="7443418" cy="3132096"/>
          </a:xfrm>
          <a:prstGeom prst="rect">
            <a:avLst/>
          </a:prstGeom>
        </p:spPr>
      </p:pic>
      <p:pic>
        <p:nvPicPr>
          <p:cNvPr id="6" name="图片 5">
            <a:extLst>
              <a:ext uri="{FF2B5EF4-FFF2-40B4-BE49-F238E27FC236}">
                <a16:creationId xmlns:a16="http://schemas.microsoft.com/office/drawing/2014/main" id="{A0AA8ECF-E369-43B6-933A-16FF4BC462F4}"/>
              </a:ext>
            </a:extLst>
          </p:cNvPr>
          <p:cNvPicPr>
            <a:picLocks noChangeAspect="1"/>
          </p:cNvPicPr>
          <p:nvPr/>
        </p:nvPicPr>
        <p:blipFill>
          <a:blip r:embed="rId8"/>
          <a:stretch>
            <a:fillRect/>
          </a:stretch>
        </p:blipFill>
        <p:spPr>
          <a:xfrm>
            <a:off x="3827282" y="4471350"/>
            <a:ext cx="7443418" cy="1988319"/>
          </a:xfrm>
          <a:prstGeom prst="rect">
            <a:avLst/>
          </a:prstGeom>
        </p:spPr>
      </p:pic>
    </p:spTree>
    <p:extLst>
      <p:ext uri="{BB962C8B-B14F-4D97-AF65-F5344CB8AC3E}">
        <p14:creationId xmlns:p14="http://schemas.microsoft.com/office/powerpoint/2010/main" val="126919875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 name="文本框 1">
            <a:extLst>
              <a:ext uri="{FF2B5EF4-FFF2-40B4-BE49-F238E27FC236}">
                <a16:creationId xmlns:a16="http://schemas.microsoft.com/office/drawing/2014/main" id="{79B06DA8-21F7-4816-8762-4D60169AD5EA}"/>
              </a:ext>
            </a:extLst>
          </p:cNvPr>
          <p:cNvSpPr txBox="1"/>
          <p:nvPr/>
        </p:nvSpPr>
        <p:spPr>
          <a:xfrm>
            <a:off x="1420418" y="2453677"/>
            <a:ext cx="8234676" cy="1200329"/>
          </a:xfrm>
          <a:prstGeom prst="rect">
            <a:avLst/>
          </a:prstGeom>
          <a:noFill/>
        </p:spPr>
        <p:txBody>
          <a:bodyPr wrap="square" rtlCol="0">
            <a:spAutoFit/>
          </a:bodyPr>
          <a:lstStyle/>
          <a:p>
            <a:r>
              <a:rPr lang="zh-CN" altLang="en-US">
                <a:effectLst/>
                <a:latin typeface="Arial" panose="020B0604020202020204" pitchFamily="34" charset="0"/>
              </a:rPr>
              <a:t>对话管理是对话系统的“大脑”，控制着整个对话系统的流程．ＤＭ的输入是自然语言理解的三元组输出，并需要考虑历史对话信息和上下文的语境等信息进行全面地分析，决定系统要采取的相应的动作，其中包括追问、澄清和确认等．ＤＭ的任务主要有：对话状态跟踪和生成对话策略。</a:t>
            </a:r>
            <a:endParaRPr lang="zh-CN" altLang="en-US"/>
          </a:p>
        </p:txBody>
      </p:sp>
      <p:sp>
        <p:nvSpPr>
          <p:cNvPr id="3" name="椭圆 2">
            <a:extLst>
              <a:ext uri="{FF2B5EF4-FFF2-40B4-BE49-F238E27FC236}">
                <a16:creationId xmlns:a16="http://schemas.microsoft.com/office/drawing/2014/main" id="{6BEDC60C-FD5C-48D2-94F3-EE970BD2AA83}"/>
              </a:ext>
            </a:extLst>
          </p:cNvPr>
          <p:cNvSpPr/>
          <p:nvPr/>
        </p:nvSpPr>
        <p:spPr>
          <a:xfrm>
            <a:off x="1540920" y="4788816"/>
            <a:ext cx="2210948" cy="112179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a:t>对话管理（</a:t>
            </a:r>
            <a:r>
              <a:rPr lang="en-US" altLang="zh-CN"/>
              <a:t>DM</a:t>
            </a:r>
            <a:r>
              <a:rPr lang="zh-CN" altLang="en-US"/>
              <a:t>）</a:t>
            </a:r>
          </a:p>
        </p:txBody>
      </p:sp>
      <p:sp>
        <p:nvSpPr>
          <p:cNvPr id="5" name="左大括号 4">
            <a:extLst>
              <a:ext uri="{FF2B5EF4-FFF2-40B4-BE49-F238E27FC236}">
                <a16:creationId xmlns:a16="http://schemas.microsoft.com/office/drawing/2014/main" id="{7C40FED2-7E22-4DF4-B056-3C7C488BDB32}"/>
              </a:ext>
            </a:extLst>
          </p:cNvPr>
          <p:cNvSpPr/>
          <p:nvPr/>
        </p:nvSpPr>
        <p:spPr>
          <a:xfrm>
            <a:off x="3836710" y="4366025"/>
            <a:ext cx="75414" cy="1989055"/>
          </a:xfrm>
          <a:prstGeom prst="leftBrace">
            <a:avLst/>
          </a:prstGeom>
        </p:spPr>
        <p:style>
          <a:lnRef idx="3">
            <a:schemeClr val="accent4"/>
          </a:lnRef>
          <a:fillRef idx="0">
            <a:schemeClr val="accent4"/>
          </a:fillRef>
          <a:effectRef idx="2">
            <a:schemeClr val="accent4"/>
          </a:effectRef>
          <a:fontRef idx="minor">
            <a:schemeClr val="tx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0EB93CA7-C2FF-4899-A5EB-2E3B194C3C03}"/>
              </a:ext>
            </a:extLst>
          </p:cNvPr>
          <p:cNvSpPr/>
          <p:nvPr/>
        </p:nvSpPr>
        <p:spPr>
          <a:xfrm>
            <a:off x="4177644" y="3987268"/>
            <a:ext cx="3836709" cy="12003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对话状态跟踪（</a:t>
            </a:r>
            <a:r>
              <a:rPr lang="en-US" altLang="zh-CN"/>
              <a:t>DST</a:t>
            </a:r>
            <a:r>
              <a:rPr lang="zh-CN" altLang="en-US"/>
              <a:t>）</a:t>
            </a:r>
          </a:p>
        </p:txBody>
      </p:sp>
      <p:sp>
        <p:nvSpPr>
          <p:cNvPr id="25" name="椭圆 24">
            <a:extLst>
              <a:ext uri="{FF2B5EF4-FFF2-40B4-BE49-F238E27FC236}">
                <a16:creationId xmlns:a16="http://schemas.microsoft.com/office/drawing/2014/main" id="{2BFFF1D5-3013-47C7-9C96-D4F01328DE93}"/>
              </a:ext>
            </a:extLst>
          </p:cNvPr>
          <p:cNvSpPr/>
          <p:nvPr/>
        </p:nvSpPr>
        <p:spPr>
          <a:xfrm>
            <a:off x="4177643" y="5520859"/>
            <a:ext cx="3836709" cy="12003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对话策略（</a:t>
            </a:r>
            <a:r>
              <a:rPr lang="en-US" altLang="zh-CN"/>
              <a:t>DP</a:t>
            </a:r>
            <a:r>
              <a:rPr lang="zh-CN" altLang="en-US"/>
              <a:t>）</a:t>
            </a:r>
          </a:p>
        </p:txBody>
      </p:sp>
    </p:spTree>
    <p:extLst>
      <p:ext uri="{BB962C8B-B14F-4D97-AF65-F5344CB8AC3E}">
        <p14:creationId xmlns:p14="http://schemas.microsoft.com/office/powerpoint/2010/main" val="1435018165"/>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对话状态跟踪（</a:t>
            </a:r>
            <a:r>
              <a:rPr lang="en-US" altLang="zh-CN" sz="1600">
                <a:latin typeface="+mn-lt"/>
                <a:ea typeface="+mn-ea"/>
                <a:cs typeface="+mn-ea"/>
                <a:sym typeface="+mn-lt"/>
              </a:rPr>
              <a:t>DST</a:t>
            </a:r>
            <a:r>
              <a:rPr lang="zh-CN" altLang="en-US" sz="1600">
                <a:latin typeface="+mn-lt"/>
                <a:ea typeface="+mn-ea"/>
                <a:cs typeface="+mn-ea"/>
                <a:sym typeface="+mn-lt"/>
              </a:rPr>
              <a:t>）</a:t>
            </a:r>
            <a:endParaRPr lang="zh-HK" altLang="en-US" sz="1600" dirty="0">
              <a:latin typeface="+mn-lt"/>
              <a:ea typeface="+mn-ea"/>
              <a:cs typeface="+mn-ea"/>
              <a:sym typeface="+mn-lt"/>
            </a:endParaRPr>
          </a:p>
        </p:txBody>
      </p:sp>
      <p:sp>
        <p:nvSpPr>
          <p:cNvPr id="4" name="文本框 3">
            <a:extLst>
              <a:ext uri="{FF2B5EF4-FFF2-40B4-BE49-F238E27FC236}">
                <a16:creationId xmlns:a16="http://schemas.microsoft.com/office/drawing/2014/main" id="{01FCA9E6-7D7A-43B1-9FF6-1924D4454914}"/>
              </a:ext>
            </a:extLst>
          </p:cNvPr>
          <p:cNvSpPr txBox="1"/>
          <p:nvPr/>
        </p:nvSpPr>
        <p:spPr>
          <a:xfrm>
            <a:off x="1783918" y="2875175"/>
            <a:ext cx="8624164" cy="2031325"/>
          </a:xfrm>
          <a:prstGeom prst="rect">
            <a:avLst/>
          </a:prstGeom>
          <a:noFill/>
        </p:spPr>
        <p:txBody>
          <a:bodyPr wrap="square" rtlCol="0">
            <a:spAutoFit/>
          </a:bodyPr>
          <a:lstStyle/>
          <a:p>
            <a:r>
              <a:rPr lang="zh-CN" altLang="en-US">
                <a:effectLst/>
                <a:latin typeface="Arial" panose="020B0604020202020204" pitchFamily="34" charset="0"/>
              </a:rPr>
              <a:t>对话状态是一种将</a:t>
            </a:r>
            <a:r>
              <a:rPr lang="en-US" altLang="zh-CN">
                <a:effectLst/>
                <a:latin typeface="Arial" panose="020B0604020202020204" pitchFamily="34" charset="0"/>
              </a:rPr>
              <a:t>t</a:t>
            </a:r>
            <a:r>
              <a:rPr lang="zh-CN" altLang="en-US">
                <a:effectLst/>
                <a:latin typeface="Arial" panose="020B0604020202020204" pitchFamily="34" charset="0"/>
              </a:rPr>
              <a:t>时刻的对话表示为可供系统选择下一时刻动作信息的数据结构，可以看作每个槽值的取值分布情况。</a:t>
            </a:r>
            <a:r>
              <a:rPr lang="en-US" altLang="zh-CN">
                <a:effectLst/>
                <a:latin typeface="Arial" panose="020B0604020202020204" pitchFamily="34" charset="0"/>
              </a:rPr>
              <a:t>DST</a:t>
            </a:r>
            <a:r>
              <a:rPr lang="zh-CN" altLang="en-US">
                <a:effectLst/>
                <a:latin typeface="Arial" panose="020B0604020202020204" pitchFamily="34" charset="0"/>
              </a:rPr>
              <a:t>以当前的动作</a:t>
            </a:r>
            <a:r>
              <a:rPr lang="en-US" altLang="zh-CN">
                <a:effectLst/>
                <a:latin typeface="Arial" panose="020B0604020202020204" pitchFamily="34" charset="0"/>
              </a:rPr>
              <a:t>u</a:t>
            </a:r>
            <a:r>
              <a:rPr lang="en-US" altLang="zh-CN" sz="1200">
                <a:effectLst/>
                <a:latin typeface="Arial" panose="020B0604020202020204" pitchFamily="34" charset="0"/>
              </a:rPr>
              <a:t>n</a:t>
            </a:r>
            <a:r>
              <a:rPr lang="zh-CN" altLang="en-US">
                <a:effectLst/>
                <a:latin typeface="Arial" panose="020B0604020202020204" pitchFamily="34" charset="0"/>
              </a:rPr>
              <a:t>、前</a:t>
            </a:r>
            <a:r>
              <a:rPr lang="en-US" altLang="zh-CN">
                <a:effectLst/>
                <a:latin typeface="Arial" panose="020B0604020202020204" pitchFamily="34" charset="0"/>
              </a:rPr>
              <a:t>n-1</a:t>
            </a:r>
            <a:r>
              <a:rPr lang="zh-CN" altLang="en-US">
                <a:effectLst/>
                <a:latin typeface="Arial" panose="020B0604020202020204" pitchFamily="34" charset="0"/>
              </a:rPr>
              <a:t>轮的对话状态和相应的系统动作作为输入，输出其对当前对话状态</a:t>
            </a:r>
            <a:r>
              <a:rPr lang="en-US" altLang="zh-CN">
                <a:effectLst/>
                <a:latin typeface="Arial" panose="020B0604020202020204" pitchFamily="34" charset="0"/>
              </a:rPr>
              <a:t>S</a:t>
            </a:r>
            <a:r>
              <a:rPr lang="en-US" altLang="zh-CN" sz="1200">
                <a:effectLst/>
                <a:latin typeface="Arial" panose="020B0604020202020204" pitchFamily="34" charset="0"/>
              </a:rPr>
              <a:t>t</a:t>
            </a:r>
            <a:r>
              <a:rPr lang="zh-CN" altLang="en-US">
                <a:effectLst/>
                <a:latin typeface="Arial" panose="020B0604020202020204" pitchFamily="34" charset="0"/>
              </a:rPr>
              <a:t>的估计。对话策略（</a:t>
            </a:r>
            <a:r>
              <a:rPr lang="en-US" altLang="zh-CN">
                <a:effectLst/>
                <a:latin typeface="Arial" panose="020B0604020202020204" pitchFamily="34" charset="0"/>
              </a:rPr>
              <a:t>DP</a:t>
            </a:r>
            <a:r>
              <a:rPr lang="zh-CN" altLang="en-US">
                <a:effectLst/>
                <a:latin typeface="Arial" panose="020B0604020202020204" pitchFamily="34" charset="0"/>
              </a:rPr>
              <a:t>）的选择依赖于</a:t>
            </a:r>
            <a:r>
              <a:rPr lang="en-US" altLang="zh-CN">
                <a:effectLst/>
                <a:latin typeface="Arial" panose="020B0604020202020204" pitchFamily="34" charset="0"/>
              </a:rPr>
              <a:t>DST</a:t>
            </a:r>
            <a:r>
              <a:rPr lang="zh-CN" altLang="en-US">
                <a:effectLst/>
                <a:latin typeface="Arial" panose="020B0604020202020204" pitchFamily="34" charset="0"/>
              </a:rPr>
              <a:t>估计的对话状态</a:t>
            </a:r>
            <a:r>
              <a:rPr lang="en-US" altLang="zh-CN">
                <a:effectLst/>
                <a:latin typeface="Arial" panose="020B0604020202020204" pitchFamily="34" charset="0"/>
              </a:rPr>
              <a:t>S</a:t>
            </a:r>
            <a:r>
              <a:rPr lang="en-US" altLang="zh-CN" sz="1200">
                <a:effectLst/>
                <a:latin typeface="Arial" panose="020B0604020202020204" pitchFamily="34" charset="0"/>
              </a:rPr>
              <a:t>t</a:t>
            </a:r>
            <a:r>
              <a:rPr lang="zh-CN" altLang="en-US">
                <a:effectLst/>
                <a:latin typeface="Arial" panose="020B0604020202020204" pitchFamily="34" charset="0"/>
              </a:rPr>
              <a:t>，因此</a:t>
            </a:r>
            <a:r>
              <a:rPr lang="en-US" altLang="zh-CN">
                <a:effectLst/>
                <a:latin typeface="Arial" panose="020B0604020202020204" pitchFamily="34" charset="0"/>
              </a:rPr>
              <a:t>DST</a:t>
            </a:r>
            <a:r>
              <a:rPr lang="zh-CN" altLang="en-US">
                <a:effectLst/>
                <a:latin typeface="Arial" panose="020B0604020202020204" pitchFamily="34" charset="0"/>
              </a:rPr>
              <a:t>至关重要。同时，</a:t>
            </a:r>
            <a:r>
              <a:rPr lang="en-US" altLang="zh-CN">
                <a:effectLst/>
                <a:latin typeface="Arial" panose="020B0604020202020204" pitchFamily="34" charset="0"/>
              </a:rPr>
              <a:t>DST</a:t>
            </a:r>
            <a:r>
              <a:rPr lang="zh-CN" altLang="en-US">
                <a:effectLst/>
                <a:latin typeface="Arial" panose="020B0604020202020204" pitchFamily="34" charset="0"/>
              </a:rPr>
              <a:t>也非常具有挑战性，因为</a:t>
            </a:r>
            <a:r>
              <a:rPr lang="en-US" altLang="zh-CN">
                <a:effectLst/>
                <a:latin typeface="Arial" panose="020B0604020202020204" pitchFamily="34" charset="0"/>
              </a:rPr>
              <a:t>ASR</a:t>
            </a:r>
            <a:r>
              <a:rPr lang="zh-CN" altLang="en-US">
                <a:effectLst/>
                <a:latin typeface="Arial" panose="020B0604020202020204" pitchFamily="34" charset="0"/>
              </a:rPr>
              <a:t>和</a:t>
            </a:r>
            <a:r>
              <a:rPr lang="en-US" altLang="zh-CN">
                <a:effectLst/>
                <a:latin typeface="Arial" panose="020B0604020202020204" pitchFamily="34" charset="0"/>
              </a:rPr>
              <a:t>NLU</a:t>
            </a:r>
            <a:r>
              <a:rPr lang="zh-CN" altLang="en-US">
                <a:effectLst/>
                <a:latin typeface="Arial" panose="020B0604020202020204" pitchFamily="34" charset="0"/>
              </a:rPr>
              <a:t>模块的识别往往会出错，可能导致对话系统无法准确理解用户语义．所以，</a:t>
            </a:r>
            <a:r>
              <a:rPr lang="en-US" altLang="zh-CN">
                <a:effectLst/>
                <a:latin typeface="Arial" panose="020B0604020202020204" pitchFamily="34" charset="0"/>
              </a:rPr>
              <a:t>ASR</a:t>
            </a:r>
            <a:r>
              <a:rPr lang="zh-CN" altLang="en-US">
                <a:effectLst/>
                <a:latin typeface="Arial" panose="020B0604020202020204" pitchFamily="34" charset="0"/>
              </a:rPr>
              <a:t>和</a:t>
            </a:r>
            <a:r>
              <a:rPr lang="en-US" altLang="zh-CN">
                <a:effectLst/>
                <a:latin typeface="Arial" panose="020B0604020202020204" pitchFamily="34" charset="0"/>
              </a:rPr>
              <a:t>NLU</a:t>
            </a:r>
            <a:r>
              <a:rPr lang="zh-CN" altLang="en-US">
                <a:effectLst/>
                <a:latin typeface="Arial" panose="020B0604020202020204" pitchFamily="34" charset="0"/>
              </a:rPr>
              <a:t>模块通常输出</a:t>
            </a:r>
            <a:r>
              <a:rPr lang="en-US" altLang="zh-CN">
                <a:effectLst/>
                <a:latin typeface="Arial" panose="020B0604020202020204" pitchFamily="34" charset="0"/>
              </a:rPr>
              <a:t>N-best</a:t>
            </a:r>
            <a:r>
              <a:rPr lang="zh-CN" altLang="en-US">
                <a:effectLst/>
                <a:latin typeface="Arial" panose="020B0604020202020204" pitchFamily="34" charset="0"/>
              </a:rPr>
              <a:t>列表，</a:t>
            </a:r>
            <a:r>
              <a:rPr lang="en-US" altLang="zh-CN">
                <a:effectLst/>
                <a:latin typeface="Arial" panose="020B0604020202020204" pitchFamily="34" charset="0"/>
              </a:rPr>
              <a:t>DST</a:t>
            </a:r>
            <a:r>
              <a:rPr lang="zh-CN" altLang="en-US">
                <a:effectLst/>
                <a:latin typeface="Arial" panose="020B0604020202020204" pitchFamily="34" charset="0"/>
              </a:rPr>
              <a:t>通过多轮对话不断修改和完善来修正</a:t>
            </a:r>
            <a:r>
              <a:rPr lang="en-US" altLang="zh-CN">
                <a:effectLst/>
                <a:latin typeface="Arial" panose="020B0604020202020204" pitchFamily="34" charset="0"/>
              </a:rPr>
              <a:t>ASR</a:t>
            </a:r>
            <a:r>
              <a:rPr lang="zh-CN" altLang="en-US">
                <a:effectLst/>
                <a:latin typeface="Arial" panose="020B0604020202020204" pitchFamily="34" charset="0"/>
              </a:rPr>
              <a:t>和</a:t>
            </a:r>
            <a:r>
              <a:rPr lang="en-US" altLang="zh-CN">
                <a:effectLst/>
                <a:latin typeface="Arial" panose="020B0604020202020204" pitchFamily="34" charset="0"/>
              </a:rPr>
              <a:t>NLU</a:t>
            </a:r>
            <a:r>
              <a:rPr lang="zh-CN" altLang="en-US">
                <a:effectLst/>
                <a:latin typeface="Arial" panose="020B0604020202020204" pitchFamily="34" charset="0"/>
              </a:rPr>
              <a:t>识别的错误．</a:t>
            </a:r>
            <a:endParaRPr lang="zh-CN" altLang="en-US"/>
          </a:p>
        </p:txBody>
      </p:sp>
    </p:spTree>
    <p:extLst>
      <p:ext uri="{BB962C8B-B14F-4D97-AF65-F5344CB8AC3E}">
        <p14:creationId xmlns:p14="http://schemas.microsoft.com/office/powerpoint/2010/main" val="2992640225"/>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对话状态跟踪（</a:t>
            </a:r>
            <a:r>
              <a:rPr lang="en-US" altLang="zh-CN" sz="1600">
                <a:latin typeface="+mn-lt"/>
                <a:ea typeface="+mn-ea"/>
                <a:cs typeface="+mn-ea"/>
                <a:sym typeface="+mn-lt"/>
              </a:rPr>
              <a:t>DST</a:t>
            </a:r>
            <a:r>
              <a:rPr lang="zh-CN" altLang="en-US" sz="1600">
                <a:latin typeface="+mn-lt"/>
                <a:ea typeface="+mn-ea"/>
                <a:cs typeface="+mn-ea"/>
                <a:sym typeface="+mn-lt"/>
              </a:rPr>
              <a:t>）</a:t>
            </a:r>
            <a:endParaRPr lang="zh-HK" altLang="en-US" sz="1600" dirty="0">
              <a:latin typeface="+mn-lt"/>
              <a:ea typeface="+mn-ea"/>
              <a:cs typeface="+mn-ea"/>
              <a:sym typeface="+mn-lt"/>
            </a:endParaRPr>
          </a:p>
        </p:txBody>
      </p:sp>
      <p:pic>
        <p:nvPicPr>
          <p:cNvPr id="8" name="图片 7">
            <a:extLst>
              <a:ext uri="{FF2B5EF4-FFF2-40B4-BE49-F238E27FC236}">
                <a16:creationId xmlns:a16="http://schemas.microsoft.com/office/drawing/2014/main" id="{B86AD799-89FC-43D5-A002-102EDCFC96A7}"/>
              </a:ext>
            </a:extLst>
          </p:cNvPr>
          <p:cNvPicPr>
            <a:picLocks noChangeAspect="1"/>
          </p:cNvPicPr>
          <p:nvPr/>
        </p:nvPicPr>
        <p:blipFill>
          <a:blip r:embed="rId8"/>
          <a:stretch>
            <a:fillRect/>
          </a:stretch>
        </p:blipFill>
        <p:spPr>
          <a:xfrm>
            <a:off x="1753386" y="2884602"/>
            <a:ext cx="8342721" cy="3393650"/>
          </a:xfrm>
          <a:prstGeom prst="rect">
            <a:avLst/>
          </a:prstGeom>
        </p:spPr>
      </p:pic>
    </p:spTree>
    <p:extLst>
      <p:ext uri="{BB962C8B-B14F-4D97-AF65-F5344CB8AC3E}">
        <p14:creationId xmlns:p14="http://schemas.microsoft.com/office/powerpoint/2010/main" val="589042758"/>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그룹 1"/>
          <p:cNvGrpSpPr/>
          <p:nvPr/>
        </p:nvGrpSpPr>
        <p:grpSpPr>
          <a:xfrm flipH="1">
            <a:off x="5834350" y="0"/>
            <a:ext cx="6357650" cy="6858458"/>
            <a:chOff x="0" y="57408"/>
            <a:chExt cx="4661488" cy="5028685"/>
          </a:xfrm>
        </p:grpSpPr>
        <p:sp>
          <p:nvSpPr>
            <p:cNvPr id="5" name="Freeform 97"/>
            <p:cNvSpPr/>
            <p:nvPr/>
          </p:nvSpPr>
          <p:spPr bwMode="auto">
            <a:xfrm>
              <a:off x="2684826" y="58600"/>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chemeClr val="bg1">
                <a:lumMod val="6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 name="Freeform 98"/>
            <p:cNvSpPr/>
            <p:nvPr/>
          </p:nvSpPr>
          <p:spPr bwMode="auto">
            <a:xfrm>
              <a:off x="0" y="57408"/>
              <a:ext cx="3078251" cy="962103"/>
            </a:xfrm>
            <a:custGeom>
              <a:avLst/>
              <a:gdLst>
                <a:gd name="T0" fmla="*/ 2178 w 2582"/>
                <a:gd name="T1" fmla="*/ 0 h 807"/>
                <a:gd name="T2" fmla="*/ 0 w 2582"/>
                <a:gd name="T3" fmla="*/ 0 h 807"/>
                <a:gd name="T4" fmla="*/ 0 w 2582"/>
                <a:gd name="T5" fmla="*/ 807 h 807"/>
                <a:gd name="T6" fmla="*/ 2178 w 2582"/>
                <a:gd name="T7" fmla="*/ 807 h 807"/>
                <a:gd name="T8" fmla="*/ 2582 w 2582"/>
                <a:gd name="T9" fmla="*/ 404 h 807"/>
                <a:gd name="T10" fmla="*/ 2178 w 2582"/>
                <a:gd name="T11" fmla="*/ 0 h 807"/>
              </a:gdLst>
              <a:ahLst/>
              <a:cxnLst>
                <a:cxn ang="0">
                  <a:pos x="T0" y="T1"/>
                </a:cxn>
                <a:cxn ang="0">
                  <a:pos x="T2" y="T3"/>
                </a:cxn>
                <a:cxn ang="0">
                  <a:pos x="T4" y="T5"/>
                </a:cxn>
                <a:cxn ang="0">
                  <a:pos x="T6" y="T7"/>
                </a:cxn>
                <a:cxn ang="0">
                  <a:pos x="T8" y="T9"/>
                </a:cxn>
                <a:cxn ang="0">
                  <a:pos x="T10" y="T11"/>
                </a:cxn>
              </a:cxnLst>
              <a:rect l="0" t="0" r="r" b="b"/>
              <a:pathLst>
                <a:path w="2582" h="807">
                  <a:moveTo>
                    <a:pt x="2178" y="0"/>
                  </a:moveTo>
                  <a:lnTo>
                    <a:pt x="0" y="0"/>
                  </a:lnTo>
                  <a:lnTo>
                    <a:pt x="0" y="807"/>
                  </a:lnTo>
                  <a:lnTo>
                    <a:pt x="2178" y="807"/>
                  </a:lnTo>
                  <a:lnTo>
                    <a:pt x="2582" y="404"/>
                  </a:lnTo>
                  <a:lnTo>
                    <a:pt x="2178" y="0"/>
                  </a:lnTo>
                  <a:close/>
                </a:path>
              </a:pathLst>
            </a:custGeom>
            <a:solidFill>
              <a:schemeClr val="accent1">
                <a:lumMod val="20000"/>
                <a:lumOff val="80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dirty="0">
                <a:cs typeface="+mn-ea"/>
                <a:sym typeface="+mn-lt"/>
              </a:endParaRPr>
            </a:p>
          </p:txBody>
        </p:sp>
        <p:sp>
          <p:nvSpPr>
            <p:cNvPr id="7" name="Freeform 99"/>
            <p:cNvSpPr/>
            <p:nvPr/>
          </p:nvSpPr>
          <p:spPr bwMode="auto">
            <a:xfrm>
              <a:off x="0" y="1074351"/>
              <a:ext cx="2063692" cy="962103"/>
            </a:xfrm>
            <a:custGeom>
              <a:avLst/>
              <a:gdLst>
                <a:gd name="T0" fmla="*/ 1327 w 1731"/>
                <a:gd name="T1" fmla="*/ 0 h 807"/>
                <a:gd name="T2" fmla="*/ 0 w 1731"/>
                <a:gd name="T3" fmla="*/ 0 h 807"/>
                <a:gd name="T4" fmla="*/ 0 w 1731"/>
                <a:gd name="T5" fmla="*/ 807 h 807"/>
                <a:gd name="T6" fmla="*/ 1327 w 1731"/>
                <a:gd name="T7" fmla="*/ 807 h 807"/>
                <a:gd name="T8" fmla="*/ 1731 w 1731"/>
                <a:gd name="T9" fmla="*/ 403 h 807"/>
                <a:gd name="T10" fmla="*/ 1327 w 1731"/>
                <a:gd name="T11" fmla="*/ 0 h 807"/>
              </a:gdLst>
              <a:ahLst/>
              <a:cxnLst>
                <a:cxn ang="0">
                  <a:pos x="T0" y="T1"/>
                </a:cxn>
                <a:cxn ang="0">
                  <a:pos x="T2" y="T3"/>
                </a:cxn>
                <a:cxn ang="0">
                  <a:pos x="T4" y="T5"/>
                </a:cxn>
                <a:cxn ang="0">
                  <a:pos x="T6" y="T7"/>
                </a:cxn>
                <a:cxn ang="0">
                  <a:pos x="T8" y="T9"/>
                </a:cxn>
                <a:cxn ang="0">
                  <a:pos x="T10" y="T11"/>
                </a:cxn>
              </a:cxnLst>
              <a:rect l="0" t="0" r="r" b="b"/>
              <a:pathLst>
                <a:path w="1731" h="807">
                  <a:moveTo>
                    <a:pt x="1327" y="0"/>
                  </a:moveTo>
                  <a:lnTo>
                    <a:pt x="0" y="0"/>
                  </a:lnTo>
                  <a:lnTo>
                    <a:pt x="0" y="807"/>
                  </a:lnTo>
                  <a:lnTo>
                    <a:pt x="1327" y="807"/>
                  </a:lnTo>
                  <a:lnTo>
                    <a:pt x="1731" y="403"/>
                  </a:lnTo>
                  <a:lnTo>
                    <a:pt x="1327"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 name="Freeform 100"/>
            <p:cNvSpPr/>
            <p:nvPr/>
          </p:nvSpPr>
          <p:spPr bwMode="auto">
            <a:xfrm>
              <a:off x="0" y="2091295"/>
              <a:ext cx="1043172" cy="960910"/>
            </a:xfrm>
            <a:custGeom>
              <a:avLst/>
              <a:gdLst>
                <a:gd name="T0" fmla="*/ 471 w 875"/>
                <a:gd name="T1" fmla="*/ 0 h 806"/>
                <a:gd name="T2" fmla="*/ 0 w 875"/>
                <a:gd name="T3" fmla="*/ 0 h 806"/>
                <a:gd name="T4" fmla="*/ 0 w 875"/>
                <a:gd name="T5" fmla="*/ 806 h 806"/>
                <a:gd name="T6" fmla="*/ 471 w 875"/>
                <a:gd name="T7" fmla="*/ 806 h 806"/>
                <a:gd name="T8" fmla="*/ 875 w 875"/>
                <a:gd name="T9" fmla="*/ 403 h 806"/>
                <a:gd name="T10" fmla="*/ 471 w 875"/>
                <a:gd name="T11" fmla="*/ 0 h 806"/>
              </a:gdLst>
              <a:ahLst/>
              <a:cxnLst>
                <a:cxn ang="0">
                  <a:pos x="T0" y="T1"/>
                </a:cxn>
                <a:cxn ang="0">
                  <a:pos x="T2" y="T3"/>
                </a:cxn>
                <a:cxn ang="0">
                  <a:pos x="T4" y="T5"/>
                </a:cxn>
                <a:cxn ang="0">
                  <a:pos x="T6" y="T7"/>
                </a:cxn>
                <a:cxn ang="0">
                  <a:pos x="T8" y="T9"/>
                </a:cxn>
                <a:cxn ang="0">
                  <a:pos x="T10" y="T11"/>
                </a:cxn>
              </a:cxnLst>
              <a:rect l="0" t="0" r="r" b="b"/>
              <a:pathLst>
                <a:path w="875" h="806">
                  <a:moveTo>
                    <a:pt x="471" y="0"/>
                  </a:moveTo>
                  <a:lnTo>
                    <a:pt x="0" y="0"/>
                  </a:lnTo>
                  <a:lnTo>
                    <a:pt x="0" y="806"/>
                  </a:lnTo>
                  <a:lnTo>
                    <a:pt x="471" y="806"/>
                  </a:lnTo>
                  <a:lnTo>
                    <a:pt x="875" y="403"/>
                  </a:lnTo>
                  <a:lnTo>
                    <a:pt x="471" y="0"/>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9" name="Freeform 101"/>
            <p:cNvSpPr/>
            <p:nvPr/>
          </p:nvSpPr>
          <p:spPr bwMode="auto">
            <a:xfrm>
              <a:off x="0" y="4123990"/>
              <a:ext cx="2063692" cy="962103"/>
            </a:xfrm>
            <a:custGeom>
              <a:avLst/>
              <a:gdLst>
                <a:gd name="T0" fmla="*/ 1327 w 1731"/>
                <a:gd name="T1" fmla="*/ 807 h 807"/>
                <a:gd name="T2" fmla="*/ 0 w 1731"/>
                <a:gd name="T3" fmla="*/ 807 h 807"/>
                <a:gd name="T4" fmla="*/ 0 w 1731"/>
                <a:gd name="T5" fmla="*/ 0 h 807"/>
                <a:gd name="T6" fmla="*/ 1327 w 1731"/>
                <a:gd name="T7" fmla="*/ 0 h 807"/>
                <a:gd name="T8" fmla="*/ 1731 w 1731"/>
                <a:gd name="T9" fmla="*/ 403 h 807"/>
                <a:gd name="T10" fmla="*/ 1327 w 1731"/>
                <a:gd name="T11" fmla="*/ 807 h 807"/>
              </a:gdLst>
              <a:ahLst/>
              <a:cxnLst>
                <a:cxn ang="0">
                  <a:pos x="T0" y="T1"/>
                </a:cxn>
                <a:cxn ang="0">
                  <a:pos x="T2" y="T3"/>
                </a:cxn>
                <a:cxn ang="0">
                  <a:pos x="T4" y="T5"/>
                </a:cxn>
                <a:cxn ang="0">
                  <a:pos x="T6" y="T7"/>
                </a:cxn>
                <a:cxn ang="0">
                  <a:pos x="T8" y="T9"/>
                </a:cxn>
                <a:cxn ang="0">
                  <a:pos x="T10" y="T11"/>
                </a:cxn>
              </a:cxnLst>
              <a:rect l="0" t="0" r="r" b="b"/>
              <a:pathLst>
                <a:path w="1731" h="807">
                  <a:moveTo>
                    <a:pt x="1327" y="807"/>
                  </a:moveTo>
                  <a:lnTo>
                    <a:pt x="0" y="807"/>
                  </a:lnTo>
                  <a:lnTo>
                    <a:pt x="0" y="0"/>
                  </a:lnTo>
                  <a:lnTo>
                    <a:pt x="1327" y="0"/>
                  </a:lnTo>
                  <a:lnTo>
                    <a:pt x="1731" y="403"/>
                  </a:lnTo>
                  <a:lnTo>
                    <a:pt x="1327" y="807"/>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10" name="Freeform 102"/>
            <p:cNvSpPr/>
            <p:nvPr/>
          </p:nvSpPr>
          <p:spPr bwMode="auto">
            <a:xfrm>
              <a:off x="0" y="3107047"/>
              <a:ext cx="1043172" cy="962103"/>
            </a:xfrm>
            <a:custGeom>
              <a:avLst/>
              <a:gdLst>
                <a:gd name="T0" fmla="*/ 471 w 875"/>
                <a:gd name="T1" fmla="*/ 807 h 807"/>
                <a:gd name="T2" fmla="*/ 0 w 875"/>
                <a:gd name="T3" fmla="*/ 807 h 807"/>
                <a:gd name="T4" fmla="*/ 0 w 875"/>
                <a:gd name="T5" fmla="*/ 0 h 807"/>
                <a:gd name="T6" fmla="*/ 471 w 875"/>
                <a:gd name="T7" fmla="*/ 0 h 807"/>
                <a:gd name="T8" fmla="*/ 875 w 875"/>
                <a:gd name="T9" fmla="*/ 404 h 807"/>
                <a:gd name="T10" fmla="*/ 471 w 875"/>
                <a:gd name="T11" fmla="*/ 807 h 807"/>
              </a:gdLst>
              <a:ahLst/>
              <a:cxnLst>
                <a:cxn ang="0">
                  <a:pos x="T0" y="T1"/>
                </a:cxn>
                <a:cxn ang="0">
                  <a:pos x="T2" y="T3"/>
                </a:cxn>
                <a:cxn ang="0">
                  <a:pos x="T4" y="T5"/>
                </a:cxn>
                <a:cxn ang="0">
                  <a:pos x="T6" y="T7"/>
                </a:cxn>
                <a:cxn ang="0">
                  <a:pos x="T8" y="T9"/>
                </a:cxn>
                <a:cxn ang="0">
                  <a:pos x="T10" y="T11"/>
                </a:cxn>
              </a:cxnLst>
              <a:rect l="0" t="0" r="r" b="b"/>
              <a:pathLst>
                <a:path w="875" h="807">
                  <a:moveTo>
                    <a:pt x="471" y="807"/>
                  </a:moveTo>
                  <a:lnTo>
                    <a:pt x="0" y="807"/>
                  </a:lnTo>
                  <a:lnTo>
                    <a:pt x="0" y="0"/>
                  </a:lnTo>
                  <a:lnTo>
                    <a:pt x="471" y="0"/>
                  </a:lnTo>
                  <a:lnTo>
                    <a:pt x="875" y="404"/>
                  </a:lnTo>
                  <a:lnTo>
                    <a:pt x="471"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1" name="Freeform 103"/>
            <p:cNvSpPr/>
            <p:nvPr/>
          </p:nvSpPr>
          <p:spPr bwMode="auto">
            <a:xfrm>
              <a:off x="2684826" y="58600"/>
              <a:ext cx="960910" cy="960910"/>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A6A6A6">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2" name="Freeform 104"/>
            <p:cNvSpPr/>
            <p:nvPr/>
          </p:nvSpPr>
          <p:spPr bwMode="auto">
            <a:xfrm>
              <a:off x="3700578" y="58600"/>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rgbClr val="D9D9D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3" name="Freeform 105"/>
            <p:cNvSpPr/>
            <p:nvPr/>
          </p:nvSpPr>
          <p:spPr bwMode="auto">
            <a:xfrm>
              <a:off x="1669075" y="1074351"/>
              <a:ext cx="960910" cy="962103"/>
            </a:xfrm>
            <a:custGeom>
              <a:avLst/>
              <a:gdLst>
                <a:gd name="T0" fmla="*/ 806 w 806"/>
                <a:gd name="T1" fmla="*/ 807 h 807"/>
                <a:gd name="T2" fmla="*/ 0 w 806"/>
                <a:gd name="T3" fmla="*/ 0 h 807"/>
                <a:gd name="T4" fmla="*/ 806 w 806"/>
                <a:gd name="T5" fmla="*/ 0 h 807"/>
                <a:gd name="T6" fmla="*/ 806 w 806"/>
                <a:gd name="T7" fmla="*/ 807 h 807"/>
              </a:gdLst>
              <a:ahLst/>
              <a:cxnLst>
                <a:cxn ang="0">
                  <a:pos x="T0" y="T1"/>
                </a:cxn>
                <a:cxn ang="0">
                  <a:pos x="T2" y="T3"/>
                </a:cxn>
                <a:cxn ang="0">
                  <a:pos x="T4" y="T5"/>
                </a:cxn>
                <a:cxn ang="0">
                  <a:pos x="T6" y="T7"/>
                </a:cxn>
              </a:cxnLst>
              <a:rect l="0" t="0" r="r" b="b"/>
              <a:pathLst>
                <a:path w="806" h="807">
                  <a:moveTo>
                    <a:pt x="806" y="807"/>
                  </a:moveTo>
                  <a:lnTo>
                    <a:pt x="0" y="0"/>
                  </a:lnTo>
                  <a:lnTo>
                    <a:pt x="806" y="0"/>
                  </a:lnTo>
                  <a:lnTo>
                    <a:pt x="806" y="807"/>
                  </a:lnTo>
                  <a:close/>
                </a:path>
              </a:pathLst>
            </a:custGeom>
            <a:solidFill>
              <a:schemeClr val="bg1">
                <a:lumMod val="50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4" name="Freeform 106"/>
            <p:cNvSpPr/>
            <p:nvPr/>
          </p:nvSpPr>
          <p:spPr bwMode="auto">
            <a:xfrm>
              <a:off x="1669075" y="1074351"/>
              <a:ext cx="960910" cy="962103"/>
            </a:xfrm>
            <a:custGeom>
              <a:avLst/>
              <a:gdLst>
                <a:gd name="T0" fmla="*/ 806 w 806"/>
                <a:gd name="T1" fmla="*/ 0 h 807"/>
                <a:gd name="T2" fmla="*/ 0 w 806"/>
                <a:gd name="T3" fmla="*/ 807 h 807"/>
                <a:gd name="T4" fmla="*/ 806 w 806"/>
                <a:gd name="T5" fmla="*/ 807 h 807"/>
                <a:gd name="T6" fmla="*/ 806 w 806"/>
                <a:gd name="T7" fmla="*/ 0 h 807"/>
              </a:gdLst>
              <a:ahLst/>
              <a:cxnLst>
                <a:cxn ang="0">
                  <a:pos x="T0" y="T1"/>
                </a:cxn>
                <a:cxn ang="0">
                  <a:pos x="T2" y="T3"/>
                </a:cxn>
                <a:cxn ang="0">
                  <a:pos x="T4" y="T5"/>
                </a:cxn>
                <a:cxn ang="0">
                  <a:pos x="T6" y="T7"/>
                </a:cxn>
              </a:cxnLst>
              <a:rect l="0" t="0" r="r" b="b"/>
              <a:pathLst>
                <a:path w="806" h="807">
                  <a:moveTo>
                    <a:pt x="806" y="0"/>
                  </a:moveTo>
                  <a:lnTo>
                    <a:pt x="0" y="807"/>
                  </a:lnTo>
                  <a:lnTo>
                    <a:pt x="806" y="807"/>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5" name="Freeform 107"/>
            <p:cNvSpPr/>
            <p:nvPr/>
          </p:nvSpPr>
          <p:spPr bwMode="auto">
            <a:xfrm>
              <a:off x="2684826" y="1074351"/>
              <a:ext cx="960910" cy="962103"/>
            </a:xfrm>
            <a:custGeom>
              <a:avLst/>
              <a:gdLst>
                <a:gd name="T0" fmla="*/ 806 w 806"/>
                <a:gd name="T1" fmla="*/ 807 h 807"/>
                <a:gd name="T2" fmla="*/ 0 w 806"/>
                <a:gd name="T3" fmla="*/ 0 h 807"/>
                <a:gd name="T4" fmla="*/ 0 w 806"/>
                <a:gd name="T5" fmla="*/ 807 h 807"/>
                <a:gd name="T6" fmla="*/ 806 w 806"/>
                <a:gd name="T7" fmla="*/ 807 h 807"/>
              </a:gdLst>
              <a:ahLst/>
              <a:cxnLst>
                <a:cxn ang="0">
                  <a:pos x="T0" y="T1"/>
                </a:cxn>
                <a:cxn ang="0">
                  <a:pos x="T2" y="T3"/>
                </a:cxn>
                <a:cxn ang="0">
                  <a:pos x="T4" y="T5"/>
                </a:cxn>
                <a:cxn ang="0">
                  <a:pos x="T6" y="T7"/>
                </a:cxn>
              </a:cxnLst>
              <a:rect l="0" t="0" r="r" b="b"/>
              <a:pathLst>
                <a:path w="806" h="807">
                  <a:moveTo>
                    <a:pt x="806" y="807"/>
                  </a:moveTo>
                  <a:lnTo>
                    <a:pt x="0" y="0"/>
                  </a:lnTo>
                  <a:lnTo>
                    <a:pt x="0" y="807"/>
                  </a:lnTo>
                  <a:lnTo>
                    <a:pt x="806" y="807"/>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6" name="Freeform 109"/>
            <p:cNvSpPr/>
            <p:nvPr/>
          </p:nvSpPr>
          <p:spPr bwMode="auto">
            <a:xfrm>
              <a:off x="2691890" y="4125183"/>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17" name="Freeform 111"/>
            <p:cNvSpPr/>
            <p:nvPr/>
          </p:nvSpPr>
          <p:spPr bwMode="auto">
            <a:xfrm>
              <a:off x="1669075" y="4123990"/>
              <a:ext cx="960910" cy="960910"/>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18" name="Freeform 112"/>
            <p:cNvSpPr/>
            <p:nvPr/>
          </p:nvSpPr>
          <p:spPr bwMode="auto">
            <a:xfrm>
              <a:off x="1669075" y="4123990"/>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BFBFBF">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19" name="Freeform 113"/>
            <p:cNvSpPr/>
            <p:nvPr/>
          </p:nvSpPr>
          <p:spPr bwMode="auto">
            <a:xfrm>
              <a:off x="644979" y="2091295"/>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0" name="Freeform 114"/>
            <p:cNvSpPr/>
            <p:nvPr/>
          </p:nvSpPr>
          <p:spPr bwMode="auto">
            <a:xfrm>
              <a:off x="644979" y="2091295"/>
              <a:ext cx="960910" cy="960910"/>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1" name="Freeform 115"/>
            <p:cNvSpPr/>
            <p:nvPr/>
          </p:nvSpPr>
          <p:spPr bwMode="auto">
            <a:xfrm>
              <a:off x="1659537" y="2091295"/>
              <a:ext cx="960910" cy="960910"/>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22" name="Freeform 117"/>
            <p:cNvSpPr/>
            <p:nvPr/>
          </p:nvSpPr>
          <p:spPr bwMode="auto">
            <a:xfrm>
              <a:off x="1659537" y="3107047"/>
              <a:ext cx="960910" cy="962103"/>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3" name="Freeform 119"/>
            <p:cNvSpPr/>
            <p:nvPr/>
          </p:nvSpPr>
          <p:spPr bwMode="auto">
            <a:xfrm>
              <a:off x="644979" y="3108239"/>
              <a:ext cx="960910" cy="960910"/>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4" name="Freeform 120"/>
            <p:cNvSpPr/>
            <p:nvPr/>
          </p:nvSpPr>
          <p:spPr bwMode="auto">
            <a:xfrm>
              <a:off x="643786" y="3107047"/>
              <a:ext cx="962103" cy="962103"/>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DBDBDB">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25" name="그룹 89"/>
            <p:cNvGrpSpPr/>
            <p:nvPr/>
          </p:nvGrpSpPr>
          <p:grpSpPr>
            <a:xfrm>
              <a:off x="1328107" y="3390795"/>
              <a:ext cx="277782" cy="678360"/>
              <a:chOff x="1812925" y="4535488"/>
              <a:chExt cx="369888" cy="903287"/>
            </a:xfrm>
            <a:solidFill>
              <a:schemeClr val="accent2">
                <a:lumMod val="50000"/>
              </a:schemeClr>
            </a:solidFill>
          </p:grpSpPr>
          <p:sp>
            <p:nvSpPr>
              <p:cNvPr id="39" name="Freeform 5"/>
              <p:cNvSpPr/>
              <p:nvPr/>
            </p:nvSpPr>
            <p:spPr bwMode="auto">
              <a:xfrm>
                <a:off x="2027238" y="4535488"/>
                <a:ext cx="155575" cy="382588"/>
              </a:xfrm>
              <a:custGeom>
                <a:avLst/>
                <a:gdLst>
                  <a:gd name="T0" fmla="*/ 98 w 98"/>
                  <a:gd name="T1" fmla="*/ 0 h 241"/>
                  <a:gd name="T2" fmla="*/ 98 w 98"/>
                  <a:gd name="T3" fmla="*/ 0 h 241"/>
                  <a:gd name="T4" fmla="*/ 88 w 98"/>
                  <a:gd name="T5" fmla="*/ 2 h 241"/>
                  <a:gd name="T6" fmla="*/ 77 w 98"/>
                  <a:gd name="T7" fmla="*/ 7 h 241"/>
                  <a:gd name="T8" fmla="*/ 68 w 98"/>
                  <a:gd name="T9" fmla="*/ 11 h 241"/>
                  <a:gd name="T10" fmla="*/ 59 w 98"/>
                  <a:gd name="T11" fmla="*/ 16 h 241"/>
                  <a:gd name="T12" fmla="*/ 50 w 98"/>
                  <a:gd name="T13" fmla="*/ 21 h 241"/>
                  <a:gd name="T14" fmla="*/ 43 w 98"/>
                  <a:gd name="T15" fmla="*/ 28 h 241"/>
                  <a:gd name="T16" fmla="*/ 35 w 98"/>
                  <a:gd name="T17" fmla="*/ 35 h 241"/>
                  <a:gd name="T18" fmla="*/ 28 w 98"/>
                  <a:gd name="T19" fmla="*/ 42 h 241"/>
                  <a:gd name="T20" fmla="*/ 22 w 98"/>
                  <a:gd name="T21" fmla="*/ 51 h 241"/>
                  <a:gd name="T22" fmla="*/ 17 w 98"/>
                  <a:gd name="T23" fmla="*/ 60 h 241"/>
                  <a:gd name="T24" fmla="*/ 11 w 98"/>
                  <a:gd name="T25" fmla="*/ 68 h 241"/>
                  <a:gd name="T26" fmla="*/ 7 w 98"/>
                  <a:gd name="T27" fmla="*/ 79 h 241"/>
                  <a:gd name="T28" fmla="*/ 4 w 98"/>
                  <a:gd name="T29" fmla="*/ 88 h 241"/>
                  <a:gd name="T30" fmla="*/ 2 w 98"/>
                  <a:gd name="T31" fmla="*/ 99 h 241"/>
                  <a:gd name="T32" fmla="*/ 1 w 98"/>
                  <a:gd name="T33" fmla="*/ 109 h 241"/>
                  <a:gd name="T34" fmla="*/ 0 w 98"/>
                  <a:gd name="T35" fmla="*/ 121 h 241"/>
                  <a:gd name="T36" fmla="*/ 0 w 98"/>
                  <a:gd name="T37" fmla="*/ 121 h 241"/>
                  <a:gd name="T38" fmla="*/ 1 w 98"/>
                  <a:gd name="T39" fmla="*/ 131 h 241"/>
                  <a:gd name="T40" fmla="*/ 2 w 98"/>
                  <a:gd name="T41" fmla="*/ 143 h 241"/>
                  <a:gd name="T42" fmla="*/ 4 w 98"/>
                  <a:gd name="T43" fmla="*/ 153 h 241"/>
                  <a:gd name="T44" fmla="*/ 7 w 98"/>
                  <a:gd name="T45" fmla="*/ 162 h 241"/>
                  <a:gd name="T46" fmla="*/ 11 w 98"/>
                  <a:gd name="T47" fmla="*/ 172 h 241"/>
                  <a:gd name="T48" fmla="*/ 17 w 98"/>
                  <a:gd name="T49" fmla="*/ 181 h 241"/>
                  <a:gd name="T50" fmla="*/ 22 w 98"/>
                  <a:gd name="T51" fmla="*/ 191 h 241"/>
                  <a:gd name="T52" fmla="*/ 28 w 98"/>
                  <a:gd name="T53" fmla="*/ 199 h 241"/>
                  <a:gd name="T54" fmla="*/ 35 w 98"/>
                  <a:gd name="T55" fmla="*/ 206 h 241"/>
                  <a:gd name="T56" fmla="*/ 43 w 98"/>
                  <a:gd name="T57" fmla="*/ 214 h 241"/>
                  <a:gd name="T58" fmla="*/ 50 w 98"/>
                  <a:gd name="T59" fmla="*/ 220 h 241"/>
                  <a:gd name="T60" fmla="*/ 59 w 98"/>
                  <a:gd name="T61" fmla="*/ 225 h 241"/>
                  <a:gd name="T62" fmla="*/ 68 w 98"/>
                  <a:gd name="T63" fmla="*/ 230 h 241"/>
                  <a:gd name="T64" fmla="*/ 77 w 98"/>
                  <a:gd name="T65" fmla="*/ 235 h 241"/>
                  <a:gd name="T66" fmla="*/ 88 w 98"/>
                  <a:gd name="T67" fmla="*/ 238 h 241"/>
                  <a:gd name="T68" fmla="*/ 98 w 98"/>
                  <a:gd name="T69" fmla="*/ 241 h 241"/>
                  <a:gd name="T70" fmla="*/ 98 w 98"/>
                  <a:gd name="T71"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241">
                    <a:moveTo>
                      <a:pt x="98" y="0"/>
                    </a:moveTo>
                    <a:lnTo>
                      <a:pt x="98" y="0"/>
                    </a:lnTo>
                    <a:lnTo>
                      <a:pt x="88" y="2"/>
                    </a:lnTo>
                    <a:lnTo>
                      <a:pt x="77" y="7"/>
                    </a:lnTo>
                    <a:lnTo>
                      <a:pt x="68" y="11"/>
                    </a:lnTo>
                    <a:lnTo>
                      <a:pt x="59" y="16"/>
                    </a:lnTo>
                    <a:lnTo>
                      <a:pt x="50" y="21"/>
                    </a:lnTo>
                    <a:lnTo>
                      <a:pt x="43" y="28"/>
                    </a:lnTo>
                    <a:lnTo>
                      <a:pt x="35" y="35"/>
                    </a:lnTo>
                    <a:lnTo>
                      <a:pt x="28" y="42"/>
                    </a:lnTo>
                    <a:lnTo>
                      <a:pt x="22" y="51"/>
                    </a:lnTo>
                    <a:lnTo>
                      <a:pt x="17" y="60"/>
                    </a:lnTo>
                    <a:lnTo>
                      <a:pt x="11" y="68"/>
                    </a:lnTo>
                    <a:lnTo>
                      <a:pt x="7" y="79"/>
                    </a:lnTo>
                    <a:lnTo>
                      <a:pt x="4" y="88"/>
                    </a:lnTo>
                    <a:lnTo>
                      <a:pt x="2" y="99"/>
                    </a:lnTo>
                    <a:lnTo>
                      <a:pt x="1" y="109"/>
                    </a:lnTo>
                    <a:lnTo>
                      <a:pt x="0" y="121"/>
                    </a:lnTo>
                    <a:lnTo>
                      <a:pt x="0" y="121"/>
                    </a:lnTo>
                    <a:lnTo>
                      <a:pt x="1" y="131"/>
                    </a:lnTo>
                    <a:lnTo>
                      <a:pt x="2" y="143"/>
                    </a:lnTo>
                    <a:lnTo>
                      <a:pt x="4" y="153"/>
                    </a:lnTo>
                    <a:lnTo>
                      <a:pt x="7" y="162"/>
                    </a:lnTo>
                    <a:lnTo>
                      <a:pt x="11" y="172"/>
                    </a:lnTo>
                    <a:lnTo>
                      <a:pt x="17" y="181"/>
                    </a:lnTo>
                    <a:lnTo>
                      <a:pt x="22" y="191"/>
                    </a:lnTo>
                    <a:lnTo>
                      <a:pt x="28" y="199"/>
                    </a:lnTo>
                    <a:lnTo>
                      <a:pt x="35" y="206"/>
                    </a:lnTo>
                    <a:lnTo>
                      <a:pt x="43" y="214"/>
                    </a:lnTo>
                    <a:lnTo>
                      <a:pt x="50" y="220"/>
                    </a:lnTo>
                    <a:lnTo>
                      <a:pt x="59" y="225"/>
                    </a:lnTo>
                    <a:lnTo>
                      <a:pt x="68" y="230"/>
                    </a:lnTo>
                    <a:lnTo>
                      <a:pt x="77" y="235"/>
                    </a:lnTo>
                    <a:lnTo>
                      <a:pt x="88" y="238"/>
                    </a:lnTo>
                    <a:lnTo>
                      <a:pt x="98" y="241"/>
                    </a:lnTo>
                    <a:lnTo>
                      <a:pt x="98"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0" name="Freeform 7"/>
              <p:cNvSpPr/>
              <p:nvPr/>
            </p:nvSpPr>
            <p:spPr bwMode="auto">
              <a:xfrm>
                <a:off x="1812925" y="4949825"/>
                <a:ext cx="369888" cy="488950"/>
              </a:xfrm>
              <a:custGeom>
                <a:avLst/>
                <a:gdLst>
                  <a:gd name="T0" fmla="*/ 203 w 233"/>
                  <a:gd name="T1" fmla="*/ 0 h 308"/>
                  <a:gd name="T2" fmla="*/ 203 w 233"/>
                  <a:gd name="T3" fmla="*/ 0 h 308"/>
                  <a:gd name="T4" fmla="*/ 182 w 233"/>
                  <a:gd name="T5" fmla="*/ 0 h 308"/>
                  <a:gd name="T6" fmla="*/ 157 w 233"/>
                  <a:gd name="T7" fmla="*/ 2 h 308"/>
                  <a:gd name="T8" fmla="*/ 129 w 233"/>
                  <a:gd name="T9" fmla="*/ 6 h 308"/>
                  <a:gd name="T10" fmla="*/ 114 w 233"/>
                  <a:gd name="T11" fmla="*/ 8 h 308"/>
                  <a:gd name="T12" fmla="*/ 99 w 233"/>
                  <a:gd name="T13" fmla="*/ 12 h 308"/>
                  <a:gd name="T14" fmla="*/ 85 w 233"/>
                  <a:gd name="T15" fmla="*/ 16 h 308"/>
                  <a:gd name="T16" fmla="*/ 70 w 233"/>
                  <a:gd name="T17" fmla="*/ 22 h 308"/>
                  <a:gd name="T18" fmla="*/ 56 w 233"/>
                  <a:gd name="T19" fmla="*/ 28 h 308"/>
                  <a:gd name="T20" fmla="*/ 43 w 233"/>
                  <a:gd name="T21" fmla="*/ 35 h 308"/>
                  <a:gd name="T22" fmla="*/ 30 w 233"/>
                  <a:gd name="T23" fmla="*/ 44 h 308"/>
                  <a:gd name="T24" fmla="*/ 19 w 233"/>
                  <a:gd name="T25" fmla="*/ 53 h 308"/>
                  <a:gd name="T26" fmla="*/ 9 w 233"/>
                  <a:gd name="T27" fmla="*/ 63 h 308"/>
                  <a:gd name="T28" fmla="*/ 0 w 233"/>
                  <a:gd name="T29" fmla="*/ 76 h 308"/>
                  <a:gd name="T30" fmla="*/ 233 w 233"/>
                  <a:gd name="T31" fmla="*/ 308 h 308"/>
                  <a:gd name="T32" fmla="*/ 233 w 233"/>
                  <a:gd name="T33" fmla="*/ 1 h 308"/>
                  <a:gd name="T34" fmla="*/ 225 w 233"/>
                  <a:gd name="T35" fmla="*/ 1 h 308"/>
                  <a:gd name="T36" fmla="*/ 225 w 233"/>
                  <a:gd name="T37" fmla="*/ 1 h 308"/>
                  <a:gd name="T38" fmla="*/ 203 w 233"/>
                  <a:gd name="T39"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3" h="308">
                    <a:moveTo>
                      <a:pt x="203" y="0"/>
                    </a:moveTo>
                    <a:lnTo>
                      <a:pt x="203" y="0"/>
                    </a:lnTo>
                    <a:lnTo>
                      <a:pt x="182" y="0"/>
                    </a:lnTo>
                    <a:lnTo>
                      <a:pt x="157" y="2"/>
                    </a:lnTo>
                    <a:lnTo>
                      <a:pt x="129" y="6"/>
                    </a:lnTo>
                    <a:lnTo>
                      <a:pt x="114" y="8"/>
                    </a:lnTo>
                    <a:lnTo>
                      <a:pt x="99" y="12"/>
                    </a:lnTo>
                    <a:lnTo>
                      <a:pt x="85" y="16"/>
                    </a:lnTo>
                    <a:lnTo>
                      <a:pt x="70" y="22"/>
                    </a:lnTo>
                    <a:lnTo>
                      <a:pt x="56" y="28"/>
                    </a:lnTo>
                    <a:lnTo>
                      <a:pt x="43" y="35"/>
                    </a:lnTo>
                    <a:lnTo>
                      <a:pt x="30" y="44"/>
                    </a:lnTo>
                    <a:lnTo>
                      <a:pt x="19" y="53"/>
                    </a:lnTo>
                    <a:lnTo>
                      <a:pt x="9" y="63"/>
                    </a:lnTo>
                    <a:lnTo>
                      <a:pt x="0" y="76"/>
                    </a:lnTo>
                    <a:lnTo>
                      <a:pt x="233" y="308"/>
                    </a:lnTo>
                    <a:lnTo>
                      <a:pt x="233" y="1"/>
                    </a:lnTo>
                    <a:lnTo>
                      <a:pt x="225" y="1"/>
                    </a:lnTo>
                    <a:lnTo>
                      <a:pt x="225" y="1"/>
                    </a:lnTo>
                    <a:lnTo>
                      <a:pt x="203"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26" name="Freeform 36"/>
            <p:cNvSpPr/>
            <p:nvPr/>
          </p:nvSpPr>
          <p:spPr bwMode="auto">
            <a:xfrm>
              <a:off x="3700578" y="192350"/>
              <a:ext cx="164523" cy="513837"/>
            </a:xfrm>
            <a:custGeom>
              <a:avLst/>
              <a:gdLst>
                <a:gd name="T0" fmla="*/ 0 w 138"/>
                <a:gd name="T1" fmla="*/ 0 h 431"/>
                <a:gd name="T2" fmla="*/ 0 w 138"/>
                <a:gd name="T3" fmla="*/ 85 h 431"/>
                <a:gd name="T4" fmla="*/ 0 w 138"/>
                <a:gd name="T5" fmla="*/ 85 h 431"/>
                <a:gd name="T6" fmla="*/ 15 w 138"/>
                <a:gd name="T7" fmla="*/ 96 h 431"/>
                <a:gd name="T8" fmla="*/ 27 w 138"/>
                <a:gd name="T9" fmla="*/ 110 h 431"/>
                <a:gd name="T10" fmla="*/ 38 w 138"/>
                <a:gd name="T11" fmla="*/ 124 h 431"/>
                <a:gd name="T12" fmla="*/ 47 w 138"/>
                <a:gd name="T13" fmla="*/ 141 h 431"/>
                <a:gd name="T14" fmla="*/ 56 w 138"/>
                <a:gd name="T15" fmla="*/ 158 h 431"/>
                <a:gd name="T16" fmla="*/ 61 w 138"/>
                <a:gd name="T17" fmla="*/ 177 h 431"/>
                <a:gd name="T18" fmla="*/ 64 w 138"/>
                <a:gd name="T19" fmla="*/ 195 h 431"/>
                <a:gd name="T20" fmla="*/ 65 w 138"/>
                <a:gd name="T21" fmla="*/ 215 h 431"/>
                <a:gd name="T22" fmla="*/ 65 w 138"/>
                <a:gd name="T23" fmla="*/ 215 h 431"/>
                <a:gd name="T24" fmla="*/ 64 w 138"/>
                <a:gd name="T25" fmla="*/ 235 h 431"/>
                <a:gd name="T26" fmla="*/ 61 w 138"/>
                <a:gd name="T27" fmla="*/ 254 h 431"/>
                <a:gd name="T28" fmla="*/ 56 w 138"/>
                <a:gd name="T29" fmla="*/ 272 h 431"/>
                <a:gd name="T30" fmla="*/ 47 w 138"/>
                <a:gd name="T31" fmla="*/ 290 h 431"/>
                <a:gd name="T32" fmla="*/ 38 w 138"/>
                <a:gd name="T33" fmla="*/ 305 h 431"/>
                <a:gd name="T34" fmla="*/ 27 w 138"/>
                <a:gd name="T35" fmla="*/ 321 h 431"/>
                <a:gd name="T36" fmla="*/ 15 w 138"/>
                <a:gd name="T37" fmla="*/ 333 h 431"/>
                <a:gd name="T38" fmla="*/ 0 w 138"/>
                <a:gd name="T39" fmla="*/ 346 h 431"/>
                <a:gd name="T40" fmla="*/ 0 w 138"/>
                <a:gd name="T41" fmla="*/ 431 h 431"/>
                <a:gd name="T42" fmla="*/ 0 w 138"/>
                <a:gd name="T43" fmla="*/ 431 h 431"/>
                <a:gd name="T44" fmla="*/ 15 w 138"/>
                <a:gd name="T45" fmla="*/ 423 h 431"/>
                <a:gd name="T46" fmla="*/ 30 w 138"/>
                <a:gd name="T47" fmla="*/ 414 h 431"/>
                <a:gd name="T48" fmla="*/ 43 w 138"/>
                <a:gd name="T49" fmla="*/ 405 h 431"/>
                <a:gd name="T50" fmla="*/ 57 w 138"/>
                <a:gd name="T51" fmla="*/ 394 h 431"/>
                <a:gd name="T52" fmla="*/ 68 w 138"/>
                <a:gd name="T53" fmla="*/ 384 h 431"/>
                <a:gd name="T54" fmla="*/ 80 w 138"/>
                <a:gd name="T55" fmla="*/ 371 h 431"/>
                <a:gd name="T56" fmla="*/ 90 w 138"/>
                <a:gd name="T57" fmla="*/ 359 h 431"/>
                <a:gd name="T58" fmla="*/ 100 w 138"/>
                <a:gd name="T59" fmla="*/ 345 h 431"/>
                <a:gd name="T60" fmla="*/ 109 w 138"/>
                <a:gd name="T61" fmla="*/ 330 h 431"/>
                <a:gd name="T62" fmla="*/ 116 w 138"/>
                <a:gd name="T63" fmla="*/ 316 h 431"/>
                <a:gd name="T64" fmla="*/ 123 w 138"/>
                <a:gd name="T65" fmla="*/ 300 h 431"/>
                <a:gd name="T66" fmla="*/ 128 w 138"/>
                <a:gd name="T67" fmla="*/ 283 h 431"/>
                <a:gd name="T68" fmla="*/ 133 w 138"/>
                <a:gd name="T69" fmla="*/ 268 h 431"/>
                <a:gd name="T70" fmla="*/ 136 w 138"/>
                <a:gd name="T71" fmla="*/ 250 h 431"/>
                <a:gd name="T72" fmla="*/ 138 w 138"/>
                <a:gd name="T73" fmla="*/ 233 h 431"/>
                <a:gd name="T74" fmla="*/ 138 w 138"/>
                <a:gd name="T75" fmla="*/ 215 h 431"/>
                <a:gd name="T76" fmla="*/ 138 w 138"/>
                <a:gd name="T77" fmla="*/ 215 h 431"/>
                <a:gd name="T78" fmla="*/ 138 w 138"/>
                <a:gd name="T79" fmla="*/ 198 h 431"/>
                <a:gd name="T80" fmla="*/ 136 w 138"/>
                <a:gd name="T81" fmla="*/ 180 h 431"/>
                <a:gd name="T82" fmla="*/ 133 w 138"/>
                <a:gd name="T83" fmla="*/ 163 h 431"/>
                <a:gd name="T84" fmla="*/ 128 w 138"/>
                <a:gd name="T85" fmla="*/ 146 h 431"/>
                <a:gd name="T86" fmla="*/ 123 w 138"/>
                <a:gd name="T87" fmla="*/ 131 h 431"/>
                <a:gd name="T88" fmla="*/ 116 w 138"/>
                <a:gd name="T89" fmla="*/ 115 h 431"/>
                <a:gd name="T90" fmla="*/ 109 w 138"/>
                <a:gd name="T91" fmla="*/ 100 h 431"/>
                <a:gd name="T92" fmla="*/ 100 w 138"/>
                <a:gd name="T93" fmla="*/ 86 h 431"/>
                <a:gd name="T94" fmla="*/ 90 w 138"/>
                <a:gd name="T95" fmla="*/ 72 h 431"/>
                <a:gd name="T96" fmla="*/ 80 w 138"/>
                <a:gd name="T97" fmla="*/ 60 h 431"/>
                <a:gd name="T98" fmla="*/ 68 w 138"/>
                <a:gd name="T99" fmla="*/ 47 h 431"/>
                <a:gd name="T100" fmla="*/ 57 w 138"/>
                <a:gd name="T101" fmla="*/ 36 h 431"/>
                <a:gd name="T102" fmla="*/ 43 w 138"/>
                <a:gd name="T103" fmla="*/ 25 h 431"/>
                <a:gd name="T104" fmla="*/ 30 w 138"/>
                <a:gd name="T105" fmla="*/ 16 h 431"/>
                <a:gd name="T106" fmla="*/ 15 w 138"/>
                <a:gd name="T107" fmla="*/ 7 h 431"/>
                <a:gd name="T108" fmla="*/ 0 w 138"/>
                <a:gd name="T109" fmla="*/ 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 h="431">
                  <a:moveTo>
                    <a:pt x="0" y="0"/>
                  </a:moveTo>
                  <a:lnTo>
                    <a:pt x="0" y="85"/>
                  </a:lnTo>
                  <a:lnTo>
                    <a:pt x="0" y="85"/>
                  </a:lnTo>
                  <a:lnTo>
                    <a:pt x="15" y="96"/>
                  </a:lnTo>
                  <a:lnTo>
                    <a:pt x="27" y="110"/>
                  </a:lnTo>
                  <a:lnTo>
                    <a:pt x="38" y="124"/>
                  </a:lnTo>
                  <a:lnTo>
                    <a:pt x="47" y="141"/>
                  </a:lnTo>
                  <a:lnTo>
                    <a:pt x="56" y="158"/>
                  </a:lnTo>
                  <a:lnTo>
                    <a:pt x="61" y="177"/>
                  </a:lnTo>
                  <a:lnTo>
                    <a:pt x="64" y="195"/>
                  </a:lnTo>
                  <a:lnTo>
                    <a:pt x="65" y="215"/>
                  </a:lnTo>
                  <a:lnTo>
                    <a:pt x="65" y="215"/>
                  </a:lnTo>
                  <a:lnTo>
                    <a:pt x="64" y="235"/>
                  </a:lnTo>
                  <a:lnTo>
                    <a:pt x="61" y="254"/>
                  </a:lnTo>
                  <a:lnTo>
                    <a:pt x="56" y="272"/>
                  </a:lnTo>
                  <a:lnTo>
                    <a:pt x="47" y="290"/>
                  </a:lnTo>
                  <a:lnTo>
                    <a:pt x="38" y="305"/>
                  </a:lnTo>
                  <a:lnTo>
                    <a:pt x="27" y="321"/>
                  </a:lnTo>
                  <a:lnTo>
                    <a:pt x="15" y="333"/>
                  </a:lnTo>
                  <a:lnTo>
                    <a:pt x="0" y="346"/>
                  </a:lnTo>
                  <a:lnTo>
                    <a:pt x="0" y="431"/>
                  </a:lnTo>
                  <a:lnTo>
                    <a:pt x="0" y="431"/>
                  </a:lnTo>
                  <a:lnTo>
                    <a:pt x="15" y="423"/>
                  </a:lnTo>
                  <a:lnTo>
                    <a:pt x="30" y="414"/>
                  </a:lnTo>
                  <a:lnTo>
                    <a:pt x="43" y="405"/>
                  </a:lnTo>
                  <a:lnTo>
                    <a:pt x="57" y="394"/>
                  </a:lnTo>
                  <a:lnTo>
                    <a:pt x="68" y="384"/>
                  </a:lnTo>
                  <a:lnTo>
                    <a:pt x="80" y="371"/>
                  </a:lnTo>
                  <a:lnTo>
                    <a:pt x="90" y="359"/>
                  </a:lnTo>
                  <a:lnTo>
                    <a:pt x="100" y="345"/>
                  </a:lnTo>
                  <a:lnTo>
                    <a:pt x="109" y="330"/>
                  </a:lnTo>
                  <a:lnTo>
                    <a:pt x="116" y="316"/>
                  </a:lnTo>
                  <a:lnTo>
                    <a:pt x="123" y="300"/>
                  </a:lnTo>
                  <a:lnTo>
                    <a:pt x="128" y="283"/>
                  </a:lnTo>
                  <a:lnTo>
                    <a:pt x="133" y="268"/>
                  </a:lnTo>
                  <a:lnTo>
                    <a:pt x="136" y="250"/>
                  </a:lnTo>
                  <a:lnTo>
                    <a:pt x="138" y="233"/>
                  </a:lnTo>
                  <a:lnTo>
                    <a:pt x="138" y="215"/>
                  </a:lnTo>
                  <a:lnTo>
                    <a:pt x="138" y="215"/>
                  </a:lnTo>
                  <a:lnTo>
                    <a:pt x="138" y="198"/>
                  </a:lnTo>
                  <a:lnTo>
                    <a:pt x="136" y="180"/>
                  </a:lnTo>
                  <a:lnTo>
                    <a:pt x="133" y="163"/>
                  </a:lnTo>
                  <a:lnTo>
                    <a:pt x="128" y="146"/>
                  </a:lnTo>
                  <a:lnTo>
                    <a:pt x="123" y="131"/>
                  </a:lnTo>
                  <a:lnTo>
                    <a:pt x="116" y="115"/>
                  </a:lnTo>
                  <a:lnTo>
                    <a:pt x="109" y="100"/>
                  </a:lnTo>
                  <a:lnTo>
                    <a:pt x="100" y="86"/>
                  </a:lnTo>
                  <a:lnTo>
                    <a:pt x="90" y="72"/>
                  </a:lnTo>
                  <a:lnTo>
                    <a:pt x="80" y="60"/>
                  </a:lnTo>
                  <a:lnTo>
                    <a:pt x="68" y="47"/>
                  </a:lnTo>
                  <a:lnTo>
                    <a:pt x="57" y="36"/>
                  </a:lnTo>
                  <a:lnTo>
                    <a:pt x="43" y="25"/>
                  </a:lnTo>
                  <a:lnTo>
                    <a:pt x="30" y="16"/>
                  </a:lnTo>
                  <a:lnTo>
                    <a:pt x="15" y="7"/>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7" name="Freeform 38"/>
            <p:cNvSpPr/>
            <p:nvPr/>
          </p:nvSpPr>
          <p:spPr bwMode="auto">
            <a:xfrm>
              <a:off x="3195087" y="168988"/>
              <a:ext cx="450650" cy="656901"/>
            </a:xfrm>
            <a:custGeom>
              <a:avLst/>
              <a:gdLst>
                <a:gd name="T0" fmla="*/ 326 w 378"/>
                <a:gd name="T1" fmla="*/ 0 h 551"/>
                <a:gd name="T2" fmla="*/ 286 w 378"/>
                <a:gd name="T3" fmla="*/ 3 h 551"/>
                <a:gd name="T4" fmla="*/ 93 w 378"/>
                <a:gd name="T5" fmla="*/ 198 h 551"/>
                <a:gd name="T6" fmla="*/ 89 w 378"/>
                <a:gd name="T7" fmla="*/ 237 h 551"/>
                <a:gd name="T8" fmla="*/ 90 w 378"/>
                <a:gd name="T9" fmla="*/ 253 h 551"/>
                <a:gd name="T10" fmla="*/ 94 w 378"/>
                <a:gd name="T11" fmla="*/ 283 h 551"/>
                <a:gd name="T12" fmla="*/ 101 w 378"/>
                <a:gd name="T13" fmla="*/ 313 h 551"/>
                <a:gd name="T14" fmla="*/ 113 w 378"/>
                <a:gd name="T15" fmla="*/ 340 h 551"/>
                <a:gd name="T16" fmla="*/ 15 w 378"/>
                <a:gd name="T17" fmla="*/ 458 h 551"/>
                <a:gd name="T18" fmla="*/ 9 w 378"/>
                <a:gd name="T19" fmla="*/ 466 h 551"/>
                <a:gd name="T20" fmla="*/ 1 w 378"/>
                <a:gd name="T21" fmla="*/ 486 h 551"/>
                <a:gd name="T22" fmla="*/ 1 w 378"/>
                <a:gd name="T23" fmla="*/ 507 h 551"/>
                <a:gd name="T24" fmla="*/ 9 w 378"/>
                <a:gd name="T25" fmla="*/ 526 h 551"/>
                <a:gd name="T26" fmla="*/ 15 w 378"/>
                <a:gd name="T27" fmla="*/ 535 h 551"/>
                <a:gd name="T28" fmla="*/ 34 w 378"/>
                <a:gd name="T29" fmla="*/ 547 h 551"/>
                <a:gd name="T30" fmla="*/ 54 w 378"/>
                <a:gd name="T31" fmla="*/ 551 h 551"/>
                <a:gd name="T32" fmla="*/ 65 w 378"/>
                <a:gd name="T33" fmla="*/ 550 h 551"/>
                <a:gd name="T34" fmla="*/ 84 w 378"/>
                <a:gd name="T35" fmla="*/ 542 h 551"/>
                <a:gd name="T36" fmla="*/ 194 w 378"/>
                <a:gd name="T37" fmla="*/ 434 h 551"/>
                <a:gd name="T38" fmla="*/ 209 w 378"/>
                <a:gd name="T39" fmla="*/ 443 h 551"/>
                <a:gd name="T40" fmla="*/ 239 w 378"/>
                <a:gd name="T41" fmla="*/ 458 h 551"/>
                <a:gd name="T42" fmla="*/ 273 w 378"/>
                <a:gd name="T43" fmla="*/ 468 h 551"/>
                <a:gd name="T44" fmla="*/ 308 w 378"/>
                <a:gd name="T45" fmla="*/ 474 h 551"/>
                <a:gd name="T46" fmla="*/ 326 w 378"/>
                <a:gd name="T47" fmla="*/ 475 h 551"/>
                <a:gd name="T48" fmla="*/ 353 w 378"/>
                <a:gd name="T49" fmla="*/ 473 h 551"/>
                <a:gd name="T50" fmla="*/ 378 w 378"/>
                <a:gd name="T51" fmla="*/ 468 h 551"/>
                <a:gd name="T52" fmla="*/ 378 w 378"/>
                <a:gd name="T53" fmla="*/ 393 h 551"/>
                <a:gd name="T54" fmla="*/ 353 w 378"/>
                <a:gd name="T55" fmla="*/ 399 h 551"/>
                <a:gd name="T56" fmla="*/ 326 w 378"/>
                <a:gd name="T57" fmla="*/ 401 h 551"/>
                <a:gd name="T58" fmla="*/ 309 w 378"/>
                <a:gd name="T59" fmla="*/ 400 h 551"/>
                <a:gd name="T60" fmla="*/ 278 w 378"/>
                <a:gd name="T61" fmla="*/ 394 h 551"/>
                <a:gd name="T62" fmla="*/ 249 w 378"/>
                <a:gd name="T63" fmla="*/ 382 h 551"/>
                <a:gd name="T64" fmla="*/ 221 w 378"/>
                <a:gd name="T65" fmla="*/ 364 h 551"/>
                <a:gd name="T66" fmla="*/ 199 w 378"/>
                <a:gd name="T67" fmla="*/ 342 h 551"/>
                <a:gd name="T68" fmla="*/ 182 w 378"/>
                <a:gd name="T69" fmla="*/ 316 h 551"/>
                <a:gd name="T70" fmla="*/ 169 w 378"/>
                <a:gd name="T71" fmla="*/ 285 h 551"/>
                <a:gd name="T72" fmla="*/ 163 w 378"/>
                <a:gd name="T73" fmla="*/ 254 h 551"/>
                <a:gd name="T74" fmla="*/ 162 w 378"/>
                <a:gd name="T75" fmla="*/ 237 h 551"/>
                <a:gd name="T76" fmla="*/ 165 w 378"/>
                <a:gd name="T77" fmla="*/ 204 h 551"/>
                <a:gd name="T78" fmla="*/ 175 w 378"/>
                <a:gd name="T79" fmla="*/ 174 h 551"/>
                <a:gd name="T80" fmla="*/ 190 w 378"/>
                <a:gd name="T81" fmla="*/ 145 h 551"/>
                <a:gd name="T82" fmla="*/ 210 w 378"/>
                <a:gd name="T83" fmla="*/ 121 h 551"/>
                <a:gd name="T84" fmla="*/ 235 w 378"/>
                <a:gd name="T85" fmla="*/ 101 h 551"/>
                <a:gd name="T86" fmla="*/ 262 w 378"/>
                <a:gd name="T87" fmla="*/ 86 h 551"/>
                <a:gd name="T88" fmla="*/ 294 w 378"/>
                <a:gd name="T89" fmla="*/ 76 h 551"/>
                <a:gd name="T90" fmla="*/ 326 w 378"/>
                <a:gd name="T91" fmla="*/ 73 h 551"/>
                <a:gd name="T92" fmla="*/ 340 w 378"/>
                <a:gd name="T93" fmla="*/ 73 h 551"/>
                <a:gd name="T94" fmla="*/ 366 w 378"/>
                <a:gd name="T95" fmla="*/ 77 h 551"/>
                <a:gd name="T96" fmla="*/ 378 w 378"/>
                <a:gd name="T97" fmla="*/ 5 h 551"/>
                <a:gd name="T98" fmla="*/ 366 w 378"/>
                <a:gd name="T99" fmla="*/ 3 h 551"/>
                <a:gd name="T100" fmla="*/ 340 w 378"/>
                <a:gd name="T10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8" h="551">
                  <a:moveTo>
                    <a:pt x="326" y="0"/>
                  </a:moveTo>
                  <a:lnTo>
                    <a:pt x="326" y="0"/>
                  </a:lnTo>
                  <a:lnTo>
                    <a:pt x="306" y="1"/>
                  </a:lnTo>
                  <a:lnTo>
                    <a:pt x="286" y="3"/>
                  </a:lnTo>
                  <a:lnTo>
                    <a:pt x="93" y="198"/>
                  </a:lnTo>
                  <a:lnTo>
                    <a:pt x="93" y="198"/>
                  </a:lnTo>
                  <a:lnTo>
                    <a:pt x="90" y="216"/>
                  </a:lnTo>
                  <a:lnTo>
                    <a:pt x="89" y="237"/>
                  </a:lnTo>
                  <a:lnTo>
                    <a:pt x="89" y="237"/>
                  </a:lnTo>
                  <a:lnTo>
                    <a:pt x="90" y="253"/>
                  </a:lnTo>
                  <a:lnTo>
                    <a:pt x="91" y="269"/>
                  </a:lnTo>
                  <a:lnTo>
                    <a:pt x="94" y="283"/>
                  </a:lnTo>
                  <a:lnTo>
                    <a:pt x="97" y="298"/>
                  </a:lnTo>
                  <a:lnTo>
                    <a:pt x="101" y="313"/>
                  </a:lnTo>
                  <a:lnTo>
                    <a:pt x="106" y="326"/>
                  </a:lnTo>
                  <a:lnTo>
                    <a:pt x="113" y="340"/>
                  </a:lnTo>
                  <a:lnTo>
                    <a:pt x="120" y="353"/>
                  </a:lnTo>
                  <a:lnTo>
                    <a:pt x="15" y="458"/>
                  </a:lnTo>
                  <a:lnTo>
                    <a:pt x="15" y="458"/>
                  </a:lnTo>
                  <a:lnTo>
                    <a:pt x="9" y="466"/>
                  </a:lnTo>
                  <a:lnTo>
                    <a:pt x="4" y="476"/>
                  </a:lnTo>
                  <a:lnTo>
                    <a:pt x="1" y="486"/>
                  </a:lnTo>
                  <a:lnTo>
                    <a:pt x="0" y="497"/>
                  </a:lnTo>
                  <a:lnTo>
                    <a:pt x="1" y="507"/>
                  </a:lnTo>
                  <a:lnTo>
                    <a:pt x="4" y="516"/>
                  </a:lnTo>
                  <a:lnTo>
                    <a:pt x="9" y="526"/>
                  </a:lnTo>
                  <a:lnTo>
                    <a:pt x="15" y="535"/>
                  </a:lnTo>
                  <a:lnTo>
                    <a:pt x="15" y="535"/>
                  </a:lnTo>
                  <a:lnTo>
                    <a:pt x="24" y="542"/>
                  </a:lnTo>
                  <a:lnTo>
                    <a:pt x="34" y="547"/>
                  </a:lnTo>
                  <a:lnTo>
                    <a:pt x="44" y="550"/>
                  </a:lnTo>
                  <a:lnTo>
                    <a:pt x="54" y="551"/>
                  </a:lnTo>
                  <a:lnTo>
                    <a:pt x="54" y="551"/>
                  </a:lnTo>
                  <a:lnTo>
                    <a:pt x="65" y="550"/>
                  </a:lnTo>
                  <a:lnTo>
                    <a:pt x="75" y="547"/>
                  </a:lnTo>
                  <a:lnTo>
                    <a:pt x="84" y="542"/>
                  </a:lnTo>
                  <a:lnTo>
                    <a:pt x="93" y="535"/>
                  </a:lnTo>
                  <a:lnTo>
                    <a:pt x="194" y="434"/>
                  </a:lnTo>
                  <a:lnTo>
                    <a:pt x="194" y="434"/>
                  </a:lnTo>
                  <a:lnTo>
                    <a:pt x="209" y="443"/>
                  </a:lnTo>
                  <a:lnTo>
                    <a:pt x="224" y="451"/>
                  </a:lnTo>
                  <a:lnTo>
                    <a:pt x="239" y="458"/>
                  </a:lnTo>
                  <a:lnTo>
                    <a:pt x="256" y="463"/>
                  </a:lnTo>
                  <a:lnTo>
                    <a:pt x="273" y="468"/>
                  </a:lnTo>
                  <a:lnTo>
                    <a:pt x="290" y="472"/>
                  </a:lnTo>
                  <a:lnTo>
                    <a:pt x="308" y="474"/>
                  </a:lnTo>
                  <a:lnTo>
                    <a:pt x="326" y="475"/>
                  </a:lnTo>
                  <a:lnTo>
                    <a:pt x="326" y="475"/>
                  </a:lnTo>
                  <a:lnTo>
                    <a:pt x="340" y="474"/>
                  </a:lnTo>
                  <a:lnTo>
                    <a:pt x="353" y="473"/>
                  </a:lnTo>
                  <a:lnTo>
                    <a:pt x="366" y="470"/>
                  </a:lnTo>
                  <a:lnTo>
                    <a:pt x="378" y="468"/>
                  </a:lnTo>
                  <a:lnTo>
                    <a:pt x="378" y="393"/>
                  </a:lnTo>
                  <a:lnTo>
                    <a:pt x="378" y="393"/>
                  </a:lnTo>
                  <a:lnTo>
                    <a:pt x="366" y="396"/>
                  </a:lnTo>
                  <a:lnTo>
                    <a:pt x="353" y="399"/>
                  </a:lnTo>
                  <a:lnTo>
                    <a:pt x="340" y="400"/>
                  </a:lnTo>
                  <a:lnTo>
                    <a:pt x="326" y="401"/>
                  </a:lnTo>
                  <a:lnTo>
                    <a:pt x="326" y="401"/>
                  </a:lnTo>
                  <a:lnTo>
                    <a:pt x="309" y="400"/>
                  </a:lnTo>
                  <a:lnTo>
                    <a:pt x="294" y="398"/>
                  </a:lnTo>
                  <a:lnTo>
                    <a:pt x="278" y="394"/>
                  </a:lnTo>
                  <a:lnTo>
                    <a:pt x="262" y="388"/>
                  </a:lnTo>
                  <a:lnTo>
                    <a:pt x="249" y="382"/>
                  </a:lnTo>
                  <a:lnTo>
                    <a:pt x="235" y="373"/>
                  </a:lnTo>
                  <a:lnTo>
                    <a:pt x="221" y="364"/>
                  </a:lnTo>
                  <a:lnTo>
                    <a:pt x="210" y="353"/>
                  </a:lnTo>
                  <a:lnTo>
                    <a:pt x="199" y="342"/>
                  </a:lnTo>
                  <a:lnTo>
                    <a:pt x="190" y="329"/>
                  </a:lnTo>
                  <a:lnTo>
                    <a:pt x="182" y="316"/>
                  </a:lnTo>
                  <a:lnTo>
                    <a:pt x="175" y="301"/>
                  </a:lnTo>
                  <a:lnTo>
                    <a:pt x="169" y="285"/>
                  </a:lnTo>
                  <a:lnTo>
                    <a:pt x="165" y="270"/>
                  </a:lnTo>
                  <a:lnTo>
                    <a:pt x="163" y="254"/>
                  </a:lnTo>
                  <a:lnTo>
                    <a:pt x="162" y="237"/>
                  </a:lnTo>
                  <a:lnTo>
                    <a:pt x="162" y="237"/>
                  </a:lnTo>
                  <a:lnTo>
                    <a:pt x="163" y="221"/>
                  </a:lnTo>
                  <a:lnTo>
                    <a:pt x="165" y="204"/>
                  </a:lnTo>
                  <a:lnTo>
                    <a:pt x="169" y="188"/>
                  </a:lnTo>
                  <a:lnTo>
                    <a:pt x="175" y="174"/>
                  </a:lnTo>
                  <a:lnTo>
                    <a:pt x="182" y="159"/>
                  </a:lnTo>
                  <a:lnTo>
                    <a:pt x="190" y="145"/>
                  </a:lnTo>
                  <a:lnTo>
                    <a:pt x="199" y="133"/>
                  </a:lnTo>
                  <a:lnTo>
                    <a:pt x="210" y="121"/>
                  </a:lnTo>
                  <a:lnTo>
                    <a:pt x="221" y="111"/>
                  </a:lnTo>
                  <a:lnTo>
                    <a:pt x="235" y="101"/>
                  </a:lnTo>
                  <a:lnTo>
                    <a:pt x="249" y="93"/>
                  </a:lnTo>
                  <a:lnTo>
                    <a:pt x="262" y="86"/>
                  </a:lnTo>
                  <a:lnTo>
                    <a:pt x="278" y="81"/>
                  </a:lnTo>
                  <a:lnTo>
                    <a:pt x="294" y="76"/>
                  </a:lnTo>
                  <a:lnTo>
                    <a:pt x="309" y="74"/>
                  </a:lnTo>
                  <a:lnTo>
                    <a:pt x="326" y="73"/>
                  </a:lnTo>
                  <a:lnTo>
                    <a:pt x="326" y="73"/>
                  </a:lnTo>
                  <a:lnTo>
                    <a:pt x="340" y="73"/>
                  </a:lnTo>
                  <a:lnTo>
                    <a:pt x="353" y="75"/>
                  </a:lnTo>
                  <a:lnTo>
                    <a:pt x="366" y="77"/>
                  </a:lnTo>
                  <a:lnTo>
                    <a:pt x="378" y="82"/>
                  </a:lnTo>
                  <a:lnTo>
                    <a:pt x="378" y="5"/>
                  </a:lnTo>
                  <a:lnTo>
                    <a:pt x="378" y="5"/>
                  </a:lnTo>
                  <a:lnTo>
                    <a:pt x="366" y="3"/>
                  </a:lnTo>
                  <a:lnTo>
                    <a:pt x="353" y="1"/>
                  </a:lnTo>
                  <a:lnTo>
                    <a:pt x="340" y="0"/>
                  </a:lnTo>
                  <a:lnTo>
                    <a:pt x="326"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8" name="Freeform 42"/>
            <p:cNvSpPr/>
            <p:nvPr/>
          </p:nvSpPr>
          <p:spPr bwMode="auto">
            <a:xfrm>
              <a:off x="2435657" y="1327973"/>
              <a:ext cx="194328" cy="664054"/>
            </a:xfrm>
            <a:custGeom>
              <a:avLst/>
              <a:gdLst>
                <a:gd name="T0" fmla="*/ 74 w 163"/>
                <a:gd name="T1" fmla="*/ 186 h 557"/>
                <a:gd name="T2" fmla="*/ 76 w 163"/>
                <a:gd name="T3" fmla="*/ 166 h 557"/>
                <a:gd name="T4" fmla="*/ 82 w 163"/>
                <a:gd name="T5" fmla="*/ 147 h 557"/>
                <a:gd name="T6" fmla="*/ 89 w 163"/>
                <a:gd name="T7" fmla="*/ 129 h 557"/>
                <a:gd name="T8" fmla="*/ 100 w 163"/>
                <a:gd name="T9" fmla="*/ 115 h 557"/>
                <a:gd name="T10" fmla="*/ 113 w 163"/>
                <a:gd name="T11" fmla="*/ 101 h 557"/>
                <a:gd name="T12" fmla="*/ 128 w 163"/>
                <a:gd name="T13" fmla="*/ 90 h 557"/>
                <a:gd name="T14" fmla="*/ 145 w 163"/>
                <a:gd name="T15" fmla="*/ 81 h 557"/>
                <a:gd name="T16" fmla="*/ 163 w 163"/>
                <a:gd name="T17" fmla="*/ 76 h 557"/>
                <a:gd name="T18" fmla="*/ 163 w 163"/>
                <a:gd name="T19" fmla="*/ 0 h 557"/>
                <a:gd name="T20" fmla="*/ 130 w 163"/>
                <a:gd name="T21" fmla="*/ 7 h 557"/>
                <a:gd name="T22" fmla="*/ 99 w 163"/>
                <a:gd name="T23" fmla="*/ 21 h 557"/>
                <a:gd name="T24" fmla="*/ 71 w 163"/>
                <a:gd name="T25" fmla="*/ 38 h 557"/>
                <a:gd name="T26" fmla="*/ 47 w 163"/>
                <a:gd name="T27" fmla="*/ 61 h 557"/>
                <a:gd name="T28" fmla="*/ 27 w 163"/>
                <a:gd name="T29" fmla="*/ 88 h 557"/>
                <a:gd name="T30" fmla="*/ 13 w 163"/>
                <a:gd name="T31" fmla="*/ 118 h 557"/>
                <a:gd name="T32" fmla="*/ 3 w 163"/>
                <a:gd name="T33" fmla="*/ 150 h 557"/>
                <a:gd name="T34" fmla="*/ 0 w 163"/>
                <a:gd name="T35" fmla="*/ 186 h 557"/>
                <a:gd name="T36" fmla="*/ 1 w 163"/>
                <a:gd name="T37" fmla="*/ 202 h 557"/>
                <a:gd name="T38" fmla="*/ 10 w 163"/>
                <a:gd name="T39" fmla="*/ 242 h 557"/>
                <a:gd name="T40" fmla="*/ 27 w 163"/>
                <a:gd name="T41" fmla="*/ 289 h 557"/>
                <a:gd name="T42" fmla="*/ 63 w 163"/>
                <a:gd name="T43" fmla="*/ 369 h 557"/>
                <a:gd name="T44" fmla="*/ 116 w 163"/>
                <a:gd name="T45" fmla="*/ 473 h 557"/>
                <a:gd name="T46" fmla="*/ 163 w 163"/>
                <a:gd name="T47" fmla="*/ 557 h 557"/>
                <a:gd name="T48" fmla="*/ 163 w 163"/>
                <a:gd name="T49" fmla="*/ 295 h 557"/>
                <a:gd name="T50" fmla="*/ 145 w 163"/>
                <a:gd name="T51" fmla="*/ 289 h 557"/>
                <a:gd name="T52" fmla="*/ 128 w 163"/>
                <a:gd name="T53" fmla="*/ 281 h 557"/>
                <a:gd name="T54" fmla="*/ 113 w 163"/>
                <a:gd name="T55" fmla="*/ 270 h 557"/>
                <a:gd name="T56" fmla="*/ 100 w 163"/>
                <a:gd name="T57" fmla="*/ 257 h 557"/>
                <a:gd name="T58" fmla="*/ 89 w 163"/>
                <a:gd name="T59" fmla="*/ 241 h 557"/>
                <a:gd name="T60" fmla="*/ 82 w 163"/>
                <a:gd name="T61" fmla="*/ 224 h 557"/>
                <a:gd name="T62" fmla="*/ 76 w 163"/>
                <a:gd name="T63" fmla="*/ 205 h 557"/>
                <a:gd name="T64" fmla="*/ 74 w 163"/>
                <a:gd name="T65" fmla="*/ 18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3" h="557">
                  <a:moveTo>
                    <a:pt x="74" y="186"/>
                  </a:moveTo>
                  <a:lnTo>
                    <a:pt x="74" y="186"/>
                  </a:lnTo>
                  <a:lnTo>
                    <a:pt x="75" y="175"/>
                  </a:lnTo>
                  <a:lnTo>
                    <a:pt x="76" y="166"/>
                  </a:lnTo>
                  <a:lnTo>
                    <a:pt x="78" y="157"/>
                  </a:lnTo>
                  <a:lnTo>
                    <a:pt x="82" y="147"/>
                  </a:lnTo>
                  <a:lnTo>
                    <a:pt x="85" y="138"/>
                  </a:lnTo>
                  <a:lnTo>
                    <a:pt x="89" y="129"/>
                  </a:lnTo>
                  <a:lnTo>
                    <a:pt x="94" y="122"/>
                  </a:lnTo>
                  <a:lnTo>
                    <a:pt x="100" y="115"/>
                  </a:lnTo>
                  <a:lnTo>
                    <a:pt x="107" y="108"/>
                  </a:lnTo>
                  <a:lnTo>
                    <a:pt x="113" y="101"/>
                  </a:lnTo>
                  <a:lnTo>
                    <a:pt x="120" y="95"/>
                  </a:lnTo>
                  <a:lnTo>
                    <a:pt x="128" y="90"/>
                  </a:lnTo>
                  <a:lnTo>
                    <a:pt x="136" y="86"/>
                  </a:lnTo>
                  <a:lnTo>
                    <a:pt x="145" y="81"/>
                  </a:lnTo>
                  <a:lnTo>
                    <a:pt x="154" y="78"/>
                  </a:lnTo>
                  <a:lnTo>
                    <a:pt x="163" y="76"/>
                  </a:lnTo>
                  <a:lnTo>
                    <a:pt x="163" y="0"/>
                  </a:lnTo>
                  <a:lnTo>
                    <a:pt x="163" y="0"/>
                  </a:lnTo>
                  <a:lnTo>
                    <a:pt x="146" y="3"/>
                  </a:lnTo>
                  <a:lnTo>
                    <a:pt x="130" y="7"/>
                  </a:lnTo>
                  <a:lnTo>
                    <a:pt x="114" y="13"/>
                  </a:lnTo>
                  <a:lnTo>
                    <a:pt x="99" y="21"/>
                  </a:lnTo>
                  <a:lnTo>
                    <a:pt x="85" y="29"/>
                  </a:lnTo>
                  <a:lnTo>
                    <a:pt x="71" y="38"/>
                  </a:lnTo>
                  <a:lnTo>
                    <a:pt x="59" y="50"/>
                  </a:lnTo>
                  <a:lnTo>
                    <a:pt x="47" y="61"/>
                  </a:lnTo>
                  <a:lnTo>
                    <a:pt x="37" y="74"/>
                  </a:lnTo>
                  <a:lnTo>
                    <a:pt x="27" y="88"/>
                  </a:lnTo>
                  <a:lnTo>
                    <a:pt x="19" y="102"/>
                  </a:lnTo>
                  <a:lnTo>
                    <a:pt x="13" y="118"/>
                  </a:lnTo>
                  <a:lnTo>
                    <a:pt x="7" y="134"/>
                  </a:lnTo>
                  <a:lnTo>
                    <a:pt x="3" y="150"/>
                  </a:lnTo>
                  <a:lnTo>
                    <a:pt x="1" y="168"/>
                  </a:lnTo>
                  <a:lnTo>
                    <a:pt x="0" y="186"/>
                  </a:lnTo>
                  <a:lnTo>
                    <a:pt x="0" y="186"/>
                  </a:lnTo>
                  <a:lnTo>
                    <a:pt x="1" y="202"/>
                  </a:lnTo>
                  <a:lnTo>
                    <a:pt x="5" y="220"/>
                  </a:lnTo>
                  <a:lnTo>
                    <a:pt x="10" y="242"/>
                  </a:lnTo>
                  <a:lnTo>
                    <a:pt x="19" y="265"/>
                  </a:lnTo>
                  <a:lnTo>
                    <a:pt x="27" y="289"/>
                  </a:lnTo>
                  <a:lnTo>
                    <a:pt x="39" y="316"/>
                  </a:lnTo>
                  <a:lnTo>
                    <a:pt x="63" y="369"/>
                  </a:lnTo>
                  <a:lnTo>
                    <a:pt x="90" y="422"/>
                  </a:lnTo>
                  <a:lnTo>
                    <a:pt x="116" y="473"/>
                  </a:lnTo>
                  <a:lnTo>
                    <a:pt x="142" y="519"/>
                  </a:lnTo>
                  <a:lnTo>
                    <a:pt x="163" y="557"/>
                  </a:lnTo>
                  <a:lnTo>
                    <a:pt x="163" y="295"/>
                  </a:lnTo>
                  <a:lnTo>
                    <a:pt x="163" y="295"/>
                  </a:lnTo>
                  <a:lnTo>
                    <a:pt x="154" y="293"/>
                  </a:lnTo>
                  <a:lnTo>
                    <a:pt x="145" y="289"/>
                  </a:lnTo>
                  <a:lnTo>
                    <a:pt x="136" y="285"/>
                  </a:lnTo>
                  <a:lnTo>
                    <a:pt x="128" y="281"/>
                  </a:lnTo>
                  <a:lnTo>
                    <a:pt x="120" y="276"/>
                  </a:lnTo>
                  <a:lnTo>
                    <a:pt x="113" y="270"/>
                  </a:lnTo>
                  <a:lnTo>
                    <a:pt x="107" y="263"/>
                  </a:lnTo>
                  <a:lnTo>
                    <a:pt x="100" y="257"/>
                  </a:lnTo>
                  <a:lnTo>
                    <a:pt x="94" y="249"/>
                  </a:lnTo>
                  <a:lnTo>
                    <a:pt x="89" y="241"/>
                  </a:lnTo>
                  <a:lnTo>
                    <a:pt x="85" y="233"/>
                  </a:lnTo>
                  <a:lnTo>
                    <a:pt x="82" y="224"/>
                  </a:lnTo>
                  <a:lnTo>
                    <a:pt x="78" y="215"/>
                  </a:lnTo>
                  <a:lnTo>
                    <a:pt x="76" y="205"/>
                  </a:lnTo>
                  <a:lnTo>
                    <a:pt x="75" y="195"/>
                  </a:lnTo>
                  <a:lnTo>
                    <a:pt x="74" y="186"/>
                  </a:lnTo>
                  <a:lnTo>
                    <a:pt x="74" y="186"/>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9" name="Freeform 46"/>
            <p:cNvSpPr/>
            <p:nvPr/>
          </p:nvSpPr>
          <p:spPr bwMode="auto">
            <a:xfrm>
              <a:off x="2430888" y="4684322"/>
              <a:ext cx="199097" cy="323086"/>
            </a:xfrm>
            <a:custGeom>
              <a:avLst/>
              <a:gdLst>
                <a:gd name="T0" fmla="*/ 167 w 167"/>
                <a:gd name="T1" fmla="*/ 0 h 271"/>
                <a:gd name="T2" fmla="*/ 0 w 167"/>
                <a:gd name="T3" fmla="*/ 167 h 271"/>
                <a:gd name="T4" fmla="*/ 103 w 167"/>
                <a:gd name="T5" fmla="*/ 271 h 271"/>
                <a:gd name="T6" fmla="*/ 137 w 167"/>
                <a:gd name="T7" fmla="*/ 259 h 271"/>
                <a:gd name="T8" fmla="*/ 137 w 167"/>
                <a:gd name="T9" fmla="*/ 201 h 271"/>
                <a:gd name="T10" fmla="*/ 167 w 167"/>
                <a:gd name="T11" fmla="*/ 173 h 271"/>
                <a:gd name="T12" fmla="*/ 167 w 167"/>
                <a:gd name="T13" fmla="*/ 0 h 271"/>
              </a:gdLst>
              <a:ahLst/>
              <a:cxnLst>
                <a:cxn ang="0">
                  <a:pos x="T0" y="T1"/>
                </a:cxn>
                <a:cxn ang="0">
                  <a:pos x="T2" y="T3"/>
                </a:cxn>
                <a:cxn ang="0">
                  <a:pos x="T4" y="T5"/>
                </a:cxn>
                <a:cxn ang="0">
                  <a:pos x="T6" y="T7"/>
                </a:cxn>
                <a:cxn ang="0">
                  <a:pos x="T8" y="T9"/>
                </a:cxn>
                <a:cxn ang="0">
                  <a:pos x="T10" y="T11"/>
                </a:cxn>
                <a:cxn ang="0">
                  <a:pos x="T12" y="T13"/>
                </a:cxn>
              </a:cxnLst>
              <a:rect l="0" t="0" r="r" b="b"/>
              <a:pathLst>
                <a:path w="167" h="271">
                  <a:moveTo>
                    <a:pt x="167" y="0"/>
                  </a:moveTo>
                  <a:lnTo>
                    <a:pt x="0" y="167"/>
                  </a:lnTo>
                  <a:lnTo>
                    <a:pt x="103" y="271"/>
                  </a:lnTo>
                  <a:lnTo>
                    <a:pt x="137" y="259"/>
                  </a:lnTo>
                  <a:lnTo>
                    <a:pt x="137" y="201"/>
                  </a:lnTo>
                  <a:lnTo>
                    <a:pt x="167" y="173"/>
                  </a:lnTo>
                  <a:lnTo>
                    <a:pt x="167"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0" name="Freeform 118"/>
            <p:cNvSpPr/>
            <p:nvPr/>
          </p:nvSpPr>
          <p:spPr bwMode="auto">
            <a:xfrm>
              <a:off x="1659537" y="3107047"/>
              <a:ext cx="960910" cy="962103"/>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31" name="그룹 122"/>
            <p:cNvGrpSpPr/>
            <p:nvPr/>
          </p:nvGrpSpPr>
          <p:grpSpPr>
            <a:xfrm>
              <a:off x="1659537" y="3390790"/>
              <a:ext cx="305202" cy="678359"/>
              <a:chOff x="2209800" y="4519614"/>
              <a:chExt cx="406400" cy="903287"/>
            </a:xfrm>
            <a:solidFill>
              <a:schemeClr val="accent1">
                <a:lumMod val="50000"/>
              </a:schemeClr>
            </a:solidFill>
          </p:grpSpPr>
          <p:sp>
            <p:nvSpPr>
              <p:cNvPr id="37" name="Freeform 9"/>
              <p:cNvSpPr/>
              <p:nvPr/>
            </p:nvSpPr>
            <p:spPr bwMode="auto">
              <a:xfrm>
                <a:off x="2209800" y="4519614"/>
                <a:ext cx="171450" cy="385763"/>
              </a:xfrm>
              <a:custGeom>
                <a:avLst/>
                <a:gdLst>
                  <a:gd name="T0" fmla="*/ 0 w 108"/>
                  <a:gd name="T1" fmla="*/ 0 h 243"/>
                  <a:gd name="T2" fmla="*/ 0 w 108"/>
                  <a:gd name="T3" fmla="*/ 243 h 243"/>
                  <a:gd name="T4" fmla="*/ 0 w 108"/>
                  <a:gd name="T5" fmla="*/ 243 h 243"/>
                  <a:gd name="T6" fmla="*/ 11 w 108"/>
                  <a:gd name="T7" fmla="*/ 242 h 243"/>
                  <a:gd name="T8" fmla="*/ 22 w 108"/>
                  <a:gd name="T9" fmla="*/ 239 h 243"/>
                  <a:gd name="T10" fmla="*/ 33 w 108"/>
                  <a:gd name="T11" fmla="*/ 234 h 243"/>
                  <a:gd name="T12" fmla="*/ 42 w 108"/>
                  <a:gd name="T13" fmla="*/ 230 h 243"/>
                  <a:gd name="T14" fmla="*/ 51 w 108"/>
                  <a:gd name="T15" fmla="*/ 224 h 243"/>
                  <a:gd name="T16" fmla="*/ 61 w 108"/>
                  <a:gd name="T17" fmla="*/ 218 h 243"/>
                  <a:gd name="T18" fmla="*/ 69 w 108"/>
                  <a:gd name="T19" fmla="*/ 210 h 243"/>
                  <a:gd name="T20" fmla="*/ 77 w 108"/>
                  <a:gd name="T21" fmla="*/ 203 h 243"/>
                  <a:gd name="T22" fmla="*/ 83 w 108"/>
                  <a:gd name="T23" fmla="*/ 195 h 243"/>
                  <a:gd name="T24" fmla="*/ 89 w 108"/>
                  <a:gd name="T25" fmla="*/ 185 h 243"/>
                  <a:gd name="T26" fmla="*/ 94 w 108"/>
                  <a:gd name="T27" fmla="*/ 176 h 243"/>
                  <a:gd name="T28" fmla="*/ 100 w 108"/>
                  <a:gd name="T29" fmla="*/ 165 h 243"/>
                  <a:gd name="T30" fmla="*/ 103 w 108"/>
                  <a:gd name="T31" fmla="*/ 155 h 243"/>
                  <a:gd name="T32" fmla="*/ 106 w 108"/>
                  <a:gd name="T33" fmla="*/ 145 h 243"/>
                  <a:gd name="T34" fmla="*/ 107 w 108"/>
                  <a:gd name="T35" fmla="*/ 133 h 243"/>
                  <a:gd name="T36" fmla="*/ 108 w 108"/>
                  <a:gd name="T37" fmla="*/ 122 h 243"/>
                  <a:gd name="T38" fmla="*/ 108 w 108"/>
                  <a:gd name="T39" fmla="*/ 122 h 243"/>
                  <a:gd name="T40" fmla="*/ 107 w 108"/>
                  <a:gd name="T41" fmla="*/ 110 h 243"/>
                  <a:gd name="T42" fmla="*/ 106 w 108"/>
                  <a:gd name="T43" fmla="*/ 99 h 243"/>
                  <a:gd name="T44" fmla="*/ 103 w 108"/>
                  <a:gd name="T45" fmla="*/ 88 h 243"/>
                  <a:gd name="T46" fmla="*/ 100 w 108"/>
                  <a:gd name="T47" fmla="*/ 77 h 243"/>
                  <a:gd name="T48" fmla="*/ 94 w 108"/>
                  <a:gd name="T49" fmla="*/ 67 h 243"/>
                  <a:gd name="T50" fmla="*/ 89 w 108"/>
                  <a:gd name="T51" fmla="*/ 58 h 243"/>
                  <a:gd name="T52" fmla="*/ 83 w 108"/>
                  <a:gd name="T53" fmla="*/ 48 h 243"/>
                  <a:gd name="T54" fmla="*/ 77 w 108"/>
                  <a:gd name="T55" fmla="*/ 40 h 243"/>
                  <a:gd name="T56" fmla="*/ 69 w 108"/>
                  <a:gd name="T57" fmla="*/ 32 h 243"/>
                  <a:gd name="T58" fmla="*/ 61 w 108"/>
                  <a:gd name="T59" fmla="*/ 25 h 243"/>
                  <a:gd name="T60" fmla="*/ 51 w 108"/>
                  <a:gd name="T61" fmla="*/ 19 h 243"/>
                  <a:gd name="T62" fmla="*/ 42 w 108"/>
                  <a:gd name="T63" fmla="*/ 13 h 243"/>
                  <a:gd name="T64" fmla="*/ 33 w 108"/>
                  <a:gd name="T65" fmla="*/ 9 h 243"/>
                  <a:gd name="T66" fmla="*/ 22 w 108"/>
                  <a:gd name="T67" fmla="*/ 4 h 243"/>
                  <a:gd name="T68" fmla="*/ 11 w 108"/>
                  <a:gd name="T69" fmla="*/ 1 h 243"/>
                  <a:gd name="T70" fmla="*/ 0 w 108"/>
                  <a:gd name="T7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243">
                    <a:moveTo>
                      <a:pt x="0" y="0"/>
                    </a:moveTo>
                    <a:lnTo>
                      <a:pt x="0" y="243"/>
                    </a:lnTo>
                    <a:lnTo>
                      <a:pt x="0" y="243"/>
                    </a:lnTo>
                    <a:lnTo>
                      <a:pt x="11" y="242"/>
                    </a:lnTo>
                    <a:lnTo>
                      <a:pt x="22" y="239"/>
                    </a:lnTo>
                    <a:lnTo>
                      <a:pt x="33" y="234"/>
                    </a:lnTo>
                    <a:lnTo>
                      <a:pt x="42" y="230"/>
                    </a:lnTo>
                    <a:lnTo>
                      <a:pt x="51" y="224"/>
                    </a:lnTo>
                    <a:lnTo>
                      <a:pt x="61" y="218"/>
                    </a:lnTo>
                    <a:lnTo>
                      <a:pt x="69" y="210"/>
                    </a:lnTo>
                    <a:lnTo>
                      <a:pt x="77" y="203"/>
                    </a:lnTo>
                    <a:lnTo>
                      <a:pt x="83" y="195"/>
                    </a:lnTo>
                    <a:lnTo>
                      <a:pt x="89" y="185"/>
                    </a:lnTo>
                    <a:lnTo>
                      <a:pt x="94" y="176"/>
                    </a:lnTo>
                    <a:lnTo>
                      <a:pt x="100" y="165"/>
                    </a:lnTo>
                    <a:lnTo>
                      <a:pt x="103" y="155"/>
                    </a:lnTo>
                    <a:lnTo>
                      <a:pt x="106" y="145"/>
                    </a:lnTo>
                    <a:lnTo>
                      <a:pt x="107" y="133"/>
                    </a:lnTo>
                    <a:lnTo>
                      <a:pt x="108" y="122"/>
                    </a:lnTo>
                    <a:lnTo>
                      <a:pt x="108" y="122"/>
                    </a:lnTo>
                    <a:lnTo>
                      <a:pt x="107" y="110"/>
                    </a:lnTo>
                    <a:lnTo>
                      <a:pt x="106" y="99"/>
                    </a:lnTo>
                    <a:lnTo>
                      <a:pt x="103" y="88"/>
                    </a:lnTo>
                    <a:lnTo>
                      <a:pt x="100" y="77"/>
                    </a:lnTo>
                    <a:lnTo>
                      <a:pt x="94" y="67"/>
                    </a:lnTo>
                    <a:lnTo>
                      <a:pt x="89" y="58"/>
                    </a:lnTo>
                    <a:lnTo>
                      <a:pt x="83" y="48"/>
                    </a:lnTo>
                    <a:lnTo>
                      <a:pt x="77" y="40"/>
                    </a:lnTo>
                    <a:lnTo>
                      <a:pt x="69" y="32"/>
                    </a:lnTo>
                    <a:lnTo>
                      <a:pt x="61" y="25"/>
                    </a:lnTo>
                    <a:lnTo>
                      <a:pt x="51" y="19"/>
                    </a:lnTo>
                    <a:lnTo>
                      <a:pt x="42" y="13"/>
                    </a:lnTo>
                    <a:lnTo>
                      <a:pt x="33" y="9"/>
                    </a:lnTo>
                    <a:lnTo>
                      <a:pt x="22" y="4"/>
                    </a:lnTo>
                    <a:lnTo>
                      <a:pt x="11" y="1"/>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8" name="Freeform 11"/>
              <p:cNvSpPr/>
              <p:nvPr/>
            </p:nvSpPr>
            <p:spPr bwMode="auto">
              <a:xfrm>
                <a:off x="2209800" y="4935538"/>
                <a:ext cx="406400" cy="487363"/>
              </a:xfrm>
              <a:custGeom>
                <a:avLst/>
                <a:gdLst>
                  <a:gd name="T0" fmla="*/ 35 w 256"/>
                  <a:gd name="T1" fmla="*/ 0 h 307"/>
                  <a:gd name="T2" fmla="*/ 0 w 256"/>
                  <a:gd name="T3" fmla="*/ 0 h 307"/>
                  <a:gd name="T4" fmla="*/ 0 w 256"/>
                  <a:gd name="T5" fmla="*/ 307 h 307"/>
                  <a:gd name="T6" fmla="*/ 126 w 256"/>
                  <a:gd name="T7" fmla="*/ 307 h 307"/>
                  <a:gd name="T8" fmla="*/ 126 w 256"/>
                  <a:gd name="T9" fmla="*/ 215 h 307"/>
                  <a:gd name="T10" fmla="*/ 144 w 256"/>
                  <a:gd name="T11" fmla="*/ 215 h 307"/>
                  <a:gd name="T12" fmla="*/ 144 w 256"/>
                  <a:gd name="T13" fmla="*/ 307 h 307"/>
                  <a:gd name="T14" fmla="*/ 256 w 256"/>
                  <a:gd name="T15" fmla="*/ 307 h 307"/>
                  <a:gd name="T16" fmla="*/ 256 w 256"/>
                  <a:gd name="T17" fmla="*/ 134 h 307"/>
                  <a:gd name="T18" fmla="*/ 256 w 256"/>
                  <a:gd name="T19" fmla="*/ 134 h 307"/>
                  <a:gd name="T20" fmla="*/ 255 w 256"/>
                  <a:gd name="T21" fmla="*/ 128 h 307"/>
                  <a:gd name="T22" fmla="*/ 255 w 256"/>
                  <a:gd name="T23" fmla="*/ 128 h 307"/>
                  <a:gd name="T24" fmla="*/ 255 w 256"/>
                  <a:gd name="T25" fmla="*/ 123 h 307"/>
                  <a:gd name="T26" fmla="*/ 255 w 256"/>
                  <a:gd name="T27" fmla="*/ 123 h 307"/>
                  <a:gd name="T28" fmla="*/ 254 w 256"/>
                  <a:gd name="T29" fmla="*/ 121 h 307"/>
                  <a:gd name="T30" fmla="*/ 254 w 256"/>
                  <a:gd name="T31" fmla="*/ 121 h 307"/>
                  <a:gd name="T32" fmla="*/ 253 w 256"/>
                  <a:gd name="T33" fmla="*/ 113 h 307"/>
                  <a:gd name="T34" fmla="*/ 251 w 256"/>
                  <a:gd name="T35" fmla="*/ 104 h 307"/>
                  <a:gd name="T36" fmla="*/ 248 w 256"/>
                  <a:gd name="T37" fmla="*/ 97 h 307"/>
                  <a:gd name="T38" fmla="*/ 244 w 256"/>
                  <a:gd name="T39" fmla="*/ 90 h 307"/>
                  <a:gd name="T40" fmla="*/ 240 w 256"/>
                  <a:gd name="T41" fmla="*/ 82 h 307"/>
                  <a:gd name="T42" fmla="*/ 235 w 256"/>
                  <a:gd name="T43" fmla="*/ 76 h 307"/>
                  <a:gd name="T44" fmla="*/ 225 w 256"/>
                  <a:gd name="T45" fmla="*/ 63 h 307"/>
                  <a:gd name="T46" fmla="*/ 212 w 256"/>
                  <a:gd name="T47" fmla="*/ 53 h 307"/>
                  <a:gd name="T48" fmla="*/ 199 w 256"/>
                  <a:gd name="T49" fmla="*/ 44 h 307"/>
                  <a:gd name="T50" fmla="*/ 184 w 256"/>
                  <a:gd name="T51" fmla="*/ 35 h 307"/>
                  <a:gd name="T52" fmla="*/ 169 w 256"/>
                  <a:gd name="T53" fmla="*/ 28 h 307"/>
                  <a:gd name="T54" fmla="*/ 152 w 256"/>
                  <a:gd name="T55" fmla="*/ 22 h 307"/>
                  <a:gd name="T56" fmla="*/ 135 w 256"/>
                  <a:gd name="T57" fmla="*/ 16 h 307"/>
                  <a:gd name="T58" fmla="*/ 119 w 256"/>
                  <a:gd name="T59" fmla="*/ 12 h 307"/>
                  <a:gd name="T60" fmla="*/ 103 w 256"/>
                  <a:gd name="T61" fmla="*/ 8 h 307"/>
                  <a:gd name="T62" fmla="*/ 72 w 256"/>
                  <a:gd name="T63" fmla="*/ 4 h 307"/>
                  <a:gd name="T64" fmla="*/ 46 w 256"/>
                  <a:gd name="T65" fmla="*/ 1 h 307"/>
                  <a:gd name="T66" fmla="*/ 46 w 256"/>
                  <a:gd name="T67" fmla="*/ 1 h 307"/>
                  <a:gd name="T68" fmla="*/ 40 w 256"/>
                  <a:gd name="T69" fmla="*/ 0 h 307"/>
                  <a:gd name="T70" fmla="*/ 35 w 256"/>
                  <a:gd name="T7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6" h="307">
                    <a:moveTo>
                      <a:pt x="35" y="0"/>
                    </a:moveTo>
                    <a:lnTo>
                      <a:pt x="0" y="0"/>
                    </a:lnTo>
                    <a:lnTo>
                      <a:pt x="0" y="307"/>
                    </a:lnTo>
                    <a:lnTo>
                      <a:pt x="126" y="307"/>
                    </a:lnTo>
                    <a:lnTo>
                      <a:pt x="126" y="215"/>
                    </a:lnTo>
                    <a:lnTo>
                      <a:pt x="144" y="215"/>
                    </a:lnTo>
                    <a:lnTo>
                      <a:pt x="144" y="307"/>
                    </a:lnTo>
                    <a:lnTo>
                      <a:pt x="256" y="307"/>
                    </a:lnTo>
                    <a:lnTo>
                      <a:pt x="256" y="134"/>
                    </a:lnTo>
                    <a:lnTo>
                      <a:pt x="256" y="134"/>
                    </a:lnTo>
                    <a:lnTo>
                      <a:pt x="255" y="128"/>
                    </a:lnTo>
                    <a:lnTo>
                      <a:pt x="255" y="128"/>
                    </a:lnTo>
                    <a:lnTo>
                      <a:pt x="255" y="123"/>
                    </a:lnTo>
                    <a:lnTo>
                      <a:pt x="255" y="123"/>
                    </a:lnTo>
                    <a:lnTo>
                      <a:pt x="254" y="121"/>
                    </a:lnTo>
                    <a:lnTo>
                      <a:pt x="254" y="121"/>
                    </a:lnTo>
                    <a:lnTo>
                      <a:pt x="253" y="113"/>
                    </a:lnTo>
                    <a:lnTo>
                      <a:pt x="251" y="104"/>
                    </a:lnTo>
                    <a:lnTo>
                      <a:pt x="248" y="97"/>
                    </a:lnTo>
                    <a:lnTo>
                      <a:pt x="244" y="90"/>
                    </a:lnTo>
                    <a:lnTo>
                      <a:pt x="240" y="82"/>
                    </a:lnTo>
                    <a:lnTo>
                      <a:pt x="235" y="76"/>
                    </a:lnTo>
                    <a:lnTo>
                      <a:pt x="225" y="63"/>
                    </a:lnTo>
                    <a:lnTo>
                      <a:pt x="212" y="53"/>
                    </a:lnTo>
                    <a:lnTo>
                      <a:pt x="199" y="44"/>
                    </a:lnTo>
                    <a:lnTo>
                      <a:pt x="184" y="35"/>
                    </a:lnTo>
                    <a:lnTo>
                      <a:pt x="169" y="28"/>
                    </a:lnTo>
                    <a:lnTo>
                      <a:pt x="152" y="22"/>
                    </a:lnTo>
                    <a:lnTo>
                      <a:pt x="135" y="16"/>
                    </a:lnTo>
                    <a:lnTo>
                      <a:pt x="119" y="12"/>
                    </a:lnTo>
                    <a:lnTo>
                      <a:pt x="103" y="8"/>
                    </a:lnTo>
                    <a:lnTo>
                      <a:pt x="72" y="4"/>
                    </a:lnTo>
                    <a:lnTo>
                      <a:pt x="46" y="1"/>
                    </a:lnTo>
                    <a:lnTo>
                      <a:pt x="46" y="1"/>
                    </a:lnTo>
                    <a:lnTo>
                      <a:pt x="40" y="0"/>
                    </a:lnTo>
                    <a:lnTo>
                      <a:pt x="3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32" name="Freeform 110"/>
            <p:cNvSpPr/>
            <p:nvPr/>
          </p:nvSpPr>
          <p:spPr bwMode="auto">
            <a:xfrm>
              <a:off x="2684826" y="4123990"/>
              <a:ext cx="960910" cy="960910"/>
            </a:xfrm>
            <a:custGeom>
              <a:avLst/>
              <a:gdLst>
                <a:gd name="T0" fmla="*/ 0 w 806"/>
                <a:gd name="T1" fmla="*/ 0 h 806"/>
                <a:gd name="T2" fmla="*/ 806 w 806"/>
                <a:gd name="T3" fmla="*/ 806 h 806"/>
                <a:gd name="T4" fmla="*/ 0 w 806"/>
                <a:gd name="T5" fmla="*/ 806 h 806"/>
                <a:gd name="T6" fmla="*/ 0 w 806"/>
                <a:gd name="T7" fmla="*/ 0 h 806"/>
              </a:gdLst>
              <a:ahLst/>
              <a:cxnLst>
                <a:cxn ang="0">
                  <a:pos x="T0" y="T1"/>
                </a:cxn>
                <a:cxn ang="0">
                  <a:pos x="T2" y="T3"/>
                </a:cxn>
                <a:cxn ang="0">
                  <a:pos x="T4" y="T5"/>
                </a:cxn>
                <a:cxn ang="0">
                  <a:pos x="T6" y="T7"/>
                </a:cxn>
              </a:cxnLst>
              <a:rect l="0" t="0" r="r" b="b"/>
              <a:pathLst>
                <a:path w="806" h="806">
                  <a:moveTo>
                    <a:pt x="0" y="0"/>
                  </a:moveTo>
                  <a:lnTo>
                    <a:pt x="806" y="806"/>
                  </a:lnTo>
                  <a:lnTo>
                    <a:pt x="0" y="806"/>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3" name="Freeform 43"/>
            <p:cNvSpPr>
              <a:spLocks noEditPoints="1"/>
            </p:cNvSpPr>
            <p:nvPr/>
          </p:nvSpPr>
          <p:spPr bwMode="auto">
            <a:xfrm>
              <a:off x="2684826" y="4425020"/>
              <a:ext cx="299242" cy="473302"/>
            </a:xfrm>
            <a:custGeom>
              <a:avLst/>
              <a:gdLst>
                <a:gd name="T0" fmla="*/ 134 w 251"/>
                <a:gd name="T1" fmla="*/ 142 h 397"/>
                <a:gd name="T2" fmla="*/ 124 w 251"/>
                <a:gd name="T3" fmla="*/ 141 h 397"/>
                <a:gd name="T4" fmla="*/ 116 w 251"/>
                <a:gd name="T5" fmla="*/ 135 h 397"/>
                <a:gd name="T6" fmla="*/ 113 w 251"/>
                <a:gd name="T7" fmla="*/ 131 h 397"/>
                <a:gd name="T8" fmla="*/ 109 w 251"/>
                <a:gd name="T9" fmla="*/ 121 h 397"/>
                <a:gd name="T10" fmla="*/ 109 w 251"/>
                <a:gd name="T11" fmla="*/ 112 h 397"/>
                <a:gd name="T12" fmla="*/ 113 w 251"/>
                <a:gd name="T13" fmla="*/ 102 h 397"/>
                <a:gd name="T14" fmla="*/ 116 w 251"/>
                <a:gd name="T15" fmla="*/ 98 h 397"/>
                <a:gd name="T16" fmla="*/ 124 w 251"/>
                <a:gd name="T17" fmla="*/ 92 h 397"/>
                <a:gd name="T18" fmla="*/ 134 w 251"/>
                <a:gd name="T19" fmla="*/ 91 h 397"/>
                <a:gd name="T20" fmla="*/ 139 w 251"/>
                <a:gd name="T21" fmla="*/ 91 h 397"/>
                <a:gd name="T22" fmla="*/ 148 w 251"/>
                <a:gd name="T23" fmla="*/ 95 h 397"/>
                <a:gd name="T24" fmla="*/ 153 w 251"/>
                <a:gd name="T25" fmla="*/ 98 h 397"/>
                <a:gd name="T26" fmla="*/ 159 w 251"/>
                <a:gd name="T27" fmla="*/ 107 h 397"/>
                <a:gd name="T28" fmla="*/ 160 w 251"/>
                <a:gd name="T29" fmla="*/ 117 h 397"/>
                <a:gd name="T30" fmla="*/ 159 w 251"/>
                <a:gd name="T31" fmla="*/ 127 h 397"/>
                <a:gd name="T32" fmla="*/ 153 w 251"/>
                <a:gd name="T33" fmla="*/ 135 h 397"/>
                <a:gd name="T34" fmla="*/ 148 w 251"/>
                <a:gd name="T35" fmla="*/ 138 h 397"/>
                <a:gd name="T36" fmla="*/ 139 w 251"/>
                <a:gd name="T37" fmla="*/ 142 h 397"/>
                <a:gd name="T38" fmla="*/ 105 w 251"/>
                <a:gd name="T39" fmla="*/ 0 h 397"/>
                <a:gd name="T40" fmla="*/ 91 w 251"/>
                <a:gd name="T41" fmla="*/ 1 h 397"/>
                <a:gd name="T42" fmla="*/ 64 w 251"/>
                <a:gd name="T43" fmla="*/ 6 h 397"/>
                <a:gd name="T44" fmla="*/ 38 w 251"/>
                <a:gd name="T45" fmla="*/ 17 h 397"/>
                <a:gd name="T46" fmla="*/ 13 w 251"/>
                <a:gd name="T47" fmla="*/ 33 h 397"/>
                <a:gd name="T48" fmla="*/ 2 w 251"/>
                <a:gd name="T49" fmla="*/ 43 h 397"/>
                <a:gd name="T50" fmla="*/ 0 w 251"/>
                <a:gd name="T51" fmla="*/ 397 h 397"/>
                <a:gd name="T52" fmla="*/ 17 w 251"/>
                <a:gd name="T53" fmla="*/ 322 h 397"/>
                <a:gd name="T54" fmla="*/ 56 w 251"/>
                <a:gd name="T55" fmla="*/ 282 h 397"/>
                <a:gd name="T56" fmla="*/ 80 w 251"/>
                <a:gd name="T57" fmla="*/ 289 h 397"/>
                <a:gd name="T58" fmla="*/ 106 w 251"/>
                <a:gd name="T59" fmla="*/ 291 h 397"/>
                <a:gd name="T60" fmla="*/ 119 w 251"/>
                <a:gd name="T61" fmla="*/ 291 h 397"/>
                <a:gd name="T62" fmla="*/ 146 w 251"/>
                <a:gd name="T63" fmla="*/ 285 h 397"/>
                <a:gd name="T64" fmla="*/ 172 w 251"/>
                <a:gd name="T65" fmla="*/ 275 h 397"/>
                <a:gd name="T66" fmla="*/ 197 w 251"/>
                <a:gd name="T67" fmla="*/ 259 h 397"/>
                <a:gd name="T68" fmla="*/ 208 w 251"/>
                <a:gd name="T69" fmla="*/ 249 h 397"/>
                <a:gd name="T70" fmla="*/ 227 w 251"/>
                <a:gd name="T71" fmla="*/ 226 h 397"/>
                <a:gd name="T72" fmla="*/ 239 w 251"/>
                <a:gd name="T73" fmla="*/ 201 h 397"/>
                <a:gd name="T74" fmla="*/ 248 w 251"/>
                <a:gd name="T75" fmla="*/ 174 h 397"/>
                <a:gd name="T76" fmla="*/ 251 w 251"/>
                <a:gd name="T77" fmla="*/ 146 h 397"/>
                <a:gd name="T78" fmla="*/ 248 w 251"/>
                <a:gd name="T79" fmla="*/ 118 h 397"/>
                <a:gd name="T80" fmla="*/ 239 w 251"/>
                <a:gd name="T81" fmla="*/ 91 h 397"/>
                <a:gd name="T82" fmla="*/ 227 w 251"/>
                <a:gd name="T83" fmla="*/ 66 h 397"/>
                <a:gd name="T84" fmla="*/ 208 w 251"/>
                <a:gd name="T85" fmla="*/ 43 h 397"/>
                <a:gd name="T86" fmla="*/ 197 w 251"/>
                <a:gd name="T87" fmla="*/ 33 h 397"/>
                <a:gd name="T88" fmla="*/ 172 w 251"/>
                <a:gd name="T89" fmla="*/ 17 h 397"/>
                <a:gd name="T90" fmla="*/ 146 w 251"/>
                <a:gd name="T91" fmla="*/ 6 h 397"/>
                <a:gd name="T92" fmla="*/ 119 w 251"/>
                <a:gd name="T93" fmla="*/ 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51" h="397">
                  <a:moveTo>
                    <a:pt x="134" y="142"/>
                  </a:moveTo>
                  <a:lnTo>
                    <a:pt x="134" y="142"/>
                  </a:lnTo>
                  <a:lnTo>
                    <a:pt x="130" y="142"/>
                  </a:lnTo>
                  <a:lnTo>
                    <a:pt x="124" y="141"/>
                  </a:lnTo>
                  <a:lnTo>
                    <a:pt x="120" y="138"/>
                  </a:lnTo>
                  <a:lnTo>
                    <a:pt x="116" y="135"/>
                  </a:lnTo>
                  <a:lnTo>
                    <a:pt x="116" y="135"/>
                  </a:lnTo>
                  <a:lnTo>
                    <a:pt x="113" y="131"/>
                  </a:lnTo>
                  <a:lnTo>
                    <a:pt x="110" y="127"/>
                  </a:lnTo>
                  <a:lnTo>
                    <a:pt x="109" y="121"/>
                  </a:lnTo>
                  <a:lnTo>
                    <a:pt x="109" y="116"/>
                  </a:lnTo>
                  <a:lnTo>
                    <a:pt x="109" y="112"/>
                  </a:lnTo>
                  <a:lnTo>
                    <a:pt x="110" y="107"/>
                  </a:lnTo>
                  <a:lnTo>
                    <a:pt x="113" y="102"/>
                  </a:lnTo>
                  <a:lnTo>
                    <a:pt x="116" y="98"/>
                  </a:lnTo>
                  <a:lnTo>
                    <a:pt x="116" y="98"/>
                  </a:lnTo>
                  <a:lnTo>
                    <a:pt x="120" y="95"/>
                  </a:lnTo>
                  <a:lnTo>
                    <a:pt x="124" y="92"/>
                  </a:lnTo>
                  <a:lnTo>
                    <a:pt x="130" y="91"/>
                  </a:lnTo>
                  <a:lnTo>
                    <a:pt x="134" y="91"/>
                  </a:lnTo>
                  <a:lnTo>
                    <a:pt x="134" y="91"/>
                  </a:lnTo>
                  <a:lnTo>
                    <a:pt x="139" y="91"/>
                  </a:lnTo>
                  <a:lnTo>
                    <a:pt x="144" y="92"/>
                  </a:lnTo>
                  <a:lnTo>
                    <a:pt x="148" y="95"/>
                  </a:lnTo>
                  <a:lnTo>
                    <a:pt x="153" y="98"/>
                  </a:lnTo>
                  <a:lnTo>
                    <a:pt x="153" y="98"/>
                  </a:lnTo>
                  <a:lnTo>
                    <a:pt x="156" y="102"/>
                  </a:lnTo>
                  <a:lnTo>
                    <a:pt x="159" y="107"/>
                  </a:lnTo>
                  <a:lnTo>
                    <a:pt x="160" y="112"/>
                  </a:lnTo>
                  <a:lnTo>
                    <a:pt x="160" y="117"/>
                  </a:lnTo>
                  <a:lnTo>
                    <a:pt x="160" y="121"/>
                  </a:lnTo>
                  <a:lnTo>
                    <a:pt x="159" y="127"/>
                  </a:lnTo>
                  <a:lnTo>
                    <a:pt x="156" y="131"/>
                  </a:lnTo>
                  <a:lnTo>
                    <a:pt x="153" y="135"/>
                  </a:lnTo>
                  <a:lnTo>
                    <a:pt x="153" y="135"/>
                  </a:lnTo>
                  <a:lnTo>
                    <a:pt x="148" y="138"/>
                  </a:lnTo>
                  <a:lnTo>
                    <a:pt x="144" y="141"/>
                  </a:lnTo>
                  <a:lnTo>
                    <a:pt x="139" y="142"/>
                  </a:lnTo>
                  <a:lnTo>
                    <a:pt x="134" y="142"/>
                  </a:lnTo>
                  <a:close/>
                  <a:moveTo>
                    <a:pt x="105" y="0"/>
                  </a:moveTo>
                  <a:lnTo>
                    <a:pt x="105" y="0"/>
                  </a:lnTo>
                  <a:lnTo>
                    <a:pt x="91" y="1"/>
                  </a:lnTo>
                  <a:lnTo>
                    <a:pt x="77" y="3"/>
                  </a:lnTo>
                  <a:lnTo>
                    <a:pt x="64" y="6"/>
                  </a:lnTo>
                  <a:lnTo>
                    <a:pt x="50" y="12"/>
                  </a:lnTo>
                  <a:lnTo>
                    <a:pt x="38" y="17"/>
                  </a:lnTo>
                  <a:lnTo>
                    <a:pt x="25" y="24"/>
                  </a:lnTo>
                  <a:lnTo>
                    <a:pt x="13" y="33"/>
                  </a:lnTo>
                  <a:lnTo>
                    <a:pt x="2" y="43"/>
                  </a:lnTo>
                  <a:lnTo>
                    <a:pt x="2" y="43"/>
                  </a:lnTo>
                  <a:lnTo>
                    <a:pt x="0" y="46"/>
                  </a:lnTo>
                  <a:lnTo>
                    <a:pt x="0" y="397"/>
                  </a:lnTo>
                  <a:lnTo>
                    <a:pt x="45" y="351"/>
                  </a:lnTo>
                  <a:lnTo>
                    <a:pt x="17" y="322"/>
                  </a:lnTo>
                  <a:lnTo>
                    <a:pt x="56" y="282"/>
                  </a:lnTo>
                  <a:lnTo>
                    <a:pt x="56" y="282"/>
                  </a:lnTo>
                  <a:lnTo>
                    <a:pt x="68" y="286"/>
                  </a:lnTo>
                  <a:lnTo>
                    <a:pt x="80" y="289"/>
                  </a:lnTo>
                  <a:lnTo>
                    <a:pt x="93" y="291"/>
                  </a:lnTo>
                  <a:lnTo>
                    <a:pt x="106" y="291"/>
                  </a:lnTo>
                  <a:lnTo>
                    <a:pt x="106" y="291"/>
                  </a:lnTo>
                  <a:lnTo>
                    <a:pt x="119" y="291"/>
                  </a:lnTo>
                  <a:lnTo>
                    <a:pt x="133" y="289"/>
                  </a:lnTo>
                  <a:lnTo>
                    <a:pt x="146" y="285"/>
                  </a:lnTo>
                  <a:lnTo>
                    <a:pt x="160" y="280"/>
                  </a:lnTo>
                  <a:lnTo>
                    <a:pt x="172" y="275"/>
                  </a:lnTo>
                  <a:lnTo>
                    <a:pt x="185" y="268"/>
                  </a:lnTo>
                  <a:lnTo>
                    <a:pt x="197" y="259"/>
                  </a:lnTo>
                  <a:lnTo>
                    <a:pt x="208" y="249"/>
                  </a:lnTo>
                  <a:lnTo>
                    <a:pt x="208" y="249"/>
                  </a:lnTo>
                  <a:lnTo>
                    <a:pt x="217" y="237"/>
                  </a:lnTo>
                  <a:lnTo>
                    <a:pt x="227" y="226"/>
                  </a:lnTo>
                  <a:lnTo>
                    <a:pt x="234" y="213"/>
                  </a:lnTo>
                  <a:lnTo>
                    <a:pt x="239" y="201"/>
                  </a:lnTo>
                  <a:lnTo>
                    <a:pt x="245" y="187"/>
                  </a:lnTo>
                  <a:lnTo>
                    <a:pt x="248" y="174"/>
                  </a:lnTo>
                  <a:lnTo>
                    <a:pt x="250" y="160"/>
                  </a:lnTo>
                  <a:lnTo>
                    <a:pt x="251" y="146"/>
                  </a:lnTo>
                  <a:lnTo>
                    <a:pt x="250" y="132"/>
                  </a:lnTo>
                  <a:lnTo>
                    <a:pt x="248" y="118"/>
                  </a:lnTo>
                  <a:lnTo>
                    <a:pt x="245" y="105"/>
                  </a:lnTo>
                  <a:lnTo>
                    <a:pt x="239" y="91"/>
                  </a:lnTo>
                  <a:lnTo>
                    <a:pt x="234" y="78"/>
                  </a:lnTo>
                  <a:lnTo>
                    <a:pt x="227" y="66"/>
                  </a:lnTo>
                  <a:lnTo>
                    <a:pt x="217" y="54"/>
                  </a:lnTo>
                  <a:lnTo>
                    <a:pt x="208" y="43"/>
                  </a:lnTo>
                  <a:lnTo>
                    <a:pt x="208" y="43"/>
                  </a:lnTo>
                  <a:lnTo>
                    <a:pt x="197" y="33"/>
                  </a:lnTo>
                  <a:lnTo>
                    <a:pt x="185" y="24"/>
                  </a:lnTo>
                  <a:lnTo>
                    <a:pt x="172" y="17"/>
                  </a:lnTo>
                  <a:lnTo>
                    <a:pt x="160" y="12"/>
                  </a:lnTo>
                  <a:lnTo>
                    <a:pt x="146" y="6"/>
                  </a:lnTo>
                  <a:lnTo>
                    <a:pt x="133" y="3"/>
                  </a:lnTo>
                  <a:lnTo>
                    <a:pt x="119" y="1"/>
                  </a:lnTo>
                  <a:lnTo>
                    <a:pt x="10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4" name="Freeform 116"/>
            <p:cNvSpPr/>
            <p:nvPr/>
          </p:nvSpPr>
          <p:spPr bwMode="auto">
            <a:xfrm>
              <a:off x="1659537" y="2091295"/>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dirty="0">
                <a:cs typeface="+mn-ea"/>
                <a:sym typeface="+mn-lt"/>
              </a:endParaRPr>
            </a:p>
          </p:txBody>
        </p:sp>
        <p:sp>
          <p:nvSpPr>
            <p:cNvPr id="35" name="Freeform 108"/>
            <p:cNvSpPr/>
            <p:nvPr/>
          </p:nvSpPr>
          <p:spPr bwMode="auto">
            <a:xfrm>
              <a:off x="2684826" y="1074351"/>
              <a:ext cx="960910" cy="962103"/>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6" name="Freeform 40"/>
            <p:cNvSpPr/>
            <p:nvPr/>
          </p:nvSpPr>
          <p:spPr bwMode="auto">
            <a:xfrm>
              <a:off x="2684826" y="1327973"/>
              <a:ext cx="194328" cy="664054"/>
            </a:xfrm>
            <a:custGeom>
              <a:avLst/>
              <a:gdLst>
                <a:gd name="T0" fmla="*/ 0 w 163"/>
                <a:gd name="T1" fmla="*/ 76 h 557"/>
                <a:gd name="T2" fmla="*/ 10 w 163"/>
                <a:gd name="T3" fmla="*/ 78 h 557"/>
                <a:gd name="T4" fmla="*/ 27 w 163"/>
                <a:gd name="T5" fmla="*/ 86 h 557"/>
                <a:gd name="T6" fmla="*/ 43 w 163"/>
                <a:gd name="T7" fmla="*/ 95 h 557"/>
                <a:gd name="T8" fmla="*/ 57 w 163"/>
                <a:gd name="T9" fmla="*/ 108 h 557"/>
                <a:gd name="T10" fmla="*/ 69 w 163"/>
                <a:gd name="T11" fmla="*/ 122 h 557"/>
                <a:gd name="T12" fmla="*/ 79 w 163"/>
                <a:gd name="T13" fmla="*/ 138 h 557"/>
                <a:gd name="T14" fmla="*/ 85 w 163"/>
                <a:gd name="T15" fmla="*/ 157 h 557"/>
                <a:gd name="T16" fmla="*/ 88 w 163"/>
                <a:gd name="T17" fmla="*/ 175 h 557"/>
                <a:gd name="T18" fmla="*/ 89 w 163"/>
                <a:gd name="T19" fmla="*/ 186 h 557"/>
                <a:gd name="T20" fmla="*/ 87 w 163"/>
                <a:gd name="T21" fmla="*/ 205 h 557"/>
                <a:gd name="T22" fmla="*/ 82 w 163"/>
                <a:gd name="T23" fmla="*/ 224 h 557"/>
                <a:gd name="T24" fmla="*/ 74 w 163"/>
                <a:gd name="T25" fmla="*/ 241 h 557"/>
                <a:gd name="T26" fmla="*/ 63 w 163"/>
                <a:gd name="T27" fmla="*/ 257 h 557"/>
                <a:gd name="T28" fmla="*/ 50 w 163"/>
                <a:gd name="T29" fmla="*/ 270 h 557"/>
                <a:gd name="T30" fmla="*/ 36 w 163"/>
                <a:gd name="T31" fmla="*/ 281 h 557"/>
                <a:gd name="T32" fmla="*/ 18 w 163"/>
                <a:gd name="T33" fmla="*/ 289 h 557"/>
                <a:gd name="T34" fmla="*/ 0 w 163"/>
                <a:gd name="T35" fmla="*/ 295 h 557"/>
                <a:gd name="T36" fmla="*/ 0 w 163"/>
                <a:gd name="T37" fmla="*/ 557 h 557"/>
                <a:gd name="T38" fmla="*/ 46 w 163"/>
                <a:gd name="T39" fmla="*/ 473 h 557"/>
                <a:gd name="T40" fmla="*/ 101 w 163"/>
                <a:gd name="T41" fmla="*/ 369 h 557"/>
                <a:gd name="T42" fmla="*/ 136 w 163"/>
                <a:gd name="T43" fmla="*/ 289 h 557"/>
                <a:gd name="T44" fmla="*/ 153 w 163"/>
                <a:gd name="T45" fmla="*/ 242 h 557"/>
                <a:gd name="T46" fmla="*/ 162 w 163"/>
                <a:gd name="T47" fmla="*/ 202 h 557"/>
                <a:gd name="T48" fmla="*/ 163 w 163"/>
                <a:gd name="T49" fmla="*/ 186 h 557"/>
                <a:gd name="T50" fmla="*/ 160 w 163"/>
                <a:gd name="T51" fmla="*/ 150 h 557"/>
                <a:gd name="T52" fmla="*/ 151 w 163"/>
                <a:gd name="T53" fmla="*/ 118 h 557"/>
                <a:gd name="T54" fmla="*/ 136 w 163"/>
                <a:gd name="T55" fmla="*/ 88 h 557"/>
                <a:gd name="T56" fmla="*/ 116 w 163"/>
                <a:gd name="T57" fmla="*/ 61 h 557"/>
                <a:gd name="T58" fmla="*/ 92 w 163"/>
                <a:gd name="T59" fmla="*/ 38 h 557"/>
                <a:gd name="T60" fmla="*/ 64 w 163"/>
                <a:gd name="T61" fmla="*/ 21 h 557"/>
                <a:gd name="T62" fmla="*/ 34 w 163"/>
                <a:gd name="T63" fmla="*/ 7 h 557"/>
                <a:gd name="T64" fmla="*/ 0 w 163"/>
                <a:gd name="T65" fmla="*/ 0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3" h="557">
                  <a:moveTo>
                    <a:pt x="0" y="0"/>
                  </a:moveTo>
                  <a:lnTo>
                    <a:pt x="0" y="76"/>
                  </a:lnTo>
                  <a:lnTo>
                    <a:pt x="0" y="76"/>
                  </a:lnTo>
                  <a:lnTo>
                    <a:pt x="10" y="78"/>
                  </a:lnTo>
                  <a:lnTo>
                    <a:pt x="18" y="81"/>
                  </a:lnTo>
                  <a:lnTo>
                    <a:pt x="27" y="86"/>
                  </a:lnTo>
                  <a:lnTo>
                    <a:pt x="36" y="90"/>
                  </a:lnTo>
                  <a:lnTo>
                    <a:pt x="43" y="95"/>
                  </a:lnTo>
                  <a:lnTo>
                    <a:pt x="50" y="101"/>
                  </a:lnTo>
                  <a:lnTo>
                    <a:pt x="57" y="108"/>
                  </a:lnTo>
                  <a:lnTo>
                    <a:pt x="63" y="115"/>
                  </a:lnTo>
                  <a:lnTo>
                    <a:pt x="69" y="122"/>
                  </a:lnTo>
                  <a:lnTo>
                    <a:pt x="74" y="129"/>
                  </a:lnTo>
                  <a:lnTo>
                    <a:pt x="79" y="138"/>
                  </a:lnTo>
                  <a:lnTo>
                    <a:pt x="82" y="147"/>
                  </a:lnTo>
                  <a:lnTo>
                    <a:pt x="85" y="157"/>
                  </a:lnTo>
                  <a:lnTo>
                    <a:pt x="87" y="166"/>
                  </a:lnTo>
                  <a:lnTo>
                    <a:pt x="88" y="175"/>
                  </a:lnTo>
                  <a:lnTo>
                    <a:pt x="89" y="186"/>
                  </a:lnTo>
                  <a:lnTo>
                    <a:pt x="89" y="186"/>
                  </a:lnTo>
                  <a:lnTo>
                    <a:pt x="88" y="195"/>
                  </a:lnTo>
                  <a:lnTo>
                    <a:pt x="87" y="205"/>
                  </a:lnTo>
                  <a:lnTo>
                    <a:pt x="85" y="215"/>
                  </a:lnTo>
                  <a:lnTo>
                    <a:pt x="82" y="224"/>
                  </a:lnTo>
                  <a:lnTo>
                    <a:pt x="79" y="233"/>
                  </a:lnTo>
                  <a:lnTo>
                    <a:pt x="74" y="241"/>
                  </a:lnTo>
                  <a:lnTo>
                    <a:pt x="69" y="249"/>
                  </a:lnTo>
                  <a:lnTo>
                    <a:pt x="63" y="257"/>
                  </a:lnTo>
                  <a:lnTo>
                    <a:pt x="57" y="263"/>
                  </a:lnTo>
                  <a:lnTo>
                    <a:pt x="50" y="270"/>
                  </a:lnTo>
                  <a:lnTo>
                    <a:pt x="43" y="276"/>
                  </a:lnTo>
                  <a:lnTo>
                    <a:pt x="36" y="281"/>
                  </a:lnTo>
                  <a:lnTo>
                    <a:pt x="27" y="285"/>
                  </a:lnTo>
                  <a:lnTo>
                    <a:pt x="18" y="289"/>
                  </a:lnTo>
                  <a:lnTo>
                    <a:pt x="10" y="293"/>
                  </a:lnTo>
                  <a:lnTo>
                    <a:pt x="0" y="295"/>
                  </a:lnTo>
                  <a:lnTo>
                    <a:pt x="0" y="557"/>
                  </a:lnTo>
                  <a:lnTo>
                    <a:pt x="0" y="557"/>
                  </a:lnTo>
                  <a:lnTo>
                    <a:pt x="21" y="519"/>
                  </a:lnTo>
                  <a:lnTo>
                    <a:pt x="46" y="473"/>
                  </a:lnTo>
                  <a:lnTo>
                    <a:pt x="73" y="422"/>
                  </a:lnTo>
                  <a:lnTo>
                    <a:pt x="101" y="369"/>
                  </a:lnTo>
                  <a:lnTo>
                    <a:pt x="125" y="316"/>
                  </a:lnTo>
                  <a:lnTo>
                    <a:pt x="136" y="289"/>
                  </a:lnTo>
                  <a:lnTo>
                    <a:pt x="145" y="265"/>
                  </a:lnTo>
                  <a:lnTo>
                    <a:pt x="153" y="242"/>
                  </a:lnTo>
                  <a:lnTo>
                    <a:pt x="158" y="220"/>
                  </a:lnTo>
                  <a:lnTo>
                    <a:pt x="162" y="202"/>
                  </a:lnTo>
                  <a:lnTo>
                    <a:pt x="163" y="186"/>
                  </a:lnTo>
                  <a:lnTo>
                    <a:pt x="163" y="186"/>
                  </a:lnTo>
                  <a:lnTo>
                    <a:pt x="162" y="168"/>
                  </a:lnTo>
                  <a:lnTo>
                    <a:pt x="160" y="150"/>
                  </a:lnTo>
                  <a:lnTo>
                    <a:pt x="156" y="134"/>
                  </a:lnTo>
                  <a:lnTo>
                    <a:pt x="151" y="118"/>
                  </a:lnTo>
                  <a:lnTo>
                    <a:pt x="145" y="102"/>
                  </a:lnTo>
                  <a:lnTo>
                    <a:pt x="136" y="88"/>
                  </a:lnTo>
                  <a:lnTo>
                    <a:pt x="127" y="74"/>
                  </a:lnTo>
                  <a:lnTo>
                    <a:pt x="116" y="61"/>
                  </a:lnTo>
                  <a:lnTo>
                    <a:pt x="105" y="50"/>
                  </a:lnTo>
                  <a:lnTo>
                    <a:pt x="92" y="38"/>
                  </a:lnTo>
                  <a:lnTo>
                    <a:pt x="79" y="29"/>
                  </a:lnTo>
                  <a:lnTo>
                    <a:pt x="64" y="21"/>
                  </a:lnTo>
                  <a:lnTo>
                    <a:pt x="49" y="13"/>
                  </a:lnTo>
                  <a:lnTo>
                    <a:pt x="34" y="7"/>
                  </a:lnTo>
                  <a:lnTo>
                    <a:pt x="17" y="3"/>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grpSp>
        <p:nvGrpSpPr>
          <p:cNvPr id="65" name="组合 64"/>
          <p:cNvGrpSpPr/>
          <p:nvPr/>
        </p:nvGrpSpPr>
        <p:grpSpPr>
          <a:xfrm>
            <a:off x="925594" y="772180"/>
            <a:ext cx="4880855" cy="540000"/>
            <a:chOff x="873821" y="1386975"/>
            <a:chExt cx="4880855" cy="540000"/>
          </a:xfrm>
        </p:grpSpPr>
        <p:sp>
          <p:nvSpPr>
            <p:cNvPr id="41" name="矩形 40"/>
            <p:cNvSpPr/>
            <p:nvPr/>
          </p:nvSpPr>
          <p:spPr>
            <a:xfrm>
              <a:off x="1793706" y="1386975"/>
              <a:ext cx="3960970" cy="540000"/>
            </a:xfrm>
            <a:prstGeom prst="rect">
              <a:avLst/>
            </a:prstGeom>
            <a:noFill/>
            <a:ln>
              <a:solidFill>
                <a:srgbClr val="4679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9705" lvl="0"/>
              <a:r>
                <a:rPr lang="zh-CN" altLang="en-US" sz="2400" b="1" spc="300">
                  <a:solidFill>
                    <a:srgbClr val="1D4E79"/>
                  </a:solidFill>
                  <a:cs typeface="+mn-ea"/>
                  <a:sym typeface="+mn-lt"/>
                </a:rPr>
                <a:t>对话系统发展历程</a:t>
              </a:r>
              <a:endParaRPr lang="zh-CN" altLang="en-US" sz="2400" b="1" spc="300" dirty="0">
                <a:solidFill>
                  <a:srgbClr val="1D4E79"/>
                </a:solidFill>
                <a:cs typeface="+mn-ea"/>
                <a:sym typeface="+mn-lt"/>
              </a:endParaRPr>
            </a:p>
          </p:txBody>
        </p:sp>
        <p:sp>
          <p:nvSpPr>
            <p:cNvPr id="42" name="矩形 41"/>
            <p:cNvSpPr/>
            <p:nvPr/>
          </p:nvSpPr>
          <p:spPr>
            <a:xfrm>
              <a:off x="873822" y="1386975"/>
              <a:ext cx="919885" cy="540000"/>
            </a:xfrm>
            <a:prstGeom prst="rect">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3" name="等腰三角形 62"/>
            <p:cNvSpPr/>
            <p:nvPr/>
          </p:nvSpPr>
          <p:spPr>
            <a:xfrm>
              <a:off x="873821" y="1386975"/>
              <a:ext cx="919885" cy="540000"/>
            </a:xfrm>
            <a:prstGeom prst="triangle">
              <a:avLst>
                <a:gd name="adj" fmla="val 100000"/>
              </a:avLst>
            </a:prstGeom>
            <a:solidFill>
              <a:srgbClr val="DBD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66" name="组合 65"/>
          <p:cNvGrpSpPr/>
          <p:nvPr/>
        </p:nvGrpSpPr>
        <p:grpSpPr>
          <a:xfrm>
            <a:off x="925594" y="2021759"/>
            <a:ext cx="4880855" cy="540000"/>
            <a:chOff x="873821" y="1386975"/>
            <a:chExt cx="4880855" cy="540000"/>
          </a:xfrm>
        </p:grpSpPr>
        <p:sp>
          <p:nvSpPr>
            <p:cNvPr id="67" name="矩形 66"/>
            <p:cNvSpPr/>
            <p:nvPr/>
          </p:nvSpPr>
          <p:spPr>
            <a:xfrm>
              <a:off x="1793706" y="1386975"/>
              <a:ext cx="3960970" cy="540000"/>
            </a:xfrm>
            <a:prstGeom prst="rect">
              <a:avLst/>
            </a:prstGeom>
            <a:noFill/>
            <a:ln>
              <a:solidFill>
                <a:srgbClr val="4679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9705" lvl="0"/>
              <a:r>
                <a:rPr lang="zh-CN" altLang="en-US" sz="2400" b="1" spc="300">
                  <a:solidFill>
                    <a:srgbClr val="1D4E79"/>
                  </a:solidFill>
                  <a:cs typeface="+mn-ea"/>
                  <a:sym typeface="+mn-lt"/>
                </a:rPr>
                <a:t>对话系统类型</a:t>
              </a:r>
              <a:endParaRPr lang="zh-CN" altLang="en-US" sz="2400" b="1" spc="300" dirty="0">
                <a:solidFill>
                  <a:srgbClr val="1D4E79"/>
                </a:solidFill>
                <a:cs typeface="+mn-ea"/>
                <a:sym typeface="+mn-lt"/>
              </a:endParaRPr>
            </a:p>
          </p:txBody>
        </p:sp>
        <p:sp>
          <p:nvSpPr>
            <p:cNvPr id="68" name="矩形 67"/>
            <p:cNvSpPr/>
            <p:nvPr/>
          </p:nvSpPr>
          <p:spPr>
            <a:xfrm>
              <a:off x="873822" y="1386975"/>
              <a:ext cx="919885" cy="540000"/>
            </a:xfrm>
            <a:prstGeom prst="rect">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9" name="等腰三角形 68"/>
            <p:cNvSpPr/>
            <p:nvPr/>
          </p:nvSpPr>
          <p:spPr>
            <a:xfrm>
              <a:off x="873821" y="1386975"/>
              <a:ext cx="919885" cy="540000"/>
            </a:xfrm>
            <a:prstGeom prst="triangle">
              <a:avLst>
                <a:gd name="adj" fmla="val 100000"/>
              </a:avLst>
            </a:prstGeom>
            <a:solidFill>
              <a:srgbClr val="DBD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70" name="组合 69"/>
          <p:cNvGrpSpPr/>
          <p:nvPr/>
        </p:nvGrpSpPr>
        <p:grpSpPr>
          <a:xfrm>
            <a:off x="925594" y="3271338"/>
            <a:ext cx="4880855" cy="540000"/>
            <a:chOff x="873821" y="1386975"/>
            <a:chExt cx="4880855" cy="540000"/>
          </a:xfrm>
        </p:grpSpPr>
        <p:sp>
          <p:nvSpPr>
            <p:cNvPr id="71" name="矩形 70"/>
            <p:cNvSpPr/>
            <p:nvPr/>
          </p:nvSpPr>
          <p:spPr>
            <a:xfrm>
              <a:off x="1793706" y="1386975"/>
              <a:ext cx="3960970" cy="540000"/>
            </a:xfrm>
            <a:prstGeom prst="rect">
              <a:avLst/>
            </a:prstGeom>
            <a:noFill/>
            <a:ln>
              <a:solidFill>
                <a:srgbClr val="4679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9705"/>
              <a:r>
                <a:rPr lang="zh-CN" altLang="en-US" sz="2400" b="1" spc="300">
                  <a:solidFill>
                    <a:srgbClr val="1D4E79"/>
                  </a:solidFill>
                  <a:cs typeface="+mn-ea"/>
                  <a:sym typeface="+mn-lt"/>
                </a:rPr>
                <a:t>任务型对话系统方法</a:t>
              </a:r>
              <a:endParaRPr lang="zh-CN" altLang="en-US" sz="2400" b="1" spc="300" dirty="0">
                <a:solidFill>
                  <a:srgbClr val="1D4E79"/>
                </a:solidFill>
                <a:cs typeface="+mn-ea"/>
                <a:sym typeface="+mn-lt"/>
              </a:endParaRPr>
            </a:p>
          </p:txBody>
        </p:sp>
        <p:sp>
          <p:nvSpPr>
            <p:cNvPr id="72" name="矩形 71"/>
            <p:cNvSpPr/>
            <p:nvPr/>
          </p:nvSpPr>
          <p:spPr>
            <a:xfrm>
              <a:off x="873822" y="1386975"/>
              <a:ext cx="919885" cy="540000"/>
            </a:xfrm>
            <a:prstGeom prst="rect">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3" name="等腰三角形 72"/>
            <p:cNvSpPr/>
            <p:nvPr/>
          </p:nvSpPr>
          <p:spPr>
            <a:xfrm>
              <a:off x="873821" y="1386975"/>
              <a:ext cx="919885" cy="540000"/>
            </a:xfrm>
            <a:prstGeom prst="triangle">
              <a:avLst>
                <a:gd name="adj" fmla="val 100000"/>
              </a:avLst>
            </a:prstGeom>
            <a:solidFill>
              <a:srgbClr val="DBD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74" name="组合 73"/>
          <p:cNvGrpSpPr/>
          <p:nvPr/>
        </p:nvGrpSpPr>
        <p:grpSpPr>
          <a:xfrm>
            <a:off x="925594" y="4520917"/>
            <a:ext cx="5312974" cy="540000"/>
            <a:chOff x="873821" y="1386975"/>
            <a:chExt cx="4880855" cy="540000"/>
          </a:xfrm>
        </p:grpSpPr>
        <p:sp>
          <p:nvSpPr>
            <p:cNvPr id="75" name="矩形 74"/>
            <p:cNvSpPr/>
            <p:nvPr/>
          </p:nvSpPr>
          <p:spPr>
            <a:xfrm>
              <a:off x="1793706" y="1386975"/>
              <a:ext cx="3960970" cy="540000"/>
            </a:xfrm>
            <a:prstGeom prst="rect">
              <a:avLst/>
            </a:prstGeom>
            <a:noFill/>
            <a:ln>
              <a:solidFill>
                <a:srgbClr val="4679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9705" lvl="0"/>
              <a:r>
                <a:rPr lang="zh-CN" altLang="en-US" sz="2400" b="1" spc="300">
                  <a:solidFill>
                    <a:srgbClr val="1D4E79"/>
                  </a:solidFill>
                  <a:cs typeface="+mn-ea"/>
                  <a:sym typeface="+mn-lt"/>
                </a:rPr>
                <a:t>任务型对话系统评估</a:t>
              </a:r>
              <a:endParaRPr lang="zh-CN" altLang="en-US" sz="2400" b="1" spc="300" dirty="0">
                <a:solidFill>
                  <a:srgbClr val="1D4E79"/>
                </a:solidFill>
                <a:cs typeface="+mn-ea"/>
                <a:sym typeface="+mn-lt"/>
              </a:endParaRPr>
            </a:p>
          </p:txBody>
        </p:sp>
        <p:sp>
          <p:nvSpPr>
            <p:cNvPr id="76" name="矩形 75"/>
            <p:cNvSpPr/>
            <p:nvPr/>
          </p:nvSpPr>
          <p:spPr>
            <a:xfrm>
              <a:off x="873822" y="1386975"/>
              <a:ext cx="919885" cy="540000"/>
            </a:xfrm>
            <a:prstGeom prst="rect">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7" name="等腰三角形 76"/>
            <p:cNvSpPr/>
            <p:nvPr/>
          </p:nvSpPr>
          <p:spPr>
            <a:xfrm>
              <a:off x="873821" y="1386975"/>
              <a:ext cx="919885" cy="540000"/>
            </a:xfrm>
            <a:prstGeom prst="triangle">
              <a:avLst>
                <a:gd name="adj" fmla="val 100000"/>
              </a:avLst>
            </a:prstGeom>
            <a:solidFill>
              <a:srgbClr val="DBD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78" name="矩形 77"/>
          <p:cNvSpPr/>
          <p:nvPr/>
        </p:nvSpPr>
        <p:spPr>
          <a:xfrm>
            <a:off x="8354407" y="448989"/>
            <a:ext cx="2488182" cy="830997"/>
          </a:xfrm>
          <a:prstGeom prst="rect">
            <a:avLst/>
          </a:prstGeom>
        </p:spPr>
        <p:txBody>
          <a:bodyPr wrap="none">
            <a:spAutoFit/>
          </a:bodyPr>
          <a:lstStyle/>
          <a:p>
            <a:pPr>
              <a:spcBef>
                <a:spcPct val="0"/>
              </a:spcBef>
            </a:pPr>
            <a:r>
              <a:rPr lang="en-US" altLang="zh-CN" sz="4800" b="1" dirty="0">
                <a:solidFill>
                  <a:srgbClr val="1F4E79"/>
                </a:solidFill>
                <a:cs typeface="+mn-ea"/>
                <a:sym typeface="+mn-lt"/>
              </a:rPr>
              <a:t>Contents</a:t>
            </a:r>
          </a:p>
        </p:txBody>
      </p:sp>
      <p:grpSp>
        <p:nvGrpSpPr>
          <p:cNvPr id="82" name="组合 81"/>
          <p:cNvGrpSpPr/>
          <p:nvPr/>
        </p:nvGrpSpPr>
        <p:grpSpPr>
          <a:xfrm>
            <a:off x="11336645" y="505923"/>
            <a:ext cx="764537" cy="843654"/>
            <a:chOff x="9473648" y="1406690"/>
            <a:chExt cx="1107403" cy="1222002"/>
          </a:xfrm>
        </p:grpSpPr>
        <p:pic>
          <p:nvPicPr>
            <p:cNvPr id="83" name="图片 8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84" name="图片 8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0" name="组合 59"/>
          <p:cNvGrpSpPr/>
          <p:nvPr/>
        </p:nvGrpSpPr>
        <p:grpSpPr>
          <a:xfrm>
            <a:off x="925594" y="5770496"/>
            <a:ext cx="5783665" cy="540000"/>
            <a:chOff x="873821" y="1386975"/>
            <a:chExt cx="5783665" cy="540000"/>
          </a:xfrm>
        </p:grpSpPr>
        <p:sp>
          <p:nvSpPr>
            <p:cNvPr id="61" name="矩形 60"/>
            <p:cNvSpPr/>
            <p:nvPr/>
          </p:nvSpPr>
          <p:spPr>
            <a:xfrm>
              <a:off x="1793705" y="1386975"/>
              <a:ext cx="4863781" cy="540000"/>
            </a:xfrm>
            <a:prstGeom prst="rect">
              <a:avLst/>
            </a:prstGeom>
            <a:noFill/>
            <a:ln>
              <a:solidFill>
                <a:srgbClr val="4679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9705" lvl="0"/>
              <a:r>
                <a:rPr lang="zh-CN" altLang="en-US" sz="2400" b="1" spc="300">
                  <a:solidFill>
                    <a:srgbClr val="1D4E79"/>
                  </a:solidFill>
                  <a:cs typeface="+mn-ea"/>
                  <a:sym typeface="+mn-lt"/>
                </a:rPr>
                <a:t>任务型对话系统未来研究方向</a:t>
              </a:r>
              <a:endParaRPr lang="zh-CN" altLang="en-US" sz="2400" b="1" spc="300" dirty="0">
                <a:solidFill>
                  <a:srgbClr val="1D4E79"/>
                </a:solidFill>
                <a:cs typeface="+mn-ea"/>
                <a:sym typeface="+mn-lt"/>
              </a:endParaRPr>
            </a:p>
          </p:txBody>
        </p:sp>
        <p:sp>
          <p:nvSpPr>
            <p:cNvPr id="62" name="矩形 61"/>
            <p:cNvSpPr/>
            <p:nvPr/>
          </p:nvSpPr>
          <p:spPr>
            <a:xfrm>
              <a:off x="873822" y="1386975"/>
              <a:ext cx="919885" cy="540000"/>
            </a:xfrm>
            <a:prstGeom prst="rect">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4" name="等腰三角形 63"/>
            <p:cNvSpPr/>
            <p:nvPr/>
          </p:nvSpPr>
          <p:spPr>
            <a:xfrm>
              <a:off x="873821" y="1386975"/>
              <a:ext cx="919885" cy="540000"/>
            </a:xfrm>
            <a:prstGeom prst="triangle">
              <a:avLst>
                <a:gd name="adj" fmla="val 100000"/>
              </a:avLst>
            </a:prstGeom>
            <a:solidFill>
              <a:srgbClr val="DBD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79" name="组合 78"/>
          <p:cNvGrpSpPr/>
          <p:nvPr/>
        </p:nvGrpSpPr>
        <p:grpSpPr>
          <a:xfrm>
            <a:off x="9219" y="0"/>
            <a:ext cx="2163386" cy="702231"/>
            <a:chOff x="72964" y="103694"/>
            <a:chExt cx="2163386" cy="702231"/>
          </a:xfrm>
        </p:grpSpPr>
        <p:pic>
          <p:nvPicPr>
            <p:cNvPr id="80" name="图片 7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81" name="文本框 80"/>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8"/>
                                        </p:tgtEl>
                                        <p:attrNameLst>
                                          <p:attrName>style.visibility</p:attrName>
                                        </p:attrNameLst>
                                      </p:cBhvr>
                                      <p:to>
                                        <p:strVal val="visible"/>
                                      </p:to>
                                    </p:set>
                                    <p:animEffect transition="in" filter="wipe(left)">
                                      <p:cBhvr>
                                        <p:cTn id="11" dur="500"/>
                                        <p:tgtEl>
                                          <p:spTgt spid="78"/>
                                        </p:tgtEl>
                                      </p:cBhvr>
                                    </p:animEffect>
                                  </p:childTnLst>
                                </p:cTn>
                              </p:par>
                              <p:par>
                                <p:cTn id="12" presetID="22" presetClass="entr" presetSubtype="8" fill="hold" nodeType="withEffect">
                                  <p:stCondLst>
                                    <p:cond delay="250"/>
                                  </p:stCondLst>
                                  <p:childTnLst>
                                    <p:set>
                                      <p:cBhvr>
                                        <p:cTn id="13" dur="1" fill="hold">
                                          <p:stCondLst>
                                            <p:cond delay="0"/>
                                          </p:stCondLst>
                                        </p:cTn>
                                        <p:tgtEl>
                                          <p:spTgt spid="82"/>
                                        </p:tgtEl>
                                        <p:attrNameLst>
                                          <p:attrName>style.visibility</p:attrName>
                                        </p:attrNameLst>
                                      </p:cBhvr>
                                      <p:to>
                                        <p:strVal val="visible"/>
                                      </p:to>
                                    </p:set>
                                    <p:animEffect transition="in" filter="wipe(left)">
                                      <p:cBhvr>
                                        <p:cTn id="14" dur="250"/>
                                        <p:tgtEl>
                                          <p:spTgt spid="82"/>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65"/>
                                        </p:tgtEl>
                                        <p:attrNameLst>
                                          <p:attrName>style.visibility</p:attrName>
                                        </p:attrNameLst>
                                      </p:cBhvr>
                                      <p:to>
                                        <p:strVal val="visible"/>
                                      </p:to>
                                    </p:set>
                                    <p:animEffect transition="in" filter="wipe(left)">
                                      <p:cBhvr>
                                        <p:cTn id="18" dur="500"/>
                                        <p:tgtEl>
                                          <p:spTgt spid="65"/>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66"/>
                                        </p:tgtEl>
                                        <p:attrNameLst>
                                          <p:attrName>style.visibility</p:attrName>
                                        </p:attrNameLst>
                                      </p:cBhvr>
                                      <p:to>
                                        <p:strVal val="visible"/>
                                      </p:to>
                                    </p:set>
                                    <p:animEffect transition="in" filter="wipe(left)">
                                      <p:cBhvr>
                                        <p:cTn id="22" dur="500"/>
                                        <p:tgtEl>
                                          <p:spTgt spid="66"/>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70"/>
                                        </p:tgtEl>
                                        <p:attrNameLst>
                                          <p:attrName>style.visibility</p:attrName>
                                        </p:attrNameLst>
                                      </p:cBhvr>
                                      <p:to>
                                        <p:strVal val="visible"/>
                                      </p:to>
                                    </p:set>
                                    <p:animEffect transition="in" filter="wipe(left)">
                                      <p:cBhvr>
                                        <p:cTn id="26" dur="500"/>
                                        <p:tgtEl>
                                          <p:spTgt spid="70"/>
                                        </p:tgtEl>
                                      </p:cBhvr>
                                    </p:animEffect>
                                  </p:childTnLst>
                                </p:cTn>
                              </p:par>
                            </p:childTnLst>
                          </p:cTn>
                        </p:par>
                        <p:par>
                          <p:cTn id="27" fill="hold">
                            <p:stCondLst>
                              <p:cond delay="2500"/>
                            </p:stCondLst>
                            <p:childTnLst>
                              <p:par>
                                <p:cTn id="28" presetID="22" presetClass="entr" presetSubtype="8" fill="hold" nodeType="afterEffect">
                                  <p:stCondLst>
                                    <p:cond delay="0"/>
                                  </p:stCondLst>
                                  <p:childTnLst>
                                    <p:set>
                                      <p:cBhvr>
                                        <p:cTn id="29" dur="1" fill="hold">
                                          <p:stCondLst>
                                            <p:cond delay="0"/>
                                          </p:stCondLst>
                                        </p:cTn>
                                        <p:tgtEl>
                                          <p:spTgt spid="74"/>
                                        </p:tgtEl>
                                        <p:attrNameLst>
                                          <p:attrName>style.visibility</p:attrName>
                                        </p:attrNameLst>
                                      </p:cBhvr>
                                      <p:to>
                                        <p:strVal val="visible"/>
                                      </p:to>
                                    </p:set>
                                    <p:animEffect transition="in" filter="wipe(left)">
                                      <p:cBhvr>
                                        <p:cTn id="30" dur="500"/>
                                        <p:tgtEl>
                                          <p:spTgt spid="74"/>
                                        </p:tgtEl>
                                      </p:cBhvr>
                                    </p:animEffect>
                                  </p:childTnLst>
                                </p:cTn>
                              </p:par>
                            </p:childTnLst>
                          </p:cTn>
                        </p:par>
                        <p:par>
                          <p:cTn id="31" fill="hold">
                            <p:stCondLst>
                              <p:cond delay="3000"/>
                            </p:stCondLst>
                            <p:childTnLst>
                              <p:par>
                                <p:cTn id="32" presetID="22" presetClass="entr" presetSubtype="8" fill="hold" nodeType="afterEffect">
                                  <p:stCondLst>
                                    <p:cond delay="0"/>
                                  </p:stCondLst>
                                  <p:childTnLst>
                                    <p:set>
                                      <p:cBhvr>
                                        <p:cTn id="33" dur="1" fill="hold">
                                          <p:stCondLst>
                                            <p:cond delay="0"/>
                                          </p:stCondLst>
                                        </p:cTn>
                                        <p:tgtEl>
                                          <p:spTgt spid="60"/>
                                        </p:tgtEl>
                                        <p:attrNameLst>
                                          <p:attrName>style.visibility</p:attrName>
                                        </p:attrNameLst>
                                      </p:cBhvr>
                                      <p:to>
                                        <p:strVal val="visible"/>
                                      </p:to>
                                    </p:set>
                                    <p:animEffect transition="in" filter="wipe(left)">
                                      <p:cBhvr>
                                        <p:cTn id="34"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对话状态跟踪（</a:t>
            </a:r>
            <a:r>
              <a:rPr lang="en-US" altLang="zh-CN" sz="1600">
                <a:latin typeface="+mn-lt"/>
                <a:ea typeface="+mn-ea"/>
                <a:cs typeface="+mn-ea"/>
                <a:sym typeface="+mn-lt"/>
              </a:rPr>
              <a:t>DST</a:t>
            </a:r>
            <a:r>
              <a:rPr lang="zh-CN" altLang="en-US" sz="1600">
                <a:latin typeface="+mn-lt"/>
                <a:ea typeface="+mn-ea"/>
                <a:cs typeface="+mn-ea"/>
                <a:sym typeface="+mn-lt"/>
              </a:rPr>
              <a:t>）</a:t>
            </a:r>
            <a:endParaRPr lang="zh-HK" altLang="en-US" sz="1600" dirty="0">
              <a:latin typeface="+mn-lt"/>
              <a:ea typeface="+mn-ea"/>
              <a:cs typeface="+mn-ea"/>
              <a:sym typeface="+mn-lt"/>
            </a:endParaRPr>
          </a:p>
        </p:txBody>
      </p:sp>
      <p:sp>
        <p:nvSpPr>
          <p:cNvPr id="3" name="文本框 2">
            <a:extLst>
              <a:ext uri="{FF2B5EF4-FFF2-40B4-BE49-F238E27FC236}">
                <a16:creationId xmlns:a16="http://schemas.microsoft.com/office/drawing/2014/main" id="{EE0EA279-A926-4A67-8698-DC216315F5EC}"/>
              </a:ext>
            </a:extLst>
          </p:cNvPr>
          <p:cNvSpPr txBox="1"/>
          <p:nvPr/>
        </p:nvSpPr>
        <p:spPr>
          <a:xfrm>
            <a:off x="1998482" y="2903456"/>
            <a:ext cx="8927184" cy="369332"/>
          </a:xfrm>
          <a:prstGeom prst="rect">
            <a:avLst/>
          </a:prstGeom>
          <a:noFill/>
        </p:spPr>
        <p:txBody>
          <a:bodyPr wrap="square" rtlCol="0">
            <a:spAutoFit/>
          </a:bodyPr>
          <a:lstStyle/>
          <a:p>
            <a:r>
              <a:rPr lang="en-US" altLang="zh-CN">
                <a:effectLst/>
                <a:latin typeface="Arial" panose="020B0604020202020204" pitchFamily="34" charset="0"/>
              </a:rPr>
              <a:t>DST</a:t>
            </a:r>
            <a:r>
              <a:rPr lang="zh-CN" altLang="en-US">
                <a:effectLst/>
                <a:latin typeface="Arial" panose="020B0604020202020204" pitchFamily="34" charset="0"/>
              </a:rPr>
              <a:t>主要分为三类方法：基于人工规则、基于生成式模型和基于判别模式模型。</a:t>
            </a:r>
            <a:endParaRPr lang="zh-CN" altLang="en-US"/>
          </a:p>
        </p:txBody>
      </p:sp>
      <p:sp>
        <p:nvSpPr>
          <p:cNvPr id="4" name="文本框 3">
            <a:extLst>
              <a:ext uri="{FF2B5EF4-FFF2-40B4-BE49-F238E27FC236}">
                <a16:creationId xmlns:a16="http://schemas.microsoft.com/office/drawing/2014/main" id="{360CE8B3-CC46-4650-BE85-7F74E96ABD77}"/>
              </a:ext>
            </a:extLst>
          </p:cNvPr>
          <p:cNvSpPr txBox="1"/>
          <p:nvPr/>
        </p:nvSpPr>
        <p:spPr>
          <a:xfrm>
            <a:off x="2083324" y="3374724"/>
            <a:ext cx="8069344" cy="646331"/>
          </a:xfrm>
          <a:prstGeom prst="rect">
            <a:avLst/>
          </a:prstGeom>
          <a:noFill/>
        </p:spPr>
        <p:txBody>
          <a:bodyPr wrap="square" rtlCol="0">
            <a:spAutoFit/>
          </a:bodyPr>
          <a:lstStyle/>
          <a:p>
            <a:r>
              <a:rPr lang="zh-CN" altLang="en-US">
                <a:effectLst/>
                <a:latin typeface="Arial" panose="020B0604020202020204" pitchFamily="34" charset="0"/>
              </a:rPr>
              <a:t>基于人工规则的方法，如有限状态机（</a:t>
            </a:r>
            <a:r>
              <a:rPr lang="en-US" altLang="zh-CN">
                <a:effectLst/>
                <a:latin typeface="Arial" panose="020B0604020202020204" pitchFamily="34" charset="0"/>
              </a:rPr>
              <a:t>FSM</a:t>
            </a:r>
            <a:r>
              <a:rPr lang="zh-CN" altLang="en-US">
                <a:effectLst/>
                <a:latin typeface="Arial" panose="020B0604020202020204" pitchFamily="34" charset="0"/>
              </a:rPr>
              <a:t>）需要人工预先定义好所有的状态和状态转移的条件，使用分数或概率最高的</a:t>
            </a:r>
            <a:r>
              <a:rPr lang="en-US" altLang="zh-CN">
                <a:effectLst/>
                <a:latin typeface="Arial" panose="020B0604020202020204" pitchFamily="34" charset="0"/>
              </a:rPr>
              <a:t>NLU</a:t>
            </a:r>
            <a:r>
              <a:rPr lang="zh-CN" altLang="en-US">
                <a:effectLst/>
                <a:latin typeface="Arial" panose="020B0604020202020204" pitchFamily="34" charset="0"/>
              </a:rPr>
              <a:t>模块解析结果进行状态更新。</a:t>
            </a:r>
            <a:endParaRPr lang="zh-CN" altLang="en-US"/>
          </a:p>
        </p:txBody>
      </p:sp>
      <p:sp>
        <p:nvSpPr>
          <p:cNvPr id="5" name="文本框 4">
            <a:extLst>
              <a:ext uri="{FF2B5EF4-FFF2-40B4-BE49-F238E27FC236}">
                <a16:creationId xmlns:a16="http://schemas.microsoft.com/office/drawing/2014/main" id="{274F1962-3921-4154-8847-23984E38C18D}"/>
              </a:ext>
            </a:extLst>
          </p:cNvPr>
          <p:cNvSpPr txBox="1"/>
          <p:nvPr/>
        </p:nvSpPr>
        <p:spPr>
          <a:xfrm>
            <a:off x="2161880" y="4232635"/>
            <a:ext cx="7833675" cy="1477328"/>
          </a:xfrm>
          <a:prstGeom prst="rect">
            <a:avLst/>
          </a:prstGeom>
          <a:noFill/>
        </p:spPr>
        <p:txBody>
          <a:bodyPr wrap="square" rtlCol="0">
            <a:spAutoFit/>
          </a:bodyPr>
          <a:lstStyle/>
          <a:p>
            <a:r>
              <a:rPr lang="zh-CN" altLang="en-US">
                <a:effectLst/>
                <a:latin typeface="Arial" panose="020B0604020202020204" pitchFamily="34" charset="0"/>
              </a:rPr>
              <a:t>目前，大多数商业应用中的对话系统都使用基于人工规则的状态更新方法来选择最有可能的结果。该方法不需要训练集，且很容易将领域的先验知识编码到规则中，与其对应的是其相关参数需要人工制定且无法自学习，</a:t>
            </a:r>
            <a:r>
              <a:rPr lang="en-US" altLang="zh-CN">
                <a:effectLst/>
                <a:latin typeface="Arial" panose="020B0604020202020204" pitchFamily="34" charset="0"/>
              </a:rPr>
              <a:t>ASR</a:t>
            </a:r>
            <a:r>
              <a:rPr lang="zh-CN" altLang="en-US">
                <a:effectLst/>
                <a:latin typeface="Arial" panose="020B0604020202020204" pitchFamily="34" charset="0"/>
              </a:rPr>
              <a:t>和</a:t>
            </a:r>
            <a:r>
              <a:rPr lang="en-US" altLang="zh-CN">
                <a:effectLst/>
                <a:latin typeface="Arial" panose="020B0604020202020204" pitchFamily="34" charset="0"/>
              </a:rPr>
              <a:t>NLU</a:t>
            </a:r>
            <a:r>
              <a:rPr lang="zh-CN" altLang="en-US">
                <a:effectLst/>
                <a:latin typeface="Arial" panose="020B0604020202020204" pitchFamily="34" charset="0"/>
              </a:rPr>
              <a:t>模块的识别错误没有机会得以纠正。这种限制促进了生成式模型和判别式模型的发展。</a:t>
            </a:r>
            <a:endParaRPr lang="zh-CN" altLang="en-US"/>
          </a:p>
        </p:txBody>
      </p:sp>
    </p:spTree>
    <p:extLst>
      <p:ext uri="{BB962C8B-B14F-4D97-AF65-F5344CB8AC3E}">
        <p14:creationId xmlns:p14="http://schemas.microsoft.com/office/powerpoint/2010/main" val="724601025"/>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对话状态跟踪（</a:t>
            </a:r>
            <a:r>
              <a:rPr lang="en-US" altLang="zh-CN" sz="1600">
                <a:latin typeface="+mn-lt"/>
                <a:ea typeface="+mn-ea"/>
                <a:cs typeface="+mn-ea"/>
                <a:sym typeface="+mn-lt"/>
              </a:rPr>
              <a:t>DST</a:t>
            </a:r>
            <a:r>
              <a:rPr lang="zh-CN" altLang="en-US" sz="1600">
                <a:latin typeface="+mn-lt"/>
                <a:ea typeface="+mn-ea"/>
                <a:cs typeface="+mn-ea"/>
                <a:sym typeface="+mn-lt"/>
              </a:rPr>
              <a:t>）</a:t>
            </a:r>
            <a:endParaRPr lang="zh-HK" altLang="en-US" sz="1600" dirty="0">
              <a:latin typeface="+mn-lt"/>
              <a:ea typeface="+mn-ea"/>
              <a:cs typeface="+mn-ea"/>
              <a:sym typeface="+mn-lt"/>
            </a:endParaRPr>
          </a:p>
        </p:txBody>
      </p:sp>
      <p:sp>
        <p:nvSpPr>
          <p:cNvPr id="3" name="文本框 2">
            <a:extLst>
              <a:ext uri="{FF2B5EF4-FFF2-40B4-BE49-F238E27FC236}">
                <a16:creationId xmlns:a16="http://schemas.microsoft.com/office/drawing/2014/main" id="{EE0EA279-A926-4A67-8698-DC216315F5EC}"/>
              </a:ext>
            </a:extLst>
          </p:cNvPr>
          <p:cNvSpPr txBox="1"/>
          <p:nvPr/>
        </p:nvSpPr>
        <p:spPr>
          <a:xfrm>
            <a:off x="1998482" y="2903456"/>
            <a:ext cx="8927184" cy="369332"/>
          </a:xfrm>
          <a:prstGeom prst="rect">
            <a:avLst/>
          </a:prstGeom>
          <a:noFill/>
        </p:spPr>
        <p:txBody>
          <a:bodyPr wrap="square" rtlCol="0">
            <a:spAutoFit/>
          </a:bodyPr>
          <a:lstStyle/>
          <a:p>
            <a:r>
              <a:rPr lang="en-US" altLang="zh-CN">
                <a:effectLst/>
                <a:latin typeface="Arial" panose="020B0604020202020204" pitchFamily="34" charset="0"/>
              </a:rPr>
              <a:t>DST</a:t>
            </a:r>
            <a:r>
              <a:rPr lang="zh-CN" altLang="en-US">
                <a:effectLst/>
                <a:latin typeface="Arial" panose="020B0604020202020204" pitchFamily="34" charset="0"/>
              </a:rPr>
              <a:t>主要分为三类方法：基于人工规则、基于生成式模型和基于判别模式模型。</a:t>
            </a:r>
            <a:endParaRPr lang="zh-CN" altLang="en-US"/>
          </a:p>
        </p:txBody>
      </p:sp>
      <p:sp>
        <p:nvSpPr>
          <p:cNvPr id="4" name="文本框 3">
            <a:extLst>
              <a:ext uri="{FF2B5EF4-FFF2-40B4-BE49-F238E27FC236}">
                <a16:creationId xmlns:a16="http://schemas.microsoft.com/office/drawing/2014/main" id="{360CE8B3-CC46-4650-BE85-7F74E96ABD77}"/>
              </a:ext>
            </a:extLst>
          </p:cNvPr>
          <p:cNvSpPr txBox="1"/>
          <p:nvPr/>
        </p:nvSpPr>
        <p:spPr>
          <a:xfrm>
            <a:off x="2083324" y="3374724"/>
            <a:ext cx="8069344" cy="646331"/>
          </a:xfrm>
          <a:prstGeom prst="rect">
            <a:avLst/>
          </a:prstGeom>
          <a:noFill/>
        </p:spPr>
        <p:txBody>
          <a:bodyPr wrap="square" rtlCol="0">
            <a:spAutoFit/>
          </a:bodyPr>
          <a:lstStyle/>
          <a:p>
            <a:r>
              <a:rPr lang="zh-CN" altLang="en-US">
                <a:effectLst/>
                <a:latin typeface="Arial" panose="020B0604020202020204" pitchFamily="34" charset="0"/>
              </a:rPr>
              <a:t>生成式模型是从训练数据中学习相关联合概率密度分布，计算出所有对话状态的条件概率分布作为预测模型。</a:t>
            </a:r>
            <a:endParaRPr lang="zh-CN" altLang="en-US"/>
          </a:p>
        </p:txBody>
      </p:sp>
      <p:sp>
        <p:nvSpPr>
          <p:cNvPr id="5" name="文本框 4">
            <a:extLst>
              <a:ext uri="{FF2B5EF4-FFF2-40B4-BE49-F238E27FC236}">
                <a16:creationId xmlns:a16="http://schemas.microsoft.com/office/drawing/2014/main" id="{274F1962-3921-4154-8847-23984E38C18D}"/>
              </a:ext>
            </a:extLst>
          </p:cNvPr>
          <p:cNvSpPr txBox="1"/>
          <p:nvPr/>
        </p:nvSpPr>
        <p:spPr>
          <a:xfrm>
            <a:off x="2083324" y="4219182"/>
            <a:ext cx="7833675" cy="1200329"/>
          </a:xfrm>
          <a:prstGeom prst="rect">
            <a:avLst/>
          </a:prstGeom>
          <a:noFill/>
        </p:spPr>
        <p:txBody>
          <a:bodyPr wrap="square" rtlCol="0">
            <a:spAutoFit/>
          </a:bodyPr>
          <a:lstStyle/>
          <a:p>
            <a:r>
              <a:rPr lang="zh-CN" altLang="en-US">
                <a:effectLst/>
                <a:latin typeface="Arial" panose="020B0604020202020204" pitchFamily="34" charset="0"/>
              </a:rPr>
              <a:t>虽然生成式模型的效果优于基于人工规则的方法，且该方法可以自动进行数据训练，减少了人工成本。但是生成式模型无法从</a:t>
            </a:r>
            <a:r>
              <a:rPr lang="en-US" altLang="zh-CN">
                <a:effectLst/>
                <a:latin typeface="Arial" panose="020B0604020202020204" pitchFamily="34" charset="0"/>
              </a:rPr>
              <a:t>ASR</a:t>
            </a:r>
            <a:r>
              <a:rPr lang="zh-CN" altLang="en-US">
                <a:effectLst/>
                <a:latin typeface="Arial" panose="020B0604020202020204" pitchFamily="34" charset="0"/>
              </a:rPr>
              <a:t>、</a:t>
            </a:r>
            <a:r>
              <a:rPr lang="en-US" altLang="zh-CN">
                <a:effectLst/>
                <a:latin typeface="Arial" panose="020B0604020202020204" pitchFamily="34" charset="0"/>
              </a:rPr>
              <a:t>NLU</a:t>
            </a:r>
            <a:r>
              <a:rPr lang="zh-CN" altLang="en-US">
                <a:effectLst/>
                <a:latin typeface="Arial" panose="020B0604020202020204" pitchFamily="34" charset="0"/>
              </a:rPr>
              <a:t>等模块挖掘大量潜在信息特征，也无法精确建模特征之间的依赖关系。此外，生成式模型进行了不必要的独立假设，在实际应用中假设往往过于理想。</a:t>
            </a:r>
            <a:endParaRPr lang="zh-CN" altLang="en-US"/>
          </a:p>
        </p:txBody>
      </p:sp>
    </p:spTree>
    <p:extLst>
      <p:ext uri="{BB962C8B-B14F-4D97-AF65-F5344CB8AC3E}">
        <p14:creationId xmlns:p14="http://schemas.microsoft.com/office/powerpoint/2010/main" val="274340433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对话状态跟踪（</a:t>
            </a:r>
            <a:r>
              <a:rPr lang="en-US" altLang="zh-CN" sz="1600">
                <a:latin typeface="+mn-lt"/>
                <a:ea typeface="+mn-ea"/>
                <a:cs typeface="+mn-ea"/>
                <a:sym typeface="+mn-lt"/>
              </a:rPr>
              <a:t>DST</a:t>
            </a:r>
            <a:r>
              <a:rPr lang="zh-CN" altLang="en-US" sz="1600">
                <a:latin typeface="+mn-lt"/>
                <a:ea typeface="+mn-ea"/>
                <a:cs typeface="+mn-ea"/>
                <a:sym typeface="+mn-lt"/>
              </a:rPr>
              <a:t>）</a:t>
            </a:r>
            <a:endParaRPr lang="zh-HK" altLang="en-US" sz="1600" dirty="0">
              <a:latin typeface="+mn-lt"/>
              <a:ea typeface="+mn-ea"/>
              <a:cs typeface="+mn-ea"/>
              <a:sym typeface="+mn-lt"/>
            </a:endParaRPr>
          </a:p>
        </p:txBody>
      </p:sp>
      <p:sp>
        <p:nvSpPr>
          <p:cNvPr id="3" name="文本框 2">
            <a:extLst>
              <a:ext uri="{FF2B5EF4-FFF2-40B4-BE49-F238E27FC236}">
                <a16:creationId xmlns:a16="http://schemas.microsoft.com/office/drawing/2014/main" id="{EE0EA279-A926-4A67-8698-DC216315F5EC}"/>
              </a:ext>
            </a:extLst>
          </p:cNvPr>
          <p:cNvSpPr txBox="1"/>
          <p:nvPr/>
        </p:nvSpPr>
        <p:spPr>
          <a:xfrm>
            <a:off x="1998482" y="2903456"/>
            <a:ext cx="8927184" cy="369332"/>
          </a:xfrm>
          <a:prstGeom prst="rect">
            <a:avLst/>
          </a:prstGeom>
          <a:noFill/>
        </p:spPr>
        <p:txBody>
          <a:bodyPr wrap="square" rtlCol="0">
            <a:spAutoFit/>
          </a:bodyPr>
          <a:lstStyle/>
          <a:p>
            <a:r>
              <a:rPr lang="en-US" altLang="zh-CN">
                <a:effectLst/>
                <a:latin typeface="Arial" panose="020B0604020202020204" pitchFamily="34" charset="0"/>
              </a:rPr>
              <a:t>DST</a:t>
            </a:r>
            <a:r>
              <a:rPr lang="zh-CN" altLang="en-US">
                <a:effectLst/>
                <a:latin typeface="Arial" panose="020B0604020202020204" pitchFamily="34" charset="0"/>
              </a:rPr>
              <a:t>主要分为三类方法：基于人工规则、基于生成式模型和基于判别模式模型。</a:t>
            </a:r>
            <a:endParaRPr lang="zh-CN" altLang="en-US"/>
          </a:p>
        </p:txBody>
      </p:sp>
      <p:sp>
        <p:nvSpPr>
          <p:cNvPr id="4" name="文本框 3">
            <a:extLst>
              <a:ext uri="{FF2B5EF4-FFF2-40B4-BE49-F238E27FC236}">
                <a16:creationId xmlns:a16="http://schemas.microsoft.com/office/drawing/2014/main" id="{360CE8B3-CC46-4650-BE85-7F74E96ABD77}"/>
              </a:ext>
            </a:extLst>
          </p:cNvPr>
          <p:cNvSpPr txBox="1"/>
          <p:nvPr/>
        </p:nvSpPr>
        <p:spPr>
          <a:xfrm>
            <a:off x="2083324" y="3374724"/>
            <a:ext cx="8069344" cy="646331"/>
          </a:xfrm>
          <a:prstGeom prst="rect">
            <a:avLst/>
          </a:prstGeom>
          <a:noFill/>
        </p:spPr>
        <p:txBody>
          <a:bodyPr wrap="square" rtlCol="0">
            <a:spAutoFit/>
          </a:bodyPr>
          <a:lstStyle/>
          <a:p>
            <a:r>
              <a:rPr lang="zh-CN" altLang="en-US">
                <a:effectLst/>
                <a:latin typeface="Arial" panose="020B0604020202020204" pitchFamily="34" charset="0"/>
              </a:rPr>
              <a:t>基于判别式模式模型展现出更为有利的优势，它把</a:t>
            </a:r>
            <a:r>
              <a:rPr lang="en-US" altLang="zh-CN">
                <a:effectLst/>
                <a:latin typeface="Arial" panose="020B0604020202020204" pitchFamily="34" charset="0"/>
              </a:rPr>
              <a:t>DST</a:t>
            </a:r>
            <a:r>
              <a:rPr lang="zh-CN" altLang="en-US">
                <a:effectLst/>
                <a:latin typeface="Arial" panose="020B0604020202020204" pitchFamily="34" charset="0"/>
              </a:rPr>
              <a:t>当作分类任务，结合深度学习等方法进行自动特征提取，从而对对话状态进行精准建模。</a:t>
            </a:r>
            <a:endParaRPr lang="zh-CN" altLang="en-US"/>
          </a:p>
        </p:txBody>
      </p:sp>
      <p:sp>
        <p:nvSpPr>
          <p:cNvPr id="5" name="文本框 4">
            <a:extLst>
              <a:ext uri="{FF2B5EF4-FFF2-40B4-BE49-F238E27FC236}">
                <a16:creationId xmlns:a16="http://schemas.microsoft.com/office/drawing/2014/main" id="{274F1962-3921-4154-8847-23984E38C18D}"/>
              </a:ext>
            </a:extLst>
          </p:cNvPr>
          <p:cNvSpPr txBox="1"/>
          <p:nvPr/>
        </p:nvSpPr>
        <p:spPr>
          <a:xfrm>
            <a:off x="2083324" y="4219182"/>
            <a:ext cx="7833675" cy="2031325"/>
          </a:xfrm>
          <a:prstGeom prst="rect">
            <a:avLst/>
          </a:prstGeom>
          <a:noFill/>
        </p:spPr>
        <p:txBody>
          <a:bodyPr wrap="square" rtlCol="0">
            <a:spAutoFit/>
          </a:bodyPr>
          <a:lstStyle/>
          <a:p>
            <a:r>
              <a:rPr lang="zh-CN" altLang="en-US">
                <a:effectLst/>
                <a:latin typeface="Arial" panose="020B0604020202020204" pitchFamily="34" charset="0"/>
              </a:rPr>
              <a:t>最早的判别式对话跟踪利用手写规则定义对话状态，利用逻辑回归进行多分类，估计每类特征对应的权重。除了手写规则定义对话状态，还可以结合深度学习例如深度神经网络将对话历史信息抽象成一个固定维的特征向量用于训练分类器，如最大熵模型（</a:t>
            </a:r>
            <a:r>
              <a:rPr lang="en-US" altLang="zh-CN">
                <a:effectLst/>
                <a:latin typeface="Arial" panose="020B0604020202020204" pitchFamily="34" charset="0"/>
              </a:rPr>
              <a:t>MEM</a:t>
            </a:r>
            <a:r>
              <a:rPr lang="zh-CN" altLang="en-US">
                <a:effectLst/>
                <a:latin typeface="Arial" panose="020B0604020202020204" pitchFamily="34" charset="0"/>
              </a:rPr>
              <a:t>）、网络排序等模型将所有历史信息抽象成一个固定维的特征向量用于训练分类器．除此之外，将马尔可夫模型（</a:t>
            </a:r>
            <a:r>
              <a:rPr lang="en-US" altLang="zh-CN">
                <a:effectLst/>
                <a:latin typeface="Arial" panose="020B0604020202020204" pitchFamily="34" charset="0"/>
              </a:rPr>
              <a:t>MM</a:t>
            </a:r>
            <a:r>
              <a:rPr lang="zh-CN" altLang="en-US">
                <a:effectLst/>
                <a:latin typeface="Arial" panose="020B0604020202020204" pitchFamily="34" charset="0"/>
              </a:rPr>
              <a:t>）、</a:t>
            </a:r>
            <a:r>
              <a:rPr lang="en-US" altLang="zh-CN">
                <a:effectLst/>
                <a:latin typeface="Arial" panose="020B0604020202020204" pitchFamily="34" charset="0"/>
              </a:rPr>
              <a:t>CRF</a:t>
            </a:r>
            <a:r>
              <a:rPr lang="zh-CN" altLang="en-US">
                <a:effectLst/>
                <a:latin typeface="Arial" panose="020B0604020202020204" pitchFamily="34" charset="0"/>
              </a:rPr>
              <a:t>、</a:t>
            </a:r>
            <a:r>
              <a:rPr lang="en-US" altLang="zh-CN">
                <a:effectLst/>
                <a:latin typeface="Arial" panose="020B0604020202020204" pitchFamily="34" charset="0"/>
              </a:rPr>
              <a:t>RNN</a:t>
            </a:r>
            <a:r>
              <a:rPr lang="zh-CN" altLang="en-US">
                <a:effectLst/>
                <a:latin typeface="Arial" panose="020B0604020202020204" pitchFamily="34" charset="0"/>
              </a:rPr>
              <a:t>模型将提取的特征用于序列建模．这些方法都能在一定程度上弥补生成式模型的缺点，但大量的标注工作加大了模型应用的难度。</a:t>
            </a:r>
            <a:endParaRPr lang="zh-CN" altLang="en-US"/>
          </a:p>
        </p:txBody>
      </p:sp>
    </p:spTree>
    <p:extLst>
      <p:ext uri="{BB962C8B-B14F-4D97-AF65-F5344CB8AC3E}">
        <p14:creationId xmlns:p14="http://schemas.microsoft.com/office/powerpoint/2010/main" val="2606621781"/>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对话策略（</a:t>
            </a:r>
            <a:r>
              <a:rPr lang="en-US" altLang="zh-CN" sz="1600">
                <a:latin typeface="+mn-lt"/>
                <a:ea typeface="+mn-ea"/>
                <a:cs typeface="+mn-ea"/>
                <a:sym typeface="+mn-lt"/>
              </a:rPr>
              <a:t>DP</a:t>
            </a:r>
            <a:r>
              <a:rPr lang="zh-CN" altLang="en-US" sz="1600">
                <a:latin typeface="+mn-lt"/>
                <a:ea typeface="+mn-ea"/>
                <a:cs typeface="+mn-ea"/>
                <a:sym typeface="+mn-lt"/>
              </a:rPr>
              <a:t>）</a:t>
            </a:r>
            <a:endParaRPr lang="zh-HK" altLang="en-US" sz="1600" dirty="0">
              <a:latin typeface="+mn-lt"/>
              <a:ea typeface="+mn-ea"/>
              <a:cs typeface="+mn-ea"/>
              <a:sym typeface="+mn-lt"/>
            </a:endParaRPr>
          </a:p>
        </p:txBody>
      </p:sp>
      <p:sp>
        <p:nvSpPr>
          <p:cNvPr id="4" name="文本框 3">
            <a:extLst>
              <a:ext uri="{FF2B5EF4-FFF2-40B4-BE49-F238E27FC236}">
                <a16:creationId xmlns:a16="http://schemas.microsoft.com/office/drawing/2014/main" id="{01FCA9E6-7D7A-43B1-9FF6-1924D4454914}"/>
              </a:ext>
            </a:extLst>
          </p:cNvPr>
          <p:cNvSpPr txBox="1"/>
          <p:nvPr/>
        </p:nvSpPr>
        <p:spPr>
          <a:xfrm>
            <a:off x="1783918" y="2875175"/>
            <a:ext cx="8624164" cy="646331"/>
          </a:xfrm>
          <a:prstGeom prst="rect">
            <a:avLst/>
          </a:prstGeom>
          <a:noFill/>
        </p:spPr>
        <p:txBody>
          <a:bodyPr wrap="square" rtlCol="0">
            <a:spAutoFit/>
          </a:bodyPr>
          <a:lstStyle/>
          <a:p>
            <a:r>
              <a:rPr lang="zh-CN" altLang="en-US">
                <a:effectLst/>
                <a:latin typeface="Arial" panose="020B0604020202020204" pitchFamily="34" charset="0"/>
              </a:rPr>
              <a:t>对话策略根据</a:t>
            </a:r>
            <a:r>
              <a:rPr lang="en-US" altLang="zh-CN">
                <a:effectLst/>
                <a:latin typeface="Arial" panose="020B0604020202020204" pitchFamily="34" charset="0"/>
              </a:rPr>
              <a:t>DST</a:t>
            </a:r>
            <a:r>
              <a:rPr lang="zh-CN" altLang="en-US">
                <a:effectLst/>
                <a:latin typeface="Arial" panose="020B0604020202020204" pitchFamily="34" charset="0"/>
              </a:rPr>
              <a:t>估计的对话状态</a:t>
            </a:r>
            <a:r>
              <a:rPr lang="en-US" altLang="zh-CN">
                <a:effectLst/>
                <a:latin typeface="Arial" panose="020B0604020202020204" pitchFamily="34" charset="0"/>
              </a:rPr>
              <a:t>S</a:t>
            </a:r>
            <a:r>
              <a:rPr lang="en-US" altLang="zh-CN" sz="1100">
                <a:effectLst/>
                <a:latin typeface="Arial" panose="020B0604020202020204" pitchFamily="34" charset="0"/>
              </a:rPr>
              <a:t>t</a:t>
            </a:r>
            <a:r>
              <a:rPr lang="zh-CN" altLang="en-US">
                <a:effectLst/>
                <a:latin typeface="Arial" panose="020B0604020202020204" pitchFamily="34" charset="0"/>
              </a:rPr>
              <a:t>，通过预设的候选动作集，选择系统动作或策略</a:t>
            </a:r>
            <a:r>
              <a:rPr lang="en-US" altLang="zh-CN">
                <a:effectLst/>
                <a:latin typeface="Arial" panose="020B0604020202020204" pitchFamily="34" charset="0"/>
              </a:rPr>
              <a:t>a</a:t>
            </a:r>
            <a:r>
              <a:rPr lang="en-US" altLang="zh-CN" sz="1100">
                <a:effectLst/>
                <a:latin typeface="Arial" panose="020B0604020202020204" pitchFamily="34" charset="0"/>
              </a:rPr>
              <a:t>n</a:t>
            </a:r>
            <a:r>
              <a:rPr lang="zh-CN" altLang="en-US">
                <a:effectLst/>
                <a:latin typeface="Arial" panose="020B0604020202020204" pitchFamily="34" charset="0"/>
              </a:rPr>
              <a:t>．</a:t>
            </a:r>
            <a:r>
              <a:rPr lang="en-US" altLang="zh-CN">
                <a:effectLst/>
                <a:latin typeface="Arial" panose="020B0604020202020204" pitchFamily="34" charset="0"/>
              </a:rPr>
              <a:t>DP</a:t>
            </a:r>
            <a:r>
              <a:rPr lang="zh-CN" altLang="en-US">
                <a:effectLst/>
                <a:latin typeface="Arial" panose="020B0604020202020204" pitchFamily="34" charset="0"/>
              </a:rPr>
              <a:t>性能的优劣决定着人机对话系统的成败。</a:t>
            </a:r>
            <a:endParaRPr lang="zh-CN" altLang="en-US"/>
          </a:p>
        </p:txBody>
      </p:sp>
      <p:sp>
        <p:nvSpPr>
          <p:cNvPr id="24" name="矩形 23">
            <a:extLst>
              <a:ext uri="{FF2B5EF4-FFF2-40B4-BE49-F238E27FC236}">
                <a16:creationId xmlns:a16="http://schemas.microsoft.com/office/drawing/2014/main" id="{2B7F6331-F7F0-49A6-8133-45A183AD6AE5}"/>
              </a:ext>
            </a:extLst>
          </p:cNvPr>
          <p:cNvSpPr/>
          <p:nvPr/>
        </p:nvSpPr>
        <p:spPr>
          <a:xfrm>
            <a:off x="1783918" y="4722828"/>
            <a:ext cx="2595401" cy="43066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CN"/>
              <a:t>DP</a:t>
            </a:r>
            <a:r>
              <a:rPr lang="zh-CN" altLang="en-US"/>
              <a:t>模型</a:t>
            </a:r>
          </a:p>
        </p:txBody>
      </p:sp>
      <p:sp>
        <p:nvSpPr>
          <p:cNvPr id="5" name="左大括号 4">
            <a:extLst>
              <a:ext uri="{FF2B5EF4-FFF2-40B4-BE49-F238E27FC236}">
                <a16:creationId xmlns:a16="http://schemas.microsoft.com/office/drawing/2014/main" id="{EF7F316D-E9DB-48AD-A63D-4B9A5C340930}"/>
              </a:ext>
            </a:extLst>
          </p:cNvPr>
          <p:cNvSpPr/>
          <p:nvPr/>
        </p:nvSpPr>
        <p:spPr>
          <a:xfrm>
            <a:off x="4774678" y="3798350"/>
            <a:ext cx="66930" cy="2279624"/>
          </a:xfrm>
          <a:prstGeom prst="leftBrace">
            <a:avLst/>
          </a:pr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433F1F60-9B89-4740-B692-5FF99F73FEAD}"/>
              </a:ext>
            </a:extLst>
          </p:cNvPr>
          <p:cNvSpPr/>
          <p:nvPr/>
        </p:nvSpPr>
        <p:spPr>
          <a:xfrm>
            <a:off x="4971508" y="3750283"/>
            <a:ext cx="2730191" cy="7437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bg1"/>
                </a:solidFill>
              </a:rPr>
              <a:t>监督学习</a:t>
            </a:r>
          </a:p>
        </p:txBody>
      </p:sp>
      <p:sp>
        <p:nvSpPr>
          <p:cNvPr id="29" name="椭圆 28">
            <a:extLst>
              <a:ext uri="{FF2B5EF4-FFF2-40B4-BE49-F238E27FC236}">
                <a16:creationId xmlns:a16="http://schemas.microsoft.com/office/drawing/2014/main" id="{6C2EF6CF-8BD7-40BA-AB7A-24532489B475}"/>
              </a:ext>
            </a:extLst>
          </p:cNvPr>
          <p:cNvSpPr/>
          <p:nvPr/>
        </p:nvSpPr>
        <p:spPr>
          <a:xfrm>
            <a:off x="4971508" y="4566278"/>
            <a:ext cx="2730191" cy="7437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bg1"/>
                </a:solidFill>
              </a:rPr>
              <a:t>强化学习</a:t>
            </a:r>
          </a:p>
        </p:txBody>
      </p:sp>
      <p:sp>
        <p:nvSpPr>
          <p:cNvPr id="30" name="椭圆 29">
            <a:extLst>
              <a:ext uri="{FF2B5EF4-FFF2-40B4-BE49-F238E27FC236}">
                <a16:creationId xmlns:a16="http://schemas.microsoft.com/office/drawing/2014/main" id="{525E23CF-5916-4826-B021-1E863A789628}"/>
              </a:ext>
            </a:extLst>
          </p:cNvPr>
          <p:cNvSpPr/>
          <p:nvPr/>
        </p:nvSpPr>
        <p:spPr>
          <a:xfrm>
            <a:off x="5039067" y="5382273"/>
            <a:ext cx="2730191" cy="7437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bg1"/>
                </a:solidFill>
              </a:rPr>
              <a:t>模仿学习</a:t>
            </a:r>
          </a:p>
        </p:txBody>
      </p:sp>
    </p:spTree>
    <p:extLst>
      <p:ext uri="{BB962C8B-B14F-4D97-AF65-F5344CB8AC3E}">
        <p14:creationId xmlns:p14="http://schemas.microsoft.com/office/powerpoint/2010/main" val="6947376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对话策略（</a:t>
            </a:r>
            <a:r>
              <a:rPr lang="en-US" altLang="zh-CN" sz="1600">
                <a:latin typeface="+mn-lt"/>
                <a:ea typeface="+mn-ea"/>
                <a:cs typeface="+mn-ea"/>
                <a:sym typeface="+mn-lt"/>
              </a:rPr>
              <a:t>DP</a:t>
            </a:r>
            <a:r>
              <a:rPr lang="zh-CN" altLang="en-US" sz="1600">
                <a:latin typeface="+mn-lt"/>
                <a:ea typeface="+mn-ea"/>
                <a:cs typeface="+mn-ea"/>
                <a:sym typeface="+mn-lt"/>
              </a:rPr>
              <a:t>）</a:t>
            </a:r>
            <a:endParaRPr lang="zh-HK" altLang="en-US" sz="1600" dirty="0">
              <a:latin typeface="+mn-lt"/>
              <a:ea typeface="+mn-ea"/>
              <a:cs typeface="+mn-ea"/>
              <a:sym typeface="+mn-lt"/>
            </a:endParaRPr>
          </a:p>
        </p:txBody>
      </p:sp>
      <p:sp>
        <p:nvSpPr>
          <p:cNvPr id="3" name="文本框 2">
            <a:extLst>
              <a:ext uri="{FF2B5EF4-FFF2-40B4-BE49-F238E27FC236}">
                <a16:creationId xmlns:a16="http://schemas.microsoft.com/office/drawing/2014/main" id="{EE0EA279-A926-4A67-8698-DC216315F5EC}"/>
              </a:ext>
            </a:extLst>
          </p:cNvPr>
          <p:cNvSpPr txBox="1"/>
          <p:nvPr/>
        </p:nvSpPr>
        <p:spPr>
          <a:xfrm>
            <a:off x="1998482" y="2903456"/>
            <a:ext cx="8927184" cy="369332"/>
          </a:xfrm>
          <a:prstGeom prst="rect">
            <a:avLst/>
          </a:prstGeom>
          <a:noFill/>
        </p:spPr>
        <p:txBody>
          <a:bodyPr wrap="square" rtlCol="0">
            <a:spAutoFit/>
          </a:bodyPr>
          <a:lstStyle/>
          <a:p>
            <a:r>
              <a:rPr lang="en-US" altLang="zh-CN">
                <a:effectLst/>
                <a:latin typeface="Arial" panose="020B0604020202020204" pitchFamily="34" charset="0"/>
              </a:rPr>
              <a:t>DP</a:t>
            </a:r>
            <a:r>
              <a:rPr lang="zh-CN" altLang="en-US">
                <a:effectLst/>
                <a:latin typeface="Arial" panose="020B0604020202020204" pitchFamily="34" charset="0"/>
              </a:rPr>
              <a:t>模型可以通过监督学习、强化学习和模仿学习得到。</a:t>
            </a:r>
            <a:endParaRPr lang="zh-CN" altLang="en-US"/>
          </a:p>
        </p:txBody>
      </p:sp>
      <p:sp>
        <p:nvSpPr>
          <p:cNvPr id="4" name="文本框 3">
            <a:extLst>
              <a:ext uri="{FF2B5EF4-FFF2-40B4-BE49-F238E27FC236}">
                <a16:creationId xmlns:a16="http://schemas.microsoft.com/office/drawing/2014/main" id="{360CE8B3-CC46-4650-BE85-7F74E96ABD77}"/>
              </a:ext>
            </a:extLst>
          </p:cNvPr>
          <p:cNvSpPr txBox="1"/>
          <p:nvPr/>
        </p:nvSpPr>
        <p:spPr>
          <a:xfrm>
            <a:off x="1998482" y="3429000"/>
            <a:ext cx="8069344" cy="1200329"/>
          </a:xfrm>
          <a:prstGeom prst="rect">
            <a:avLst/>
          </a:prstGeom>
          <a:noFill/>
        </p:spPr>
        <p:txBody>
          <a:bodyPr wrap="square" rtlCol="0">
            <a:spAutoFit/>
          </a:bodyPr>
          <a:lstStyle/>
          <a:p>
            <a:r>
              <a:rPr lang="zh-CN" altLang="en-US">
                <a:effectLst/>
                <a:latin typeface="Arial" panose="020B0604020202020204" pitchFamily="34" charset="0"/>
              </a:rPr>
              <a:t>监督学习需要专家手工设计对话策略规则，通过上一步生成的动作进行监督学习．由于ＤＰ的性能受特定域的特性、语音识别的鲁棒性、任务的复杂程度等影响，因此手工设计对话策略规则比较困难。这使得强化学习逐渐代替专家手工设计一系列复杂的决策规则。</a:t>
            </a:r>
            <a:endParaRPr lang="zh-CN" altLang="en-US"/>
          </a:p>
        </p:txBody>
      </p:sp>
    </p:spTree>
    <p:extLst>
      <p:ext uri="{BB962C8B-B14F-4D97-AF65-F5344CB8AC3E}">
        <p14:creationId xmlns:p14="http://schemas.microsoft.com/office/powerpoint/2010/main" val="215587778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对话策略（</a:t>
            </a:r>
            <a:r>
              <a:rPr lang="en-US" altLang="zh-CN" sz="1600">
                <a:latin typeface="+mn-lt"/>
                <a:ea typeface="+mn-ea"/>
                <a:cs typeface="+mn-ea"/>
                <a:sym typeface="+mn-lt"/>
              </a:rPr>
              <a:t>DP</a:t>
            </a:r>
            <a:r>
              <a:rPr lang="zh-CN" altLang="en-US" sz="1600">
                <a:latin typeface="+mn-lt"/>
                <a:ea typeface="+mn-ea"/>
                <a:cs typeface="+mn-ea"/>
                <a:sym typeface="+mn-lt"/>
              </a:rPr>
              <a:t>）</a:t>
            </a:r>
            <a:endParaRPr lang="zh-HK" altLang="en-US" sz="1600" dirty="0">
              <a:latin typeface="+mn-lt"/>
              <a:ea typeface="+mn-ea"/>
              <a:cs typeface="+mn-ea"/>
              <a:sym typeface="+mn-lt"/>
            </a:endParaRPr>
          </a:p>
        </p:txBody>
      </p:sp>
      <p:sp>
        <p:nvSpPr>
          <p:cNvPr id="3" name="文本框 2">
            <a:extLst>
              <a:ext uri="{FF2B5EF4-FFF2-40B4-BE49-F238E27FC236}">
                <a16:creationId xmlns:a16="http://schemas.microsoft.com/office/drawing/2014/main" id="{EE0EA279-A926-4A67-8698-DC216315F5EC}"/>
              </a:ext>
            </a:extLst>
          </p:cNvPr>
          <p:cNvSpPr txBox="1"/>
          <p:nvPr/>
        </p:nvSpPr>
        <p:spPr>
          <a:xfrm>
            <a:off x="1998482" y="2903456"/>
            <a:ext cx="8927184" cy="369332"/>
          </a:xfrm>
          <a:prstGeom prst="rect">
            <a:avLst/>
          </a:prstGeom>
          <a:noFill/>
        </p:spPr>
        <p:txBody>
          <a:bodyPr wrap="square" rtlCol="0">
            <a:spAutoFit/>
          </a:bodyPr>
          <a:lstStyle/>
          <a:p>
            <a:r>
              <a:rPr lang="en-US" altLang="zh-CN">
                <a:effectLst/>
                <a:latin typeface="Arial" panose="020B0604020202020204" pitchFamily="34" charset="0"/>
              </a:rPr>
              <a:t>DP</a:t>
            </a:r>
            <a:r>
              <a:rPr lang="zh-CN" altLang="en-US">
                <a:effectLst/>
                <a:latin typeface="Arial" panose="020B0604020202020204" pitchFamily="34" charset="0"/>
              </a:rPr>
              <a:t>模型可以通过监督学习、强化学习和模仿学习得到。</a:t>
            </a:r>
            <a:endParaRPr lang="zh-CN" altLang="en-US"/>
          </a:p>
        </p:txBody>
      </p:sp>
      <p:sp>
        <p:nvSpPr>
          <p:cNvPr id="4" name="文本框 3">
            <a:extLst>
              <a:ext uri="{FF2B5EF4-FFF2-40B4-BE49-F238E27FC236}">
                <a16:creationId xmlns:a16="http://schemas.microsoft.com/office/drawing/2014/main" id="{360CE8B3-CC46-4650-BE85-7F74E96ABD77}"/>
              </a:ext>
            </a:extLst>
          </p:cNvPr>
          <p:cNvSpPr txBox="1"/>
          <p:nvPr/>
        </p:nvSpPr>
        <p:spPr>
          <a:xfrm>
            <a:off x="1998482" y="3385715"/>
            <a:ext cx="8069344" cy="2862322"/>
          </a:xfrm>
          <a:prstGeom prst="rect">
            <a:avLst/>
          </a:prstGeom>
          <a:noFill/>
        </p:spPr>
        <p:txBody>
          <a:bodyPr wrap="square" rtlCol="0">
            <a:spAutoFit/>
          </a:bodyPr>
          <a:lstStyle/>
          <a:p>
            <a:r>
              <a:rPr lang="zh-CN" altLang="en-US">
                <a:effectLst/>
                <a:latin typeface="Arial" panose="020B0604020202020204" pitchFamily="34" charset="0"/>
              </a:rPr>
              <a:t>强化学习是通过一个马尔可夫决策过程（</a:t>
            </a:r>
            <a:r>
              <a:rPr lang="en-US" altLang="zh-CN">
                <a:effectLst/>
                <a:latin typeface="Arial" panose="020B0604020202020204" pitchFamily="34" charset="0"/>
              </a:rPr>
              <a:t>MPD</a:t>
            </a:r>
            <a:r>
              <a:rPr lang="zh-CN" altLang="en-US">
                <a:effectLst/>
                <a:latin typeface="Arial" panose="020B0604020202020204" pitchFamily="34" charset="0"/>
              </a:rPr>
              <a:t>），寻找最优策略的过程．</a:t>
            </a:r>
            <a:r>
              <a:rPr lang="en-US" altLang="zh-CN">
                <a:effectLst/>
                <a:latin typeface="Arial" panose="020B0604020202020204" pitchFamily="34" charset="0"/>
              </a:rPr>
              <a:t>MPD</a:t>
            </a:r>
            <a:r>
              <a:rPr lang="zh-CN" altLang="en-US">
                <a:effectLst/>
                <a:latin typeface="Arial" panose="020B0604020202020204" pitchFamily="34" charset="0"/>
              </a:rPr>
              <a:t>可以描述为五元组（</a:t>
            </a:r>
            <a:r>
              <a:rPr lang="en-US" altLang="zh-CN">
                <a:effectLst/>
                <a:latin typeface="Arial" panose="020B0604020202020204" pitchFamily="34" charset="0"/>
              </a:rPr>
              <a:t>S</a:t>
            </a:r>
            <a:r>
              <a:rPr lang="zh-CN" altLang="en-US">
                <a:effectLst/>
                <a:latin typeface="Arial" panose="020B0604020202020204" pitchFamily="34" charset="0"/>
              </a:rPr>
              <a:t>，</a:t>
            </a:r>
            <a:r>
              <a:rPr lang="en-US" altLang="zh-CN">
                <a:effectLst/>
                <a:latin typeface="Arial" panose="020B0604020202020204" pitchFamily="34" charset="0"/>
              </a:rPr>
              <a:t>A</a:t>
            </a:r>
            <a:r>
              <a:rPr lang="zh-CN" altLang="en-US">
                <a:effectLst/>
                <a:latin typeface="Arial" panose="020B0604020202020204" pitchFamily="34" charset="0"/>
              </a:rPr>
              <a:t>，</a:t>
            </a:r>
            <a:r>
              <a:rPr lang="en-US" altLang="zh-CN">
                <a:effectLst/>
                <a:latin typeface="Arial" panose="020B0604020202020204" pitchFamily="34" charset="0"/>
              </a:rPr>
              <a:t>P</a:t>
            </a:r>
            <a:r>
              <a:rPr lang="zh-CN" altLang="en-US">
                <a:effectLst/>
                <a:latin typeface="Arial" panose="020B0604020202020204" pitchFamily="34" charset="0"/>
              </a:rPr>
              <a:t>，</a:t>
            </a:r>
            <a:r>
              <a:rPr lang="en-US" altLang="zh-CN">
                <a:effectLst/>
                <a:latin typeface="Arial" panose="020B0604020202020204" pitchFamily="34" charset="0"/>
              </a:rPr>
              <a:t>R</a:t>
            </a:r>
            <a:r>
              <a:rPr lang="zh-CN" altLang="en-US">
                <a:effectLst/>
                <a:latin typeface="Arial" panose="020B0604020202020204" pitchFamily="34" charset="0"/>
              </a:rPr>
              <a:t>，</a:t>
            </a:r>
            <a:r>
              <a:rPr lang="en-US" altLang="zh-CN">
                <a:effectLst/>
                <a:latin typeface="Arial" panose="020B0604020202020204" pitchFamily="34" charset="0"/>
              </a:rPr>
              <a:t>γ</a:t>
            </a:r>
            <a:r>
              <a:rPr lang="zh-CN" altLang="en-US">
                <a:effectLst/>
                <a:latin typeface="Arial" panose="020B0604020202020204" pitchFamily="34" charset="0"/>
              </a:rPr>
              <a:t>）：</a:t>
            </a:r>
            <a:endParaRPr lang="en-US" altLang="zh-CN">
              <a:effectLst/>
              <a:latin typeface="Arial" panose="020B0604020202020204" pitchFamily="34" charset="0"/>
            </a:endParaRPr>
          </a:p>
          <a:p>
            <a:r>
              <a:rPr lang="en-US" altLang="zh-CN">
                <a:effectLst/>
                <a:latin typeface="Arial" panose="020B0604020202020204" pitchFamily="34" charset="0"/>
              </a:rPr>
              <a:t>S</a:t>
            </a:r>
            <a:r>
              <a:rPr lang="zh-CN" altLang="en-US">
                <a:effectLst/>
                <a:latin typeface="Arial" panose="020B0604020202020204" pitchFamily="34" charset="0"/>
              </a:rPr>
              <a:t>：表示所有可能状态（</a:t>
            </a:r>
            <a:r>
              <a:rPr lang="en-US" altLang="zh-CN">
                <a:effectLst/>
                <a:latin typeface="Arial" panose="020B0604020202020204" pitchFamily="34" charset="0"/>
              </a:rPr>
              <a:t>State</a:t>
            </a:r>
            <a:r>
              <a:rPr lang="zh-CN" altLang="en-US">
                <a:effectLst/>
                <a:latin typeface="Arial" panose="020B0604020202020204" pitchFamily="34" charset="0"/>
              </a:rPr>
              <a:t>）的集合，即状态集；</a:t>
            </a:r>
            <a:endParaRPr lang="en-US" altLang="zh-CN">
              <a:effectLst/>
              <a:latin typeface="Arial" panose="020B0604020202020204" pitchFamily="34" charset="0"/>
            </a:endParaRPr>
          </a:p>
          <a:p>
            <a:r>
              <a:rPr lang="en-US" altLang="zh-CN"/>
              <a:t>A</a:t>
            </a:r>
            <a:r>
              <a:rPr lang="zh-CN" altLang="en-US"/>
              <a:t>：</a:t>
            </a:r>
            <a:r>
              <a:rPr lang="zh-CN" altLang="en-US">
                <a:effectLst/>
                <a:latin typeface="Arial" panose="020B0604020202020204" pitchFamily="34" charset="0"/>
              </a:rPr>
              <a:t>针对每个状态，做出动作（</a:t>
            </a:r>
            <a:r>
              <a:rPr lang="en-US" altLang="zh-CN">
                <a:effectLst/>
                <a:latin typeface="Arial" panose="020B0604020202020204" pitchFamily="34" charset="0"/>
              </a:rPr>
              <a:t>Activate</a:t>
            </a:r>
            <a:r>
              <a:rPr lang="zh-CN" altLang="en-US">
                <a:effectLst/>
                <a:latin typeface="Arial" panose="020B0604020202020204" pitchFamily="34" charset="0"/>
              </a:rPr>
              <a:t>）的集合，即动作集；</a:t>
            </a:r>
            <a:endParaRPr lang="en-US" altLang="zh-CN">
              <a:effectLst/>
              <a:latin typeface="Arial" panose="020B0604020202020204" pitchFamily="34" charset="0"/>
            </a:endParaRPr>
          </a:p>
          <a:p>
            <a:r>
              <a:rPr lang="en-US" altLang="zh-CN"/>
              <a:t>P:   </a:t>
            </a:r>
            <a:r>
              <a:rPr lang="zh-CN" altLang="en-US">
                <a:effectLst/>
                <a:latin typeface="Arial" panose="020B0604020202020204" pitchFamily="34" charset="0"/>
              </a:rPr>
              <a:t>表示各个状态之间的转移概率；</a:t>
            </a:r>
            <a:endParaRPr lang="en-US" altLang="zh-CN">
              <a:effectLst/>
              <a:latin typeface="Arial" panose="020B0604020202020204" pitchFamily="34" charset="0"/>
            </a:endParaRPr>
          </a:p>
          <a:p>
            <a:r>
              <a:rPr lang="en-US" altLang="zh-CN"/>
              <a:t>R</a:t>
            </a:r>
            <a:r>
              <a:rPr lang="zh-CN" altLang="en-US"/>
              <a:t>：</a:t>
            </a:r>
            <a:r>
              <a:rPr lang="zh-CN" altLang="en-US">
                <a:effectLst/>
                <a:latin typeface="Arial" panose="020B0604020202020204" pitchFamily="34" charset="0"/>
              </a:rPr>
              <a:t>表示各个状态之间的转换获得的对应回报，即奖励函数；每个状态对应一个值，或者一个状态</a:t>
            </a:r>
            <a:r>
              <a:rPr lang="en-US" altLang="zh-CN">
                <a:effectLst/>
                <a:latin typeface="Arial" panose="020B0604020202020204" pitchFamily="34" charset="0"/>
              </a:rPr>
              <a:t>-</a:t>
            </a:r>
            <a:r>
              <a:rPr lang="zh-CN" altLang="en-US">
                <a:effectLst/>
                <a:latin typeface="Arial" panose="020B0604020202020204" pitchFamily="34" charset="0"/>
              </a:rPr>
              <a:t>动作对对应一个奖励值，例如</a:t>
            </a:r>
            <a:r>
              <a:rPr lang="en-US" altLang="zh-CN">
                <a:effectLst/>
                <a:latin typeface="Arial" panose="020B0604020202020204" pitchFamily="34" charset="0"/>
              </a:rPr>
              <a:t>R</a:t>
            </a:r>
            <a:r>
              <a:rPr lang="en-US" altLang="zh-CN" sz="1100">
                <a:effectLst/>
                <a:latin typeface="Arial" panose="020B0604020202020204" pitchFamily="34" charset="0"/>
              </a:rPr>
              <a:t>s,a</a:t>
            </a:r>
            <a:r>
              <a:rPr lang="zh-CN" altLang="en-US">
                <a:effectLst/>
                <a:latin typeface="Arial" panose="020B0604020202020204" pitchFamily="34" charset="0"/>
              </a:rPr>
              <a:t>，表示状态</a:t>
            </a:r>
            <a:r>
              <a:rPr lang="en-US" altLang="zh-CN">
                <a:effectLst/>
                <a:latin typeface="Arial" panose="020B0604020202020204" pitchFamily="34" charset="0"/>
              </a:rPr>
              <a:t>s</a:t>
            </a:r>
            <a:r>
              <a:rPr lang="zh-CN" altLang="en-US">
                <a:effectLst/>
                <a:latin typeface="Arial" panose="020B0604020202020204" pitchFamily="34" charset="0"/>
              </a:rPr>
              <a:t>下采取动作</a:t>
            </a:r>
            <a:r>
              <a:rPr lang="en-US" altLang="zh-CN">
                <a:effectLst/>
                <a:latin typeface="Arial" panose="020B0604020202020204" pitchFamily="34" charset="0"/>
              </a:rPr>
              <a:t>a</a:t>
            </a:r>
            <a:r>
              <a:rPr lang="zh-CN" altLang="en-US">
                <a:effectLst/>
                <a:latin typeface="Arial" panose="020B0604020202020204" pitchFamily="34" charset="0"/>
              </a:rPr>
              <a:t>获得的回报；</a:t>
            </a:r>
            <a:endParaRPr lang="en-US" altLang="zh-CN">
              <a:effectLst/>
              <a:latin typeface="Arial" panose="020B0604020202020204" pitchFamily="34" charset="0"/>
            </a:endParaRPr>
          </a:p>
          <a:p>
            <a:r>
              <a:rPr lang="en-US" altLang="zh-CN"/>
              <a:t>γ</a:t>
            </a:r>
            <a:r>
              <a:rPr lang="zh-CN" altLang="en-US"/>
              <a:t>：</a:t>
            </a:r>
            <a:r>
              <a:rPr lang="zh-CN" altLang="en-US">
                <a:effectLst/>
                <a:latin typeface="Arial" panose="020B0604020202020204" pitchFamily="34" charset="0"/>
              </a:rPr>
              <a:t>表示为折扣因子，用来计算累计奖励．取值范围是０～１。</a:t>
            </a:r>
            <a:endParaRPr lang="en-US" altLang="zh-CN">
              <a:effectLst/>
              <a:latin typeface="Arial" panose="020B0604020202020204" pitchFamily="34" charset="0"/>
            </a:endParaRPr>
          </a:p>
          <a:p>
            <a:r>
              <a:rPr lang="en-US" altLang="zh-CN">
                <a:effectLst/>
                <a:latin typeface="Arial" panose="020B0604020202020204" pitchFamily="34" charset="0"/>
              </a:rPr>
              <a:t>DP</a:t>
            </a:r>
            <a:r>
              <a:rPr lang="zh-CN" altLang="en-US">
                <a:effectLst/>
                <a:latin typeface="Arial" panose="020B0604020202020204" pitchFamily="34" charset="0"/>
              </a:rPr>
              <a:t>需要基于目前状态</a:t>
            </a:r>
            <a:r>
              <a:rPr lang="en-US" altLang="zh-CN">
                <a:latin typeface="Arial" panose="020B0604020202020204" pitchFamily="34" charset="0"/>
              </a:rPr>
              <a:t>S</a:t>
            </a:r>
            <a:r>
              <a:rPr lang="en-US" altLang="zh-CN" sz="1100">
                <a:latin typeface="Arial" panose="020B0604020202020204" pitchFamily="34" charset="0"/>
              </a:rPr>
              <a:t>t</a:t>
            </a:r>
            <a:r>
              <a:rPr lang="zh-CN" altLang="en-US">
                <a:effectLst/>
                <a:latin typeface="Arial" panose="020B0604020202020204" pitchFamily="34" charset="0"/>
              </a:rPr>
              <a:t>和可能的动作来选择最高累计奖励的动作。</a:t>
            </a:r>
            <a:endParaRPr lang="zh-CN" altLang="en-US"/>
          </a:p>
        </p:txBody>
      </p:sp>
    </p:spTree>
    <p:extLst>
      <p:ext uri="{BB962C8B-B14F-4D97-AF65-F5344CB8AC3E}">
        <p14:creationId xmlns:p14="http://schemas.microsoft.com/office/powerpoint/2010/main" val="91808712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对话策略（</a:t>
            </a:r>
            <a:r>
              <a:rPr lang="en-US" altLang="zh-CN" sz="1600">
                <a:latin typeface="+mn-lt"/>
                <a:ea typeface="+mn-ea"/>
                <a:cs typeface="+mn-ea"/>
                <a:sym typeface="+mn-lt"/>
              </a:rPr>
              <a:t>DP</a:t>
            </a:r>
            <a:r>
              <a:rPr lang="zh-CN" altLang="en-US" sz="1600">
                <a:latin typeface="+mn-lt"/>
                <a:ea typeface="+mn-ea"/>
                <a:cs typeface="+mn-ea"/>
                <a:sym typeface="+mn-lt"/>
              </a:rPr>
              <a:t>）</a:t>
            </a:r>
            <a:endParaRPr lang="zh-HK" altLang="en-US" sz="1600" dirty="0">
              <a:latin typeface="+mn-lt"/>
              <a:ea typeface="+mn-ea"/>
              <a:cs typeface="+mn-ea"/>
              <a:sym typeface="+mn-lt"/>
            </a:endParaRPr>
          </a:p>
        </p:txBody>
      </p:sp>
      <p:sp>
        <p:nvSpPr>
          <p:cNvPr id="3" name="文本框 2">
            <a:extLst>
              <a:ext uri="{FF2B5EF4-FFF2-40B4-BE49-F238E27FC236}">
                <a16:creationId xmlns:a16="http://schemas.microsoft.com/office/drawing/2014/main" id="{EE0EA279-A926-4A67-8698-DC216315F5EC}"/>
              </a:ext>
            </a:extLst>
          </p:cNvPr>
          <p:cNvSpPr txBox="1"/>
          <p:nvPr/>
        </p:nvSpPr>
        <p:spPr>
          <a:xfrm>
            <a:off x="1998482" y="2903456"/>
            <a:ext cx="8927184" cy="369332"/>
          </a:xfrm>
          <a:prstGeom prst="rect">
            <a:avLst/>
          </a:prstGeom>
          <a:noFill/>
        </p:spPr>
        <p:txBody>
          <a:bodyPr wrap="square" rtlCol="0">
            <a:spAutoFit/>
          </a:bodyPr>
          <a:lstStyle/>
          <a:p>
            <a:r>
              <a:rPr lang="en-US" altLang="zh-CN">
                <a:effectLst/>
                <a:latin typeface="Arial" panose="020B0604020202020204" pitchFamily="34" charset="0"/>
              </a:rPr>
              <a:t>DP</a:t>
            </a:r>
            <a:r>
              <a:rPr lang="zh-CN" altLang="en-US">
                <a:effectLst/>
                <a:latin typeface="Arial" panose="020B0604020202020204" pitchFamily="34" charset="0"/>
              </a:rPr>
              <a:t>模型可以通过监督学习、强化学习和模仿学习得到。</a:t>
            </a:r>
            <a:endParaRPr lang="zh-CN" altLang="en-US"/>
          </a:p>
        </p:txBody>
      </p:sp>
      <p:sp>
        <p:nvSpPr>
          <p:cNvPr id="4" name="文本框 3">
            <a:extLst>
              <a:ext uri="{FF2B5EF4-FFF2-40B4-BE49-F238E27FC236}">
                <a16:creationId xmlns:a16="http://schemas.microsoft.com/office/drawing/2014/main" id="{360CE8B3-CC46-4650-BE85-7F74E96ABD77}"/>
              </a:ext>
            </a:extLst>
          </p:cNvPr>
          <p:cNvSpPr txBox="1"/>
          <p:nvPr/>
        </p:nvSpPr>
        <p:spPr>
          <a:xfrm>
            <a:off x="1998482" y="3385715"/>
            <a:ext cx="8069344" cy="1200329"/>
          </a:xfrm>
          <a:prstGeom prst="rect">
            <a:avLst/>
          </a:prstGeom>
          <a:noFill/>
        </p:spPr>
        <p:txBody>
          <a:bodyPr wrap="square" rtlCol="0">
            <a:spAutoFit/>
          </a:bodyPr>
          <a:lstStyle/>
          <a:p>
            <a:r>
              <a:rPr lang="zh-CN" altLang="en-US">
                <a:effectLst/>
                <a:latin typeface="Arial" panose="020B0604020202020204" pitchFamily="34" charset="0"/>
              </a:rPr>
              <a:t>传统的强化学习需要在较多训练数据的情况下，需要计算整个行动轨迹获得的整体回报来寻找最高回报对应的最优策略，才能获得较好的结果。因此在序列多步决策问题中，强化学习需要频繁地试错，来获得稀疏的奖励，这种“随机”方式的不但搜索空间非常巨大，而且前期收敛速度非常慢。</a:t>
            </a:r>
            <a:endParaRPr lang="zh-CN" altLang="en-US"/>
          </a:p>
        </p:txBody>
      </p:sp>
    </p:spTree>
    <p:extLst>
      <p:ext uri="{BB962C8B-B14F-4D97-AF65-F5344CB8AC3E}">
        <p14:creationId xmlns:p14="http://schemas.microsoft.com/office/powerpoint/2010/main" val="5917166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对话策略（</a:t>
            </a:r>
            <a:r>
              <a:rPr lang="en-US" altLang="zh-CN" sz="1600">
                <a:latin typeface="+mn-lt"/>
                <a:ea typeface="+mn-ea"/>
                <a:cs typeface="+mn-ea"/>
                <a:sym typeface="+mn-lt"/>
              </a:rPr>
              <a:t>DP</a:t>
            </a:r>
            <a:r>
              <a:rPr lang="zh-CN" altLang="en-US" sz="1600">
                <a:latin typeface="+mn-lt"/>
                <a:ea typeface="+mn-ea"/>
                <a:cs typeface="+mn-ea"/>
                <a:sym typeface="+mn-lt"/>
              </a:rPr>
              <a:t>）</a:t>
            </a:r>
            <a:endParaRPr lang="zh-HK" altLang="en-US" sz="1600" dirty="0">
              <a:latin typeface="+mn-lt"/>
              <a:ea typeface="+mn-ea"/>
              <a:cs typeface="+mn-ea"/>
              <a:sym typeface="+mn-lt"/>
            </a:endParaRPr>
          </a:p>
        </p:txBody>
      </p:sp>
      <p:sp>
        <p:nvSpPr>
          <p:cNvPr id="3" name="文本框 2">
            <a:extLst>
              <a:ext uri="{FF2B5EF4-FFF2-40B4-BE49-F238E27FC236}">
                <a16:creationId xmlns:a16="http://schemas.microsoft.com/office/drawing/2014/main" id="{EE0EA279-A926-4A67-8698-DC216315F5EC}"/>
              </a:ext>
            </a:extLst>
          </p:cNvPr>
          <p:cNvSpPr txBox="1"/>
          <p:nvPr/>
        </p:nvSpPr>
        <p:spPr>
          <a:xfrm>
            <a:off x="1998482" y="2903456"/>
            <a:ext cx="8927184" cy="369332"/>
          </a:xfrm>
          <a:prstGeom prst="rect">
            <a:avLst/>
          </a:prstGeom>
          <a:noFill/>
        </p:spPr>
        <p:txBody>
          <a:bodyPr wrap="square" rtlCol="0">
            <a:spAutoFit/>
          </a:bodyPr>
          <a:lstStyle/>
          <a:p>
            <a:r>
              <a:rPr lang="en-US" altLang="zh-CN">
                <a:effectLst/>
                <a:latin typeface="Arial" panose="020B0604020202020204" pitchFamily="34" charset="0"/>
              </a:rPr>
              <a:t>DP</a:t>
            </a:r>
            <a:r>
              <a:rPr lang="zh-CN" altLang="en-US">
                <a:effectLst/>
                <a:latin typeface="Arial" panose="020B0604020202020204" pitchFamily="34" charset="0"/>
              </a:rPr>
              <a:t>模型可以通过监督学习、强化学习和模仿学习得到。</a:t>
            </a:r>
            <a:endParaRPr lang="zh-CN" altLang="en-US"/>
          </a:p>
        </p:txBody>
      </p:sp>
      <p:sp>
        <p:nvSpPr>
          <p:cNvPr id="4" name="文本框 3">
            <a:extLst>
              <a:ext uri="{FF2B5EF4-FFF2-40B4-BE49-F238E27FC236}">
                <a16:creationId xmlns:a16="http://schemas.microsoft.com/office/drawing/2014/main" id="{360CE8B3-CC46-4650-BE85-7F74E96ABD77}"/>
              </a:ext>
            </a:extLst>
          </p:cNvPr>
          <p:cNvSpPr txBox="1"/>
          <p:nvPr/>
        </p:nvSpPr>
        <p:spPr>
          <a:xfrm>
            <a:off x="1998482" y="3385715"/>
            <a:ext cx="8069344" cy="923330"/>
          </a:xfrm>
          <a:prstGeom prst="rect">
            <a:avLst/>
          </a:prstGeom>
          <a:noFill/>
        </p:spPr>
        <p:txBody>
          <a:bodyPr wrap="square" rtlCol="0">
            <a:spAutoFit/>
          </a:bodyPr>
          <a:lstStyle/>
          <a:p>
            <a:r>
              <a:rPr lang="zh-CN" altLang="en-US">
                <a:effectLst/>
                <a:latin typeface="Arial" panose="020B0604020202020204" pitchFamily="34" charset="0"/>
              </a:rPr>
              <a:t>模仿学习能够很好地解决多步决策问题。模仿学习的原理是通过给智能体提供先验知识，从而学习、模仿人类行为．先验知识提供</a:t>
            </a:r>
            <a:r>
              <a:rPr lang="en-US" altLang="zh-CN">
                <a:effectLst/>
                <a:latin typeface="Arial" panose="020B0604020202020204" pitchFamily="34" charset="0"/>
              </a:rPr>
              <a:t>m</a:t>
            </a:r>
            <a:r>
              <a:rPr lang="zh-CN" altLang="en-US">
                <a:effectLst/>
                <a:latin typeface="Arial" panose="020B0604020202020204" pitchFamily="34" charset="0"/>
              </a:rPr>
              <a:t>个专家的决策样本｛</a:t>
            </a:r>
            <a:r>
              <a:rPr lang="en-US" altLang="zh-CN">
                <a:effectLst/>
                <a:latin typeface="Arial" panose="020B0604020202020204" pitchFamily="34" charset="0"/>
              </a:rPr>
              <a:t>π</a:t>
            </a:r>
            <a:r>
              <a:rPr lang="zh-CN" altLang="en-US">
                <a:effectLst/>
                <a:latin typeface="Arial" panose="020B0604020202020204" pitchFamily="34" charset="0"/>
              </a:rPr>
              <a:t>１，</a:t>
            </a:r>
            <a:r>
              <a:rPr lang="en-US" altLang="zh-CN">
                <a:effectLst/>
                <a:latin typeface="Arial" panose="020B0604020202020204" pitchFamily="34" charset="0"/>
              </a:rPr>
              <a:t>π</a:t>
            </a:r>
            <a:r>
              <a:rPr lang="zh-CN" altLang="en-US">
                <a:effectLst/>
                <a:latin typeface="Arial" panose="020B0604020202020204" pitchFamily="34" charset="0"/>
              </a:rPr>
              <a:t>２，</a:t>
            </a:r>
            <a:r>
              <a:rPr lang="en-US" altLang="zh-CN">
                <a:effectLst/>
                <a:latin typeface="Arial" panose="020B0604020202020204" pitchFamily="34" charset="0"/>
              </a:rPr>
              <a:t>…</a:t>
            </a:r>
            <a:r>
              <a:rPr lang="zh-CN" altLang="en-US">
                <a:effectLst/>
                <a:latin typeface="Arial" panose="020B0604020202020204" pitchFamily="34" charset="0"/>
              </a:rPr>
              <a:t>，</a:t>
            </a:r>
            <a:r>
              <a:rPr lang="en-US" altLang="zh-CN">
                <a:effectLst/>
                <a:latin typeface="Arial" panose="020B0604020202020204" pitchFamily="34" charset="0"/>
              </a:rPr>
              <a:t>πm</a:t>
            </a:r>
            <a:r>
              <a:rPr lang="zh-CN" altLang="en-US">
                <a:effectLst/>
                <a:latin typeface="Arial" panose="020B0604020202020204" pitchFamily="34" charset="0"/>
              </a:rPr>
              <a:t>｝，每个样本定义为一个状态</a:t>
            </a:r>
            <a:r>
              <a:rPr lang="en-US" altLang="zh-CN">
                <a:effectLst/>
                <a:latin typeface="Arial" panose="020B0604020202020204" pitchFamily="34" charset="0"/>
              </a:rPr>
              <a:t>s</a:t>
            </a:r>
            <a:r>
              <a:rPr lang="zh-CN" altLang="en-US">
                <a:effectLst/>
                <a:latin typeface="Arial" panose="020B0604020202020204" pitchFamily="34" charset="0"/>
              </a:rPr>
              <a:t>和动作</a:t>
            </a:r>
            <a:r>
              <a:rPr lang="en-US" altLang="zh-CN">
                <a:effectLst/>
                <a:latin typeface="Arial" panose="020B0604020202020204" pitchFamily="34" charset="0"/>
              </a:rPr>
              <a:t>a</a:t>
            </a:r>
            <a:r>
              <a:rPr lang="zh-CN" altLang="en-US">
                <a:effectLst/>
                <a:latin typeface="Arial" panose="020B0604020202020204" pitchFamily="34" charset="0"/>
              </a:rPr>
              <a:t>的行动轨迹：</a:t>
            </a:r>
            <a:endParaRPr lang="zh-CN" altLang="en-US"/>
          </a:p>
        </p:txBody>
      </p:sp>
      <p:pic>
        <p:nvPicPr>
          <p:cNvPr id="5" name="图片 4">
            <a:extLst>
              <a:ext uri="{FF2B5EF4-FFF2-40B4-BE49-F238E27FC236}">
                <a16:creationId xmlns:a16="http://schemas.microsoft.com/office/drawing/2014/main" id="{5A9B644E-4138-496E-9C1D-671DE6252DD1}"/>
              </a:ext>
            </a:extLst>
          </p:cNvPr>
          <p:cNvPicPr>
            <a:picLocks noChangeAspect="1"/>
          </p:cNvPicPr>
          <p:nvPr/>
        </p:nvPicPr>
        <p:blipFill>
          <a:blip r:embed="rId8"/>
          <a:stretch>
            <a:fillRect/>
          </a:stretch>
        </p:blipFill>
        <p:spPr>
          <a:xfrm>
            <a:off x="2648932" y="4432684"/>
            <a:ext cx="5184741" cy="695325"/>
          </a:xfrm>
          <a:prstGeom prst="rect">
            <a:avLst/>
          </a:prstGeom>
        </p:spPr>
      </p:pic>
      <p:sp>
        <p:nvSpPr>
          <p:cNvPr id="6" name="文本框 5">
            <a:extLst>
              <a:ext uri="{FF2B5EF4-FFF2-40B4-BE49-F238E27FC236}">
                <a16:creationId xmlns:a16="http://schemas.microsoft.com/office/drawing/2014/main" id="{A308FBCC-71CF-4654-AFAD-F46026635134}"/>
              </a:ext>
            </a:extLst>
          </p:cNvPr>
          <p:cNvSpPr txBox="1"/>
          <p:nvPr/>
        </p:nvSpPr>
        <p:spPr>
          <a:xfrm>
            <a:off x="1998481" y="5400833"/>
            <a:ext cx="7707369" cy="369332"/>
          </a:xfrm>
          <a:prstGeom prst="rect">
            <a:avLst/>
          </a:prstGeom>
          <a:noFill/>
        </p:spPr>
        <p:txBody>
          <a:bodyPr wrap="square" rtlCol="0">
            <a:spAutoFit/>
          </a:bodyPr>
          <a:lstStyle/>
          <a:p>
            <a:r>
              <a:rPr lang="zh-CN" altLang="en-US">
                <a:effectLst/>
                <a:latin typeface="Arial" panose="020B0604020202020204" pitchFamily="34" charset="0"/>
              </a:rPr>
              <a:t>将所有［状态</a:t>
            </a:r>
            <a:r>
              <a:rPr lang="en-US" altLang="zh-CN">
                <a:effectLst/>
                <a:latin typeface="Arial" panose="020B0604020202020204" pitchFamily="34" charset="0"/>
              </a:rPr>
              <a:t>-</a:t>
            </a:r>
            <a:r>
              <a:rPr lang="zh-CN" altLang="en-US">
                <a:effectLst/>
                <a:latin typeface="Arial" panose="020B0604020202020204" pitchFamily="34" charset="0"/>
              </a:rPr>
              <a:t>动作］对抽取出来构造新的集合</a:t>
            </a:r>
            <a:r>
              <a:rPr lang="en-US" altLang="zh-CN">
                <a:effectLst/>
                <a:latin typeface="Arial" panose="020B0604020202020204" pitchFamily="34" charset="0"/>
              </a:rPr>
              <a:t>D</a:t>
            </a:r>
            <a:r>
              <a:rPr lang="zh-CN" altLang="en-US">
                <a:effectLst/>
                <a:latin typeface="Arial" panose="020B0604020202020204" pitchFamily="34" charset="0"/>
              </a:rPr>
              <a:t>：</a:t>
            </a:r>
            <a:endParaRPr lang="zh-CN" altLang="en-US"/>
          </a:p>
        </p:txBody>
      </p:sp>
      <p:pic>
        <p:nvPicPr>
          <p:cNvPr id="8" name="图片 7">
            <a:extLst>
              <a:ext uri="{FF2B5EF4-FFF2-40B4-BE49-F238E27FC236}">
                <a16:creationId xmlns:a16="http://schemas.microsoft.com/office/drawing/2014/main" id="{85815716-89A8-4A4C-819D-C13E5D8D3E88}"/>
              </a:ext>
            </a:extLst>
          </p:cNvPr>
          <p:cNvPicPr>
            <a:picLocks noChangeAspect="1"/>
          </p:cNvPicPr>
          <p:nvPr/>
        </p:nvPicPr>
        <p:blipFill>
          <a:blip r:embed="rId9"/>
          <a:stretch>
            <a:fillRect/>
          </a:stretch>
        </p:blipFill>
        <p:spPr>
          <a:xfrm>
            <a:off x="4003924" y="5872101"/>
            <a:ext cx="3266493" cy="453285"/>
          </a:xfrm>
          <a:prstGeom prst="rect">
            <a:avLst/>
          </a:prstGeom>
        </p:spPr>
      </p:pic>
    </p:spTree>
    <p:extLst>
      <p:ext uri="{BB962C8B-B14F-4D97-AF65-F5344CB8AC3E}">
        <p14:creationId xmlns:p14="http://schemas.microsoft.com/office/powerpoint/2010/main" val="231016820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对话策略（</a:t>
            </a:r>
            <a:r>
              <a:rPr lang="en-US" altLang="zh-CN" sz="1600">
                <a:latin typeface="+mn-lt"/>
                <a:ea typeface="+mn-ea"/>
                <a:cs typeface="+mn-ea"/>
                <a:sym typeface="+mn-lt"/>
              </a:rPr>
              <a:t>DP</a:t>
            </a:r>
            <a:r>
              <a:rPr lang="zh-CN" altLang="en-US" sz="1600">
                <a:latin typeface="+mn-lt"/>
                <a:ea typeface="+mn-ea"/>
                <a:cs typeface="+mn-ea"/>
                <a:sym typeface="+mn-lt"/>
              </a:rPr>
              <a:t>）</a:t>
            </a:r>
            <a:endParaRPr lang="zh-HK" altLang="en-US" sz="1600" dirty="0">
              <a:latin typeface="+mn-lt"/>
              <a:ea typeface="+mn-ea"/>
              <a:cs typeface="+mn-ea"/>
              <a:sym typeface="+mn-lt"/>
            </a:endParaRPr>
          </a:p>
        </p:txBody>
      </p:sp>
      <p:sp>
        <p:nvSpPr>
          <p:cNvPr id="3" name="文本框 2">
            <a:extLst>
              <a:ext uri="{FF2B5EF4-FFF2-40B4-BE49-F238E27FC236}">
                <a16:creationId xmlns:a16="http://schemas.microsoft.com/office/drawing/2014/main" id="{EE0EA279-A926-4A67-8698-DC216315F5EC}"/>
              </a:ext>
            </a:extLst>
          </p:cNvPr>
          <p:cNvSpPr txBox="1"/>
          <p:nvPr/>
        </p:nvSpPr>
        <p:spPr>
          <a:xfrm>
            <a:off x="1998482" y="2903456"/>
            <a:ext cx="8927184" cy="369332"/>
          </a:xfrm>
          <a:prstGeom prst="rect">
            <a:avLst/>
          </a:prstGeom>
          <a:noFill/>
        </p:spPr>
        <p:txBody>
          <a:bodyPr wrap="square" rtlCol="0">
            <a:spAutoFit/>
          </a:bodyPr>
          <a:lstStyle/>
          <a:p>
            <a:r>
              <a:rPr lang="en-US" altLang="zh-CN">
                <a:effectLst/>
                <a:latin typeface="Arial" panose="020B0604020202020204" pitchFamily="34" charset="0"/>
              </a:rPr>
              <a:t>DP</a:t>
            </a:r>
            <a:r>
              <a:rPr lang="zh-CN" altLang="en-US">
                <a:effectLst/>
                <a:latin typeface="Arial" panose="020B0604020202020204" pitchFamily="34" charset="0"/>
              </a:rPr>
              <a:t>模型可以通过监督学习、强化学习和模仿学习得到。</a:t>
            </a:r>
            <a:endParaRPr lang="zh-CN" altLang="en-US"/>
          </a:p>
        </p:txBody>
      </p:sp>
      <p:sp>
        <p:nvSpPr>
          <p:cNvPr id="4" name="文本框 3">
            <a:extLst>
              <a:ext uri="{FF2B5EF4-FFF2-40B4-BE49-F238E27FC236}">
                <a16:creationId xmlns:a16="http://schemas.microsoft.com/office/drawing/2014/main" id="{360CE8B3-CC46-4650-BE85-7F74E96ABD77}"/>
              </a:ext>
            </a:extLst>
          </p:cNvPr>
          <p:cNvSpPr txBox="1"/>
          <p:nvPr/>
        </p:nvSpPr>
        <p:spPr>
          <a:xfrm>
            <a:off x="1998482" y="3385715"/>
            <a:ext cx="8069344" cy="1200329"/>
          </a:xfrm>
          <a:prstGeom prst="rect">
            <a:avLst/>
          </a:prstGeom>
          <a:noFill/>
        </p:spPr>
        <p:txBody>
          <a:bodyPr wrap="square" rtlCol="0">
            <a:spAutoFit/>
          </a:bodyPr>
          <a:lstStyle/>
          <a:p>
            <a:r>
              <a:rPr lang="zh-CN" altLang="en-US">
                <a:effectLst/>
                <a:latin typeface="Arial" panose="020B0604020202020204" pitchFamily="34" charset="0"/>
              </a:rPr>
              <a:t>把集合</a:t>
            </a:r>
            <a:r>
              <a:rPr lang="en-US" altLang="zh-CN">
                <a:effectLst/>
                <a:latin typeface="Arial" panose="020B0604020202020204" pitchFamily="34" charset="0"/>
              </a:rPr>
              <a:t>D</a:t>
            </a:r>
            <a:r>
              <a:rPr lang="zh-CN" altLang="en-US">
                <a:effectLst/>
                <a:latin typeface="Arial" panose="020B0604020202020204" pitchFamily="34" charset="0"/>
              </a:rPr>
              <a:t>中的状态视为训练数据中的特征，动作视为训练数据中的标签，通过回归连续的动作和分类离散的动作，来得到最优的策略模型。但是模仿学习不仅需要专家提供数据，而且对于学习的行为较为复杂的情况，难以提供相关行为数据．因此，模仿学习还需要进一步探索。</a:t>
            </a:r>
            <a:endParaRPr lang="zh-CN" altLang="en-US"/>
          </a:p>
        </p:txBody>
      </p:sp>
    </p:spTree>
    <p:extLst>
      <p:ext uri="{BB962C8B-B14F-4D97-AF65-F5344CB8AC3E}">
        <p14:creationId xmlns:p14="http://schemas.microsoft.com/office/powerpoint/2010/main" val="191257468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对话管理（</a:t>
            </a:r>
            <a:r>
              <a:rPr lang="en-US" altLang="zh-CN" b="1">
                <a:solidFill>
                  <a:srgbClr val="4679A7"/>
                </a:solidFill>
                <a:latin typeface="+mn-lt"/>
                <a:ea typeface="+mn-ea"/>
                <a:cs typeface="+mn-ea"/>
                <a:sym typeface="+mn-lt"/>
              </a:rPr>
              <a:t>DM</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6" name="MH_SubTitle_2">
            <a:extLst>
              <a:ext uri="{FF2B5EF4-FFF2-40B4-BE49-F238E27FC236}">
                <a16:creationId xmlns:a16="http://schemas.microsoft.com/office/drawing/2014/main" id="{F7E4F9F0-6DDF-4CF0-83E5-FB72E753C96C}"/>
              </a:ext>
            </a:extLst>
          </p:cNvPr>
          <p:cNvSpPr txBox="1">
            <a:spLocks noChangeArrowheads="1"/>
          </p:cNvSpPr>
          <p:nvPr>
            <p:custDataLst>
              <p:tags r:id="rId2"/>
            </p:custDataLst>
          </p:nvPr>
        </p:nvSpPr>
        <p:spPr bwMode="auto">
          <a:xfrm>
            <a:off x="1540920" y="2367180"/>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a:latin typeface="+mn-lt"/>
                <a:ea typeface="+mn-ea"/>
                <a:cs typeface="+mn-ea"/>
                <a:sym typeface="+mn-lt"/>
              </a:rPr>
              <a:t>对话策略（</a:t>
            </a:r>
            <a:r>
              <a:rPr lang="en-US" altLang="zh-CN" sz="1600">
                <a:latin typeface="+mn-lt"/>
                <a:ea typeface="+mn-ea"/>
                <a:cs typeface="+mn-ea"/>
                <a:sym typeface="+mn-lt"/>
              </a:rPr>
              <a:t>DP</a:t>
            </a:r>
            <a:r>
              <a:rPr lang="zh-CN" altLang="en-US" sz="1600">
                <a:latin typeface="+mn-lt"/>
                <a:ea typeface="+mn-ea"/>
                <a:cs typeface="+mn-ea"/>
                <a:sym typeface="+mn-lt"/>
              </a:rPr>
              <a:t>）</a:t>
            </a:r>
            <a:endParaRPr lang="zh-HK" altLang="en-US" sz="1600" dirty="0">
              <a:latin typeface="+mn-lt"/>
              <a:ea typeface="+mn-ea"/>
              <a:cs typeface="+mn-ea"/>
              <a:sym typeface="+mn-lt"/>
            </a:endParaRPr>
          </a:p>
        </p:txBody>
      </p:sp>
      <p:pic>
        <p:nvPicPr>
          <p:cNvPr id="5" name="图片 4">
            <a:extLst>
              <a:ext uri="{FF2B5EF4-FFF2-40B4-BE49-F238E27FC236}">
                <a16:creationId xmlns:a16="http://schemas.microsoft.com/office/drawing/2014/main" id="{479FF109-6376-4D46-8280-5718026B9EC7}"/>
              </a:ext>
            </a:extLst>
          </p:cNvPr>
          <p:cNvPicPr>
            <a:picLocks noChangeAspect="1"/>
          </p:cNvPicPr>
          <p:nvPr/>
        </p:nvPicPr>
        <p:blipFill>
          <a:blip r:embed="rId8"/>
          <a:stretch>
            <a:fillRect/>
          </a:stretch>
        </p:blipFill>
        <p:spPr>
          <a:xfrm>
            <a:off x="710624" y="2763921"/>
            <a:ext cx="5511068" cy="3693439"/>
          </a:xfrm>
          <a:prstGeom prst="rect">
            <a:avLst/>
          </a:prstGeom>
        </p:spPr>
      </p:pic>
      <p:pic>
        <p:nvPicPr>
          <p:cNvPr id="7" name="图片 6">
            <a:extLst>
              <a:ext uri="{FF2B5EF4-FFF2-40B4-BE49-F238E27FC236}">
                <a16:creationId xmlns:a16="http://schemas.microsoft.com/office/drawing/2014/main" id="{8256CC20-75B2-4D5A-A437-6853CBFC9895}"/>
              </a:ext>
            </a:extLst>
          </p:cNvPr>
          <p:cNvPicPr>
            <a:picLocks noChangeAspect="1"/>
          </p:cNvPicPr>
          <p:nvPr/>
        </p:nvPicPr>
        <p:blipFill>
          <a:blip r:embed="rId9"/>
          <a:stretch>
            <a:fillRect/>
          </a:stretch>
        </p:blipFill>
        <p:spPr>
          <a:xfrm>
            <a:off x="6361720" y="891714"/>
            <a:ext cx="5657456" cy="5867230"/>
          </a:xfrm>
          <a:prstGeom prst="rect">
            <a:avLst/>
          </a:prstGeom>
        </p:spPr>
      </p:pic>
    </p:spTree>
    <p:extLst>
      <p:ext uri="{BB962C8B-B14F-4D97-AF65-F5344CB8AC3E}">
        <p14:creationId xmlns:p14="http://schemas.microsoft.com/office/powerpoint/2010/main" val="1560100951"/>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2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8481" y="1971527"/>
            <a:ext cx="3586950" cy="2698351"/>
            <a:chOff x="-8481" y="1971527"/>
            <a:chExt cx="3586950" cy="2698351"/>
          </a:xfrm>
        </p:grpSpPr>
        <p:sp>
          <p:nvSpPr>
            <p:cNvPr id="50" name="Freeform 100"/>
            <p:cNvSpPr/>
            <p:nvPr/>
          </p:nvSpPr>
          <p:spPr bwMode="auto">
            <a:xfrm>
              <a:off x="-8481" y="1972340"/>
              <a:ext cx="1422748" cy="1310553"/>
            </a:xfrm>
            <a:custGeom>
              <a:avLst/>
              <a:gdLst>
                <a:gd name="T0" fmla="*/ 471 w 875"/>
                <a:gd name="T1" fmla="*/ 0 h 806"/>
                <a:gd name="T2" fmla="*/ 0 w 875"/>
                <a:gd name="T3" fmla="*/ 0 h 806"/>
                <a:gd name="T4" fmla="*/ 0 w 875"/>
                <a:gd name="T5" fmla="*/ 806 h 806"/>
                <a:gd name="T6" fmla="*/ 471 w 875"/>
                <a:gd name="T7" fmla="*/ 806 h 806"/>
                <a:gd name="T8" fmla="*/ 875 w 875"/>
                <a:gd name="T9" fmla="*/ 403 h 806"/>
                <a:gd name="T10" fmla="*/ 471 w 875"/>
                <a:gd name="T11" fmla="*/ 0 h 806"/>
              </a:gdLst>
              <a:ahLst/>
              <a:cxnLst>
                <a:cxn ang="0">
                  <a:pos x="T0" y="T1"/>
                </a:cxn>
                <a:cxn ang="0">
                  <a:pos x="T2" y="T3"/>
                </a:cxn>
                <a:cxn ang="0">
                  <a:pos x="T4" y="T5"/>
                </a:cxn>
                <a:cxn ang="0">
                  <a:pos x="T6" y="T7"/>
                </a:cxn>
                <a:cxn ang="0">
                  <a:pos x="T8" y="T9"/>
                </a:cxn>
                <a:cxn ang="0">
                  <a:pos x="T10" y="T11"/>
                </a:cxn>
              </a:cxnLst>
              <a:rect l="0" t="0" r="r" b="b"/>
              <a:pathLst>
                <a:path w="875" h="806">
                  <a:moveTo>
                    <a:pt x="471" y="0"/>
                  </a:moveTo>
                  <a:lnTo>
                    <a:pt x="0" y="0"/>
                  </a:lnTo>
                  <a:lnTo>
                    <a:pt x="0" y="806"/>
                  </a:lnTo>
                  <a:lnTo>
                    <a:pt x="471" y="806"/>
                  </a:lnTo>
                  <a:lnTo>
                    <a:pt x="875" y="403"/>
                  </a:lnTo>
                  <a:lnTo>
                    <a:pt x="471" y="0"/>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2" name="Freeform 102"/>
            <p:cNvSpPr/>
            <p:nvPr/>
          </p:nvSpPr>
          <p:spPr bwMode="auto">
            <a:xfrm>
              <a:off x="-8481" y="3357691"/>
              <a:ext cx="1422748" cy="1312181"/>
            </a:xfrm>
            <a:custGeom>
              <a:avLst/>
              <a:gdLst>
                <a:gd name="T0" fmla="*/ 471 w 875"/>
                <a:gd name="T1" fmla="*/ 807 h 807"/>
                <a:gd name="T2" fmla="*/ 0 w 875"/>
                <a:gd name="T3" fmla="*/ 807 h 807"/>
                <a:gd name="T4" fmla="*/ 0 w 875"/>
                <a:gd name="T5" fmla="*/ 0 h 807"/>
                <a:gd name="T6" fmla="*/ 471 w 875"/>
                <a:gd name="T7" fmla="*/ 0 h 807"/>
                <a:gd name="T8" fmla="*/ 875 w 875"/>
                <a:gd name="T9" fmla="*/ 404 h 807"/>
                <a:gd name="T10" fmla="*/ 471 w 875"/>
                <a:gd name="T11" fmla="*/ 807 h 807"/>
              </a:gdLst>
              <a:ahLst/>
              <a:cxnLst>
                <a:cxn ang="0">
                  <a:pos x="T0" y="T1"/>
                </a:cxn>
                <a:cxn ang="0">
                  <a:pos x="T2" y="T3"/>
                </a:cxn>
                <a:cxn ang="0">
                  <a:pos x="T4" y="T5"/>
                </a:cxn>
                <a:cxn ang="0">
                  <a:pos x="T6" y="T7"/>
                </a:cxn>
                <a:cxn ang="0">
                  <a:pos x="T8" y="T9"/>
                </a:cxn>
                <a:cxn ang="0">
                  <a:pos x="T10" y="T11"/>
                </a:cxn>
              </a:cxnLst>
              <a:rect l="0" t="0" r="r" b="b"/>
              <a:pathLst>
                <a:path w="875" h="807">
                  <a:moveTo>
                    <a:pt x="471" y="807"/>
                  </a:moveTo>
                  <a:lnTo>
                    <a:pt x="0" y="807"/>
                  </a:lnTo>
                  <a:lnTo>
                    <a:pt x="0" y="0"/>
                  </a:lnTo>
                  <a:lnTo>
                    <a:pt x="471" y="0"/>
                  </a:lnTo>
                  <a:lnTo>
                    <a:pt x="875" y="404"/>
                  </a:lnTo>
                  <a:lnTo>
                    <a:pt x="471"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13"/>
            <p:cNvSpPr/>
            <p:nvPr/>
          </p:nvSpPr>
          <p:spPr bwMode="auto">
            <a:xfrm>
              <a:off x="871185" y="1972340"/>
              <a:ext cx="1310553" cy="1310553"/>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2" name="Freeform 114"/>
            <p:cNvSpPr/>
            <p:nvPr/>
          </p:nvSpPr>
          <p:spPr bwMode="auto">
            <a:xfrm>
              <a:off x="871185" y="1972340"/>
              <a:ext cx="1310553" cy="1310553"/>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3" name="Freeform 115"/>
            <p:cNvSpPr/>
            <p:nvPr/>
          </p:nvSpPr>
          <p:spPr bwMode="auto">
            <a:xfrm>
              <a:off x="2254907" y="1972340"/>
              <a:ext cx="1310553" cy="1310553"/>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4" name="Freeform 117"/>
            <p:cNvSpPr/>
            <p:nvPr/>
          </p:nvSpPr>
          <p:spPr bwMode="auto">
            <a:xfrm>
              <a:off x="2254907" y="3357691"/>
              <a:ext cx="1310553" cy="1312181"/>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5" name="Freeform 119"/>
            <p:cNvSpPr/>
            <p:nvPr/>
          </p:nvSpPr>
          <p:spPr bwMode="auto">
            <a:xfrm>
              <a:off x="871185" y="3359316"/>
              <a:ext cx="1310553" cy="1310553"/>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6" name="Freeform 120"/>
            <p:cNvSpPr/>
            <p:nvPr/>
          </p:nvSpPr>
          <p:spPr bwMode="auto">
            <a:xfrm>
              <a:off x="869557" y="3357691"/>
              <a:ext cx="1312180" cy="1312181"/>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DBDBDB">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67" name="그룹 89"/>
            <p:cNvGrpSpPr/>
            <p:nvPr/>
          </p:nvGrpSpPr>
          <p:grpSpPr>
            <a:xfrm>
              <a:off x="1802880" y="3744685"/>
              <a:ext cx="378858" cy="925193"/>
              <a:chOff x="1812925" y="4535488"/>
              <a:chExt cx="369888" cy="903287"/>
            </a:xfrm>
            <a:solidFill>
              <a:schemeClr val="accent2">
                <a:lumMod val="50000"/>
              </a:schemeClr>
            </a:solidFill>
          </p:grpSpPr>
          <p:sp>
            <p:nvSpPr>
              <p:cNvPr id="81" name="Freeform 5"/>
              <p:cNvSpPr/>
              <p:nvPr/>
            </p:nvSpPr>
            <p:spPr bwMode="auto">
              <a:xfrm>
                <a:off x="2027238" y="4535488"/>
                <a:ext cx="155575" cy="382588"/>
              </a:xfrm>
              <a:custGeom>
                <a:avLst/>
                <a:gdLst>
                  <a:gd name="T0" fmla="*/ 98 w 98"/>
                  <a:gd name="T1" fmla="*/ 0 h 241"/>
                  <a:gd name="T2" fmla="*/ 98 w 98"/>
                  <a:gd name="T3" fmla="*/ 0 h 241"/>
                  <a:gd name="T4" fmla="*/ 88 w 98"/>
                  <a:gd name="T5" fmla="*/ 2 h 241"/>
                  <a:gd name="T6" fmla="*/ 77 w 98"/>
                  <a:gd name="T7" fmla="*/ 7 h 241"/>
                  <a:gd name="T8" fmla="*/ 68 w 98"/>
                  <a:gd name="T9" fmla="*/ 11 h 241"/>
                  <a:gd name="T10" fmla="*/ 59 w 98"/>
                  <a:gd name="T11" fmla="*/ 16 h 241"/>
                  <a:gd name="T12" fmla="*/ 50 w 98"/>
                  <a:gd name="T13" fmla="*/ 21 h 241"/>
                  <a:gd name="T14" fmla="*/ 43 w 98"/>
                  <a:gd name="T15" fmla="*/ 28 h 241"/>
                  <a:gd name="T16" fmla="*/ 35 w 98"/>
                  <a:gd name="T17" fmla="*/ 35 h 241"/>
                  <a:gd name="T18" fmla="*/ 28 w 98"/>
                  <a:gd name="T19" fmla="*/ 42 h 241"/>
                  <a:gd name="T20" fmla="*/ 22 w 98"/>
                  <a:gd name="T21" fmla="*/ 51 h 241"/>
                  <a:gd name="T22" fmla="*/ 17 w 98"/>
                  <a:gd name="T23" fmla="*/ 60 h 241"/>
                  <a:gd name="T24" fmla="*/ 11 w 98"/>
                  <a:gd name="T25" fmla="*/ 68 h 241"/>
                  <a:gd name="T26" fmla="*/ 7 w 98"/>
                  <a:gd name="T27" fmla="*/ 79 h 241"/>
                  <a:gd name="T28" fmla="*/ 4 w 98"/>
                  <a:gd name="T29" fmla="*/ 88 h 241"/>
                  <a:gd name="T30" fmla="*/ 2 w 98"/>
                  <a:gd name="T31" fmla="*/ 99 h 241"/>
                  <a:gd name="T32" fmla="*/ 1 w 98"/>
                  <a:gd name="T33" fmla="*/ 109 h 241"/>
                  <a:gd name="T34" fmla="*/ 0 w 98"/>
                  <a:gd name="T35" fmla="*/ 121 h 241"/>
                  <a:gd name="T36" fmla="*/ 0 w 98"/>
                  <a:gd name="T37" fmla="*/ 121 h 241"/>
                  <a:gd name="T38" fmla="*/ 1 w 98"/>
                  <a:gd name="T39" fmla="*/ 131 h 241"/>
                  <a:gd name="T40" fmla="*/ 2 w 98"/>
                  <a:gd name="T41" fmla="*/ 143 h 241"/>
                  <a:gd name="T42" fmla="*/ 4 w 98"/>
                  <a:gd name="T43" fmla="*/ 153 h 241"/>
                  <a:gd name="T44" fmla="*/ 7 w 98"/>
                  <a:gd name="T45" fmla="*/ 162 h 241"/>
                  <a:gd name="T46" fmla="*/ 11 w 98"/>
                  <a:gd name="T47" fmla="*/ 172 h 241"/>
                  <a:gd name="T48" fmla="*/ 17 w 98"/>
                  <a:gd name="T49" fmla="*/ 181 h 241"/>
                  <a:gd name="T50" fmla="*/ 22 w 98"/>
                  <a:gd name="T51" fmla="*/ 191 h 241"/>
                  <a:gd name="T52" fmla="*/ 28 w 98"/>
                  <a:gd name="T53" fmla="*/ 199 h 241"/>
                  <a:gd name="T54" fmla="*/ 35 w 98"/>
                  <a:gd name="T55" fmla="*/ 206 h 241"/>
                  <a:gd name="T56" fmla="*/ 43 w 98"/>
                  <a:gd name="T57" fmla="*/ 214 h 241"/>
                  <a:gd name="T58" fmla="*/ 50 w 98"/>
                  <a:gd name="T59" fmla="*/ 220 h 241"/>
                  <a:gd name="T60" fmla="*/ 59 w 98"/>
                  <a:gd name="T61" fmla="*/ 225 h 241"/>
                  <a:gd name="T62" fmla="*/ 68 w 98"/>
                  <a:gd name="T63" fmla="*/ 230 h 241"/>
                  <a:gd name="T64" fmla="*/ 77 w 98"/>
                  <a:gd name="T65" fmla="*/ 235 h 241"/>
                  <a:gd name="T66" fmla="*/ 88 w 98"/>
                  <a:gd name="T67" fmla="*/ 238 h 241"/>
                  <a:gd name="T68" fmla="*/ 98 w 98"/>
                  <a:gd name="T69" fmla="*/ 241 h 241"/>
                  <a:gd name="T70" fmla="*/ 98 w 98"/>
                  <a:gd name="T71"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241">
                    <a:moveTo>
                      <a:pt x="98" y="0"/>
                    </a:moveTo>
                    <a:lnTo>
                      <a:pt x="98" y="0"/>
                    </a:lnTo>
                    <a:lnTo>
                      <a:pt x="88" y="2"/>
                    </a:lnTo>
                    <a:lnTo>
                      <a:pt x="77" y="7"/>
                    </a:lnTo>
                    <a:lnTo>
                      <a:pt x="68" y="11"/>
                    </a:lnTo>
                    <a:lnTo>
                      <a:pt x="59" y="16"/>
                    </a:lnTo>
                    <a:lnTo>
                      <a:pt x="50" y="21"/>
                    </a:lnTo>
                    <a:lnTo>
                      <a:pt x="43" y="28"/>
                    </a:lnTo>
                    <a:lnTo>
                      <a:pt x="35" y="35"/>
                    </a:lnTo>
                    <a:lnTo>
                      <a:pt x="28" y="42"/>
                    </a:lnTo>
                    <a:lnTo>
                      <a:pt x="22" y="51"/>
                    </a:lnTo>
                    <a:lnTo>
                      <a:pt x="17" y="60"/>
                    </a:lnTo>
                    <a:lnTo>
                      <a:pt x="11" y="68"/>
                    </a:lnTo>
                    <a:lnTo>
                      <a:pt x="7" y="79"/>
                    </a:lnTo>
                    <a:lnTo>
                      <a:pt x="4" y="88"/>
                    </a:lnTo>
                    <a:lnTo>
                      <a:pt x="2" y="99"/>
                    </a:lnTo>
                    <a:lnTo>
                      <a:pt x="1" y="109"/>
                    </a:lnTo>
                    <a:lnTo>
                      <a:pt x="0" y="121"/>
                    </a:lnTo>
                    <a:lnTo>
                      <a:pt x="0" y="121"/>
                    </a:lnTo>
                    <a:lnTo>
                      <a:pt x="1" y="131"/>
                    </a:lnTo>
                    <a:lnTo>
                      <a:pt x="2" y="143"/>
                    </a:lnTo>
                    <a:lnTo>
                      <a:pt x="4" y="153"/>
                    </a:lnTo>
                    <a:lnTo>
                      <a:pt x="7" y="162"/>
                    </a:lnTo>
                    <a:lnTo>
                      <a:pt x="11" y="172"/>
                    </a:lnTo>
                    <a:lnTo>
                      <a:pt x="17" y="181"/>
                    </a:lnTo>
                    <a:lnTo>
                      <a:pt x="22" y="191"/>
                    </a:lnTo>
                    <a:lnTo>
                      <a:pt x="28" y="199"/>
                    </a:lnTo>
                    <a:lnTo>
                      <a:pt x="35" y="206"/>
                    </a:lnTo>
                    <a:lnTo>
                      <a:pt x="43" y="214"/>
                    </a:lnTo>
                    <a:lnTo>
                      <a:pt x="50" y="220"/>
                    </a:lnTo>
                    <a:lnTo>
                      <a:pt x="59" y="225"/>
                    </a:lnTo>
                    <a:lnTo>
                      <a:pt x="68" y="230"/>
                    </a:lnTo>
                    <a:lnTo>
                      <a:pt x="77" y="235"/>
                    </a:lnTo>
                    <a:lnTo>
                      <a:pt x="88" y="238"/>
                    </a:lnTo>
                    <a:lnTo>
                      <a:pt x="98" y="241"/>
                    </a:lnTo>
                    <a:lnTo>
                      <a:pt x="98"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2" name="Freeform 7"/>
              <p:cNvSpPr/>
              <p:nvPr/>
            </p:nvSpPr>
            <p:spPr bwMode="auto">
              <a:xfrm>
                <a:off x="1812925" y="4949825"/>
                <a:ext cx="369888" cy="488950"/>
              </a:xfrm>
              <a:custGeom>
                <a:avLst/>
                <a:gdLst>
                  <a:gd name="T0" fmla="*/ 203 w 233"/>
                  <a:gd name="T1" fmla="*/ 0 h 308"/>
                  <a:gd name="T2" fmla="*/ 203 w 233"/>
                  <a:gd name="T3" fmla="*/ 0 h 308"/>
                  <a:gd name="T4" fmla="*/ 182 w 233"/>
                  <a:gd name="T5" fmla="*/ 0 h 308"/>
                  <a:gd name="T6" fmla="*/ 157 w 233"/>
                  <a:gd name="T7" fmla="*/ 2 h 308"/>
                  <a:gd name="T8" fmla="*/ 129 w 233"/>
                  <a:gd name="T9" fmla="*/ 6 h 308"/>
                  <a:gd name="T10" fmla="*/ 114 w 233"/>
                  <a:gd name="T11" fmla="*/ 8 h 308"/>
                  <a:gd name="T12" fmla="*/ 99 w 233"/>
                  <a:gd name="T13" fmla="*/ 12 h 308"/>
                  <a:gd name="T14" fmla="*/ 85 w 233"/>
                  <a:gd name="T15" fmla="*/ 16 h 308"/>
                  <a:gd name="T16" fmla="*/ 70 w 233"/>
                  <a:gd name="T17" fmla="*/ 22 h 308"/>
                  <a:gd name="T18" fmla="*/ 56 w 233"/>
                  <a:gd name="T19" fmla="*/ 28 h 308"/>
                  <a:gd name="T20" fmla="*/ 43 w 233"/>
                  <a:gd name="T21" fmla="*/ 35 h 308"/>
                  <a:gd name="T22" fmla="*/ 30 w 233"/>
                  <a:gd name="T23" fmla="*/ 44 h 308"/>
                  <a:gd name="T24" fmla="*/ 19 w 233"/>
                  <a:gd name="T25" fmla="*/ 53 h 308"/>
                  <a:gd name="T26" fmla="*/ 9 w 233"/>
                  <a:gd name="T27" fmla="*/ 63 h 308"/>
                  <a:gd name="T28" fmla="*/ 0 w 233"/>
                  <a:gd name="T29" fmla="*/ 76 h 308"/>
                  <a:gd name="T30" fmla="*/ 233 w 233"/>
                  <a:gd name="T31" fmla="*/ 308 h 308"/>
                  <a:gd name="T32" fmla="*/ 233 w 233"/>
                  <a:gd name="T33" fmla="*/ 1 h 308"/>
                  <a:gd name="T34" fmla="*/ 225 w 233"/>
                  <a:gd name="T35" fmla="*/ 1 h 308"/>
                  <a:gd name="T36" fmla="*/ 225 w 233"/>
                  <a:gd name="T37" fmla="*/ 1 h 308"/>
                  <a:gd name="T38" fmla="*/ 203 w 233"/>
                  <a:gd name="T39"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3" h="308">
                    <a:moveTo>
                      <a:pt x="203" y="0"/>
                    </a:moveTo>
                    <a:lnTo>
                      <a:pt x="203" y="0"/>
                    </a:lnTo>
                    <a:lnTo>
                      <a:pt x="182" y="0"/>
                    </a:lnTo>
                    <a:lnTo>
                      <a:pt x="157" y="2"/>
                    </a:lnTo>
                    <a:lnTo>
                      <a:pt x="129" y="6"/>
                    </a:lnTo>
                    <a:lnTo>
                      <a:pt x="114" y="8"/>
                    </a:lnTo>
                    <a:lnTo>
                      <a:pt x="99" y="12"/>
                    </a:lnTo>
                    <a:lnTo>
                      <a:pt x="85" y="16"/>
                    </a:lnTo>
                    <a:lnTo>
                      <a:pt x="70" y="22"/>
                    </a:lnTo>
                    <a:lnTo>
                      <a:pt x="56" y="28"/>
                    </a:lnTo>
                    <a:lnTo>
                      <a:pt x="43" y="35"/>
                    </a:lnTo>
                    <a:lnTo>
                      <a:pt x="30" y="44"/>
                    </a:lnTo>
                    <a:lnTo>
                      <a:pt x="19" y="53"/>
                    </a:lnTo>
                    <a:lnTo>
                      <a:pt x="9" y="63"/>
                    </a:lnTo>
                    <a:lnTo>
                      <a:pt x="0" y="76"/>
                    </a:lnTo>
                    <a:lnTo>
                      <a:pt x="233" y="308"/>
                    </a:lnTo>
                    <a:lnTo>
                      <a:pt x="233" y="1"/>
                    </a:lnTo>
                    <a:lnTo>
                      <a:pt x="225" y="1"/>
                    </a:lnTo>
                    <a:lnTo>
                      <a:pt x="225" y="1"/>
                    </a:lnTo>
                    <a:lnTo>
                      <a:pt x="203"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72" name="Freeform 118"/>
            <p:cNvSpPr/>
            <p:nvPr/>
          </p:nvSpPr>
          <p:spPr bwMode="auto">
            <a:xfrm>
              <a:off x="2254907" y="3357691"/>
              <a:ext cx="1310553" cy="1312181"/>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73" name="그룹 122"/>
            <p:cNvGrpSpPr/>
            <p:nvPr/>
          </p:nvGrpSpPr>
          <p:grpSpPr>
            <a:xfrm>
              <a:off x="2254907" y="3744678"/>
              <a:ext cx="416255" cy="925191"/>
              <a:chOff x="2209800" y="4519614"/>
              <a:chExt cx="406400" cy="903287"/>
            </a:xfrm>
            <a:solidFill>
              <a:schemeClr val="accent1">
                <a:lumMod val="50000"/>
              </a:schemeClr>
            </a:solidFill>
          </p:grpSpPr>
          <p:sp>
            <p:nvSpPr>
              <p:cNvPr id="79" name="Freeform 9"/>
              <p:cNvSpPr/>
              <p:nvPr/>
            </p:nvSpPr>
            <p:spPr bwMode="auto">
              <a:xfrm>
                <a:off x="2209800" y="4519614"/>
                <a:ext cx="171450" cy="385763"/>
              </a:xfrm>
              <a:custGeom>
                <a:avLst/>
                <a:gdLst>
                  <a:gd name="T0" fmla="*/ 0 w 108"/>
                  <a:gd name="T1" fmla="*/ 0 h 243"/>
                  <a:gd name="T2" fmla="*/ 0 w 108"/>
                  <a:gd name="T3" fmla="*/ 243 h 243"/>
                  <a:gd name="T4" fmla="*/ 0 w 108"/>
                  <a:gd name="T5" fmla="*/ 243 h 243"/>
                  <a:gd name="T6" fmla="*/ 11 w 108"/>
                  <a:gd name="T7" fmla="*/ 242 h 243"/>
                  <a:gd name="T8" fmla="*/ 22 w 108"/>
                  <a:gd name="T9" fmla="*/ 239 h 243"/>
                  <a:gd name="T10" fmla="*/ 33 w 108"/>
                  <a:gd name="T11" fmla="*/ 234 h 243"/>
                  <a:gd name="T12" fmla="*/ 42 w 108"/>
                  <a:gd name="T13" fmla="*/ 230 h 243"/>
                  <a:gd name="T14" fmla="*/ 51 w 108"/>
                  <a:gd name="T15" fmla="*/ 224 h 243"/>
                  <a:gd name="T16" fmla="*/ 61 w 108"/>
                  <a:gd name="T17" fmla="*/ 218 h 243"/>
                  <a:gd name="T18" fmla="*/ 69 w 108"/>
                  <a:gd name="T19" fmla="*/ 210 h 243"/>
                  <a:gd name="T20" fmla="*/ 77 w 108"/>
                  <a:gd name="T21" fmla="*/ 203 h 243"/>
                  <a:gd name="T22" fmla="*/ 83 w 108"/>
                  <a:gd name="T23" fmla="*/ 195 h 243"/>
                  <a:gd name="T24" fmla="*/ 89 w 108"/>
                  <a:gd name="T25" fmla="*/ 185 h 243"/>
                  <a:gd name="T26" fmla="*/ 94 w 108"/>
                  <a:gd name="T27" fmla="*/ 176 h 243"/>
                  <a:gd name="T28" fmla="*/ 100 w 108"/>
                  <a:gd name="T29" fmla="*/ 165 h 243"/>
                  <a:gd name="T30" fmla="*/ 103 w 108"/>
                  <a:gd name="T31" fmla="*/ 155 h 243"/>
                  <a:gd name="T32" fmla="*/ 106 w 108"/>
                  <a:gd name="T33" fmla="*/ 145 h 243"/>
                  <a:gd name="T34" fmla="*/ 107 w 108"/>
                  <a:gd name="T35" fmla="*/ 133 h 243"/>
                  <a:gd name="T36" fmla="*/ 108 w 108"/>
                  <a:gd name="T37" fmla="*/ 122 h 243"/>
                  <a:gd name="T38" fmla="*/ 108 w 108"/>
                  <a:gd name="T39" fmla="*/ 122 h 243"/>
                  <a:gd name="T40" fmla="*/ 107 w 108"/>
                  <a:gd name="T41" fmla="*/ 110 h 243"/>
                  <a:gd name="T42" fmla="*/ 106 w 108"/>
                  <a:gd name="T43" fmla="*/ 99 h 243"/>
                  <a:gd name="T44" fmla="*/ 103 w 108"/>
                  <a:gd name="T45" fmla="*/ 88 h 243"/>
                  <a:gd name="T46" fmla="*/ 100 w 108"/>
                  <a:gd name="T47" fmla="*/ 77 h 243"/>
                  <a:gd name="T48" fmla="*/ 94 w 108"/>
                  <a:gd name="T49" fmla="*/ 67 h 243"/>
                  <a:gd name="T50" fmla="*/ 89 w 108"/>
                  <a:gd name="T51" fmla="*/ 58 h 243"/>
                  <a:gd name="T52" fmla="*/ 83 w 108"/>
                  <a:gd name="T53" fmla="*/ 48 h 243"/>
                  <a:gd name="T54" fmla="*/ 77 w 108"/>
                  <a:gd name="T55" fmla="*/ 40 h 243"/>
                  <a:gd name="T56" fmla="*/ 69 w 108"/>
                  <a:gd name="T57" fmla="*/ 32 h 243"/>
                  <a:gd name="T58" fmla="*/ 61 w 108"/>
                  <a:gd name="T59" fmla="*/ 25 h 243"/>
                  <a:gd name="T60" fmla="*/ 51 w 108"/>
                  <a:gd name="T61" fmla="*/ 19 h 243"/>
                  <a:gd name="T62" fmla="*/ 42 w 108"/>
                  <a:gd name="T63" fmla="*/ 13 h 243"/>
                  <a:gd name="T64" fmla="*/ 33 w 108"/>
                  <a:gd name="T65" fmla="*/ 9 h 243"/>
                  <a:gd name="T66" fmla="*/ 22 w 108"/>
                  <a:gd name="T67" fmla="*/ 4 h 243"/>
                  <a:gd name="T68" fmla="*/ 11 w 108"/>
                  <a:gd name="T69" fmla="*/ 1 h 243"/>
                  <a:gd name="T70" fmla="*/ 0 w 108"/>
                  <a:gd name="T7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243">
                    <a:moveTo>
                      <a:pt x="0" y="0"/>
                    </a:moveTo>
                    <a:lnTo>
                      <a:pt x="0" y="243"/>
                    </a:lnTo>
                    <a:lnTo>
                      <a:pt x="0" y="243"/>
                    </a:lnTo>
                    <a:lnTo>
                      <a:pt x="11" y="242"/>
                    </a:lnTo>
                    <a:lnTo>
                      <a:pt x="22" y="239"/>
                    </a:lnTo>
                    <a:lnTo>
                      <a:pt x="33" y="234"/>
                    </a:lnTo>
                    <a:lnTo>
                      <a:pt x="42" y="230"/>
                    </a:lnTo>
                    <a:lnTo>
                      <a:pt x="51" y="224"/>
                    </a:lnTo>
                    <a:lnTo>
                      <a:pt x="61" y="218"/>
                    </a:lnTo>
                    <a:lnTo>
                      <a:pt x="69" y="210"/>
                    </a:lnTo>
                    <a:lnTo>
                      <a:pt x="77" y="203"/>
                    </a:lnTo>
                    <a:lnTo>
                      <a:pt x="83" y="195"/>
                    </a:lnTo>
                    <a:lnTo>
                      <a:pt x="89" y="185"/>
                    </a:lnTo>
                    <a:lnTo>
                      <a:pt x="94" y="176"/>
                    </a:lnTo>
                    <a:lnTo>
                      <a:pt x="100" y="165"/>
                    </a:lnTo>
                    <a:lnTo>
                      <a:pt x="103" y="155"/>
                    </a:lnTo>
                    <a:lnTo>
                      <a:pt x="106" y="145"/>
                    </a:lnTo>
                    <a:lnTo>
                      <a:pt x="107" y="133"/>
                    </a:lnTo>
                    <a:lnTo>
                      <a:pt x="108" y="122"/>
                    </a:lnTo>
                    <a:lnTo>
                      <a:pt x="108" y="122"/>
                    </a:lnTo>
                    <a:lnTo>
                      <a:pt x="107" y="110"/>
                    </a:lnTo>
                    <a:lnTo>
                      <a:pt x="106" y="99"/>
                    </a:lnTo>
                    <a:lnTo>
                      <a:pt x="103" y="88"/>
                    </a:lnTo>
                    <a:lnTo>
                      <a:pt x="100" y="77"/>
                    </a:lnTo>
                    <a:lnTo>
                      <a:pt x="94" y="67"/>
                    </a:lnTo>
                    <a:lnTo>
                      <a:pt x="89" y="58"/>
                    </a:lnTo>
                    <a:lnTo>
                      <a:pt x="83" y="48"/>
                    </a:lnTo>
                    <a:lnTo>
                      <a:pt x="77" y="40"/>
                    </a:lnTo>
                    <a:lnTo>
                      <a:pt x="69" y="32"/>
                    </a:lnTo>
                    <a:lnTo>
                      <a:pt x="61" y="25"/>
                    </a:lnTo>
                    <a:lnTo>
                      <a:pt x="51" y="19"/>
                    </a:lnTo>
                    <a:lnTo>
                      <a:pt x="42" y="13"/>
                    </a:lnTo>
                    <a:lnTo>
                      <a:pt x="33" y="9"/>
                    </a:lnTo>
                    <a:lnTo>
                      <a:pt x="22" y="4"/>
                    </a:lnTo>
                    <a:lnTo>
                      <a:pt x="11" y="1"/>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0" name="Freeform 11"/>
              <p:cNvSpPr/>
              <p:nvPr/>
            </p:nvSpPr>
            <p:spPr bwMode="auto">
              <a:xfrm>
                <a:off x="2209800" y="4935538"/>
                <a:ext cx="406400" cy="487363"/>
              </a:xfrm>
              <a:custGeom>
                <a:avLst/>
                <a:gdLst>
                  <a:gd name="T0" fmla="*/ 35 w 256"/>
                  <a:gd name="T1" fmla="*/ 0 h 307"/>
                  <a:gd name="T2" fmla="*/ 0 w 256"/>
                  <a:gd name="T3" fmla="*/ 0 h 307"/>
                  <a:gd name="T4" fmla="*/ 0 w 256"/>
                  <a:gd name="T5" fmla="*/ 307 h 307"/>
                  <a:gd name="T6" fmla="*/ 126 w 256"/>
                  <a:gd name="T7" fmla="*/ 307 h 307"/>
                  <a:gd name="T8" fmla="*/ 126 w 256"/>
                  <a:gd name="T9" fmla="*/ 215 h 307"/>
                  <a:gd name="T10" fmla="*/ 144 w 256"/>
                  <a:gd name="T11" fmla="*/ 215 h 307"/>
                  <a:gd name="T12" fmla="*/ 144 w 256"/>
                  <a:gd name="T13" fmla="*/ 307 h 307"/>
                  <a:gd name="T14" fmla="*/ 256 w 256"/>
                  <a:gd name="T15" fmla="*/ 307 h 307"/>
                  <a:gd name="T16" fmla="*/ 256 w 256"/>
                  <a:gd name="T17" fmla="*/ 134 h 307"/>
                  <a:gd name="T18" fmla="*/ 256 w 256"/>
                  <a:gd name="T19" fmla="*/ 134 h 307"/>
                  <a:gd name="T20" fmla="*/ 255 w 256"/>
                  <a:gd name="T21" fmla="*/ 128 h 307"/>
                  <a:gd name="T22" fmla="*/ 255 w 256"/>
                  <a:gd name="T23" fmla="*/ 128 h 307"/>
                  <a:gd name="T24" fmla="*/ 255 w 256"/>
                  <a:gd name="T25" fmla="*/ 123 h 307"/>
                  <a:gd name="T26" fmla="*/ 255 w 256"/>
                  <a:gd name="T27" fmla="*/ 123 h 307"/>
                  <a:gd name="T28" fmla="*/ 254 w 256"/>
                  <a:gd name="T29" fmla="*/ 121 h 307"/>
                  <a:gd name="T30" fmla="*/ 254 w 256"/>
                  <a:gd name="T31" fmla="*/ 121 h 307"/>
                  <a:gd name="T32" fmla="*/ 253 w 256"/>
                  <a:gd name="T33" fmla="*/ 113 h 307"/>
                  <a:gd name="T34" fmla="*/ 251 w 256"/>
                  <a:gd name="T35" fmla="*/ 104 h 307"/>
                  <a:gd name="T36" fmla="*/ 248 w 256"/>
                  <a:gd name="T37" fmla="*/ 97 h 307"/>
                  <a:gd name="T38" fmla="*/ 244 w 256"/>
                  <a:gd name="T39" fmla="*/ 90 h 307"/>
                  <a:gd name="T40" fmla="*/ 240 w 256"/>
                  <a:gd name="T41" fmla="*/ 82 h 307"/>
                  <a:gd name="T42" fmla="*/ 235 w 256"/>
                  <a:gd name="T43" fmla="*/ 76 h 307"/>
                  <a:gd name="T44" fmla="*/ 225 w 256"/>
                  <a:gd name="T45" fmla="*/ 63 h 307"/>
                  <a:gd name="T46" fmla="*/ 212 w 256"/>
                  <a:gd name="T47" fmla="*/ 53 h 307"/>
                  <a:gd name="T48" fmla="*/ 199 w 256"/>
                  <a:gd name="T49" fmla="*/ 44 h 307"/>
                  <a:gd name="T50" fmla="*/ 184 w 256"/>
                  <a:gd name="T51" fmla="*/ 35 h 307"/>
                  <a:gd name="T52" fmla="*/ 169 w 256"/>
                  <a:gd name="T53" fmla="*/ 28 h 307"/>
                  <a:gd name="T54" fmla="*/ 152 w 256"/>
                  <a:gd name="T55" fmla="*/ 22 h 307"/>
                  <a:gd name="T56" fmla="*/ 135 w 256"/>
                  <a:gd name="T57" fmla="*/ 16 h 307"/>
                  <a:gd name="T58" fmla="*/ 119 w 256"/>
                  <a:gd name="T59" fmla="*/ 12 h 307"/>
                  <a:gd name="T60" fmla="*/ 103 w 256"/>
                  <a:gd name="T61" fmla="*/ 8 h 307"/>
                  <a:gd name="T62" fmla="*/ 72 w 256"/>
                  <a:gd name="T63" fmla="*/ 4 h 307"/>
                  <a:gd name="T64" fmla="*/ 46 w 256"/>
                  <a:gd name="T65" fmla="*/ 1 h 307"/>
                  <a:gd name="T66" fmla="*/ 46 w 256"/>
                  <a:gd name="T67" fmla="*/ 1 h 307"/>
                  <a:gd name="T68" fmla="*/ 40 w 256"/>
                  <a:gd name="T69" fmla="*/ 0 h 307"/>
                  <a:gd name="T70" fmla="*/ 35 w 256"/>
                  <a:gd name="T7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6" h="307">
                    <a:moveTo>
                      <a:pt x="35" y="0"/>
                    </a:moveTo>
                    <a:lnTo>
                      <a:pt x="0" y="0"/>
                    </a:lnTo>
                    <a:lnTo>
                      <a:pt x="0" y="307"/>
                    </a:lnTo>
                    <a:lnTo>
                      <a:pt x="126" y="307"/>
                    </a:lnTo>
                    <a:lnTo>
                      <a:pt x="126" y="215"/>
                    </a:lnTo>
                    <a:lnTo>
                      <a:pt x="144" y="215"/>
                    </a:lnTo>
                    <a:lnTo>
                      <a:pt x="144" y="307"/>
                    </a:lnTo>
                    <a:lnTo>
                      <a:pt x="256" y="307"/>
                    </a:lnTo>
                    <a:lnTo>
                      <a:pt x="256" y="134"/>
                    </a:lnTo>
                    <a:lnTo>
                      <a:pt x="256" y="134"/>
                    </a:lnTo>
                    <a:lnTo>
                      <a:pt x="255" y="128"/>
                    </a:lnTo>
                    <a:lnTo>
                      <a:pt x="255" y="128"/>
                    </a:lnTo>
                    <a:lnTo>
                      <a:pt x="255" y="123"/>
                    </a:lnTo>
                    <a:lnTo>
                      <a:pt x="255" y="123"/>
                    </a:lnTo>
                    <a:lnTo>
                      <a:pt x="254" y="121"/>
                    </a:lnTo>
                    <a:lnTo>
                      <a:pt x="254" y="121"/>
                    </a:lnTo>
                    <a:lnTo>
                      <a:pt x="253" y="113"/>
                    </a:lnTo>
                    <a:lnTo>
                      <a:pt x="251" y="104"/>
                    </a:lnTo>
                    <a:lnTo>
                      <a:pt x="248" y="97"/>
                    </a:lnTo>
                    <a:lnTo>
                      <a:pt x="244" y="90"/>
                    </a:lnTo>
                    <a:lnTo>
                      <a:pt x="240" y="82"/>
                    </a:lnTo>
                    <a:lnTo>
                      <a:pt x="235" y="76"/>
                    </a:lnTo>
                    <a:lnTo>
                      <a:pt x="225" y="63"/>
                    </a:lnTo>
                    <a:lnTo>
                      <a:pt x="212" y="53"/>
                    </a:lnTo>
                    <a:lnTo>
                      <a:pt x="199" y="44"/>
                    </a:lnTo>
                    <a:lnTo>
                      <a:pt x="184" y="35"/>
                    </a:lnTo>
                    <a:lnTo>
                      <a:pt x="169" y="28"/>
                    </a:lnTo>
                    <a:lnTo>
                      <a:pt x="152" y="22"/>
                    </a:lnTo>
                    <a:lnTo>
                      <a:pt x="135" y="16"/>
                    </a:lnTo>
                    <a:lnTo>
                      <a:pt x="119" y="12"/>
                    </a:lnTo>
                    <a:lnTo>
                      <a:pt x="103" y="8"/>
                    </a:lnTo>
                    <a:lnTo>
                      <a:pt x="72" y="4"/>
                    </a:lnTo>
                    <a:lnTo>
                      <a:pt x="46" y="1"/>
                    </a:lnTo>
                    <a:lnTo>
                      <a:pt x="46" y="1"/>
                    </a:lnTo>
                    <a:lnTo>
                      <a:pt x="40" y="0"/>
                    </a:lnTo>
                    <a:lnTo>
                      <a:pt x="3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90" name="Freeform 118"/>
            <p:cNvSpPr/>
            <p:nvPr/>
          </p:nvSpPr>
          <p:spPr bwMode="auto">
            <a:xfrm flipV="1">
              <a:off x="2267915" y="1971527"/>
              <a:ext cx="1310554" cy="1312181"/>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cxnSp>
        <p:nvCxnSpPr>
          <p:cNvPr id="96" name="直接连接符 95"/>
          <p:cNvCxnSpPr/>
          <p:nvPr/>
        </p:nvCxnSpPr>
        <p:spPr>
          <a:xfrm>
            <a:off x="4517571" y="3310957"/>
            <a:ext cx="7674429" cy="0"/>
          </a:xfrm>
          <a:prstGeom prst="line">
            <a:avLst/>
          </a:prstGeom>
          <a:ln w="19050">
            <a:solidFill>
              <a:srgbClr val="E6E6E6"/>
            </a:solidFill>
          </a:ln>
        </p:spPr>
        <p:style>
          <a:lnRef idx="1">
            <a:schemeClr val="accent1"/>
          </a:lnRef>
          <a:fillRef idx="0">
            <a:schemeClr val="accent1"/>
          </a:fillRef>
          <a:effectRef idx="0">
            <a:schemeClr val="accent1"/>
          </a:effectRef>
          <a:fontRef idx="minor">
            <a:schemeClr val="tx1"/>
          </a:fontRef>
        </p:style>
      </p:cxnSp>
      <p:sp>
        <p:nvSpPr>
          <p:cNvPr id="99" name="文本框 98"/>
          <p:cNvSpPr txBox="1"/>
          <p:nvPr/>
        </p:nvSpPr>
        <p:spPr>
          <a:xfrm>
            <a:off x="4419108" y="2597763"/>
            <a:ext cx="5088653" cy="646331"/>
          </a:xfrm>
          <a:prstGeom prst="rect">
            <a:avLst/>
          </a:prstGeom>
          <a:noFill/>
        </p:spPr>
        <p:txBody>
          <a:bodyPr wrap="square" rtlCol="0">
            <a:spAutoFit/>
          </a:bodyPr>
          <a:lstStyle/>
          <a:p>
            <a:r>
              <a:rPr lang="zh-CN" altLang="en-US" sz="3600" spc="300">
                <a:solidFill>
                  <a:srgbClr val="1F4E79"/>
                </a:solidFill>
                <a:cs typeface="+mn-ea"/>
                <a:sym typeface="+mn-lt"/>
              </a:rPr>
              <a:t>对话系统发展历程</a:t>
            </a:r>
            <a:endParaRPr lang="zh-CN" altLang="en-US" sz="3600" spc="300" dirty="0">
              <a:solidFill>
                <a:srgbClr val="1F4E79"/>
              </a:solidFill>
              <a:cs typeface="+mn-ea"/>
              <a:sym typeface="+mn-lt"/>
            </a:endParaRPr>
          </a:p>
        </p:txBody>
      </p:sp>
      <p:grpSp>
        <p:nvGrpSpPr>
          <p:cNvPr id="117" name="组合 116"/>
          <p:cNvGrpSpPr/>
          <p:nvPr/>
        </p:nvGrpSpPr>
        <p:grpSpPr>
          <a:xfrm>
            <a:off x="8818348" y="2446720"/>
            <a:ext cx="783189" cy="864237"/>
            <a:chOff x="9473648" y="1406690"/>
            <a:chExt cx="1107403" cy="1222002"/>
          </a:xfrm>
        </p:grpSpPr>
        <p:pic>
          <p:nvPicPr>
            <p:cNvPr id="114" name="图片 1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116" name="图片 1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sp>
        <p:nvSpPr>
          <p:cNvPr id="27" name="文本框 26"/>
          <p:cNvSpPr txBox="1"/>
          <p:nvPr/>
        </p:nvSpPr>
        <p:spPr>
          <a:xfrm>
            <a:off x="1379533" y="2603071"/>
            <a:ext cx="914400" cy="707886"/>
          </a:xfrm>
          <a:prstGeom prst="rect">
            <a:avLst/>
          </a:prstGeom>
          <a:noFill/>
        </p:spPr>
        <p:txBody>
          <a:bodyPr wrap="square" rtlCol="0">
            <a:spAutoFit/>
          </a:bodyPr>
          <a:lstStyle/>
          <a:p>
            <a:r>
              <a:rPr lang="en-US" altLang="zh-CN" sz="4000" b="1" dirty="0">
                <a:solidFill>
                  <a:schemeClr val="bg1"/>
                </a:solidFill>
                <a:cs typeface="+mn-ea"/>
                <a:sym typeface="+mn-lt"/>
              </a:rPr>
              <a:t>01</a:t>
            </a:r>
            <a:endParaRPr lang="zh-CN" altLang="en-US" sz="4000" b="1" dirty="0">
              <a:solidFill>
                <a:schemeClr val="bg1"/>
              </a:solidFill>
              <a:cs typeface="+mn-ea"/>
              <a:sym typeface="+mn-lt"/>
            </a:endParaRPr>
          </a:p>
        </p:txBody>
      </p:sp>
      <p:grpSp>
        <p:nvGrpSpPr>
          <p:cNvPr id="31" name="组合 30"/>
          <p:cNvGrpSpPr/>
          <p:nvPr/>
        </p:nvGrpSpPr>
        <p:grpSpPr>
          <a:xfrm>
            <a:off x="9705851" y="-4945"/>
            <a:ext cx="2163386" cy="702231"/>
            <a:chOff x="72964" y="103694"/>
            <a:chExt cx="2163386" cy="702231"/>
          </a:xfrm>
        </p:grpSpPr>
        <p:pic>
          <p:nvPicPr>
            <p:cNvPr id="32" name="图片 3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33" name="文本框 32"/>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96"/>
                                        </p:tgtEl>
                                        <p:attrNameLst>
                                          <p:attrName>style.visibility</p:attrName>
                                        </p:attrNameLst>
                                      </p:cBhvr>
                                      <p:to>
                                        <p:strVal val="visible"/>
                                      </p:to>
                                    </p:set>
                                    <p:animEffect transition="in" filter="wipe(left)">
                                      <p:cBhvr>
                                        <p:cTn id="14" dur="500"/>
                                        <p:tgtEl>
                                          <p:spTgt spid="96"/>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99"/>
                                        </p:tgtEl>
                                        <p:attrNameLst>
                                          <p:attrName>style.visibility</p:attrName>
                                        </p:attrNameLst>
                                      </p:cBhvr>
                                      <p:to>
                                        <p:strVal val="visible"/>
                                      </p:to>
                                    </p:set>
                                    <p:animEffect transition="in" filter="wipe(left)">
                                      <p:cBhvr>
                                        <p:cTn id="18" dur="500"/>
                                        <p:tgtEl>
                                          <p:spTgt spid="99"/>
                                        </p:tgtEl>
                                      </p:cBhvr>
                                    </p:animEffect>
                                  </p:childTnLst>
                                </p:cTn>
                              </p:par>
                              <p:par>
                                <p:cTn id="19" presetID="22" presetClass="entr" presetSubtype="8" fill="hold" nodeType="withEffect">
                                  <p:stCondLst>
                                    <p:cond delay="250"/>
                                  </p:stCondLst>
                                  <p:childTnLst>
                                    <p:set>
                                      <p:cBhvr>
                                        <p:cTn id="20" dur="1" fill="hold">
                                          <p:stCondLst>
                                            <p:cond delay="0"/>
                                          </p:stCondLst>
                                        </p:cTn>
                                        <p:tgtEl>
                                          <p:spTgt spid="117"/>
                                        </p:tgtEl>
                                        <p:attrNameLst>
                                          <p:attrName>style.visibility</p:attrName>
                                        </p:attrNameLst>
                                      </p:cBhvr>
                                      <p:to>
                                        <p:strVal val="visible"/>
                                      </p:to>
                                    </p:set>
                                    <p:animEffect transition="in" filter="wipe(left)">
                                      <p:cBhvr>
                                        <p:cTn id="21" dur="25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2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自然语言生成（</a:t>
            </a:r>
            <a:r>
              <a:rPr lang="en-US" altLang="zh-CN" b="1">
                <a:solidFill>
                  <a:srgbClr val="4679A7"/>
                </a:solidFill>
                <a:latin typeface="+mn-lt"/>
                <a:ea typeface="+mn-ea"/>
                <a:cs typeface="+mn-ea"/>
                <a:sym typeface="+mn-lt"/>
              </a:rPr>
              <a:t>NLG</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2" name="文本框 1">
            <a:extLst>
              <a:ext uri="{FF2B5EF4-FFF2-40B4-BE49-F238E27FC236}">
                <a16:creationId xmlns:a16="http://schemas.microsoft.com/office/drawing/2014/main" id="{79B06DA8-21F7-4816-8762-4D60169AD5EA}"/>
              </a:ext>
            </a:extLst>
          </p:cNvPr>
          <p:cNvSpPr txBox="1"/>
          <p:nvPr/>
        </p:nvSpPr>
        <p:spPr>
          <a:xfrm>
            <a:off x="1471175" y="2502789"/>
            <a:ext cx="8234676" cy="923330"/>
          </a:xfrm>
          <a:prstGeom prst="rect">
            <a:avLst/>
          </a:prstGeom>
          <a:noFill/>
        </p:spPr>
        <p:txBody>
          <a:bodyPr wrap="square" rtlCol="0">
            <a:spAutoFit/>
          </a:bodyPr>
          <a:lstStyle/>
          <a:p>
            <a:r>
              <a:rPr lang="zh-CN" altLang="en-US">
                <a:effectLst/>
                <a:latin typeface="Arial" panose="020B0604020202020204" pitchFamily="34" charset="0"/>
              </a:rPr>
              <a:t>自然语言生成（</a:t>
            </a:r>
            <a:r>
              <a:rPr lang="en-US" altLang="zh-CN">
                <a:effectLst/>
                <a:latin typeface="Arial" panose="020B0604020202020204" pitchFamily="34" charset="0"/>
              </a:rPr>
              <a:t>NLG</a:t>
            </a:r>
            <a:r>
              <a:rPr lang="zh-CN" altLang="en-US">
                <a:effectLst/>
                <a:latin typeface="Arial" panose="020B0604020202020204" pitchFamily="34" charset="0"/>
              </a:rPr>
              <a:t>）的主要任务是将ＤＭ模块输出的抽象表达转换为句法合法、语义准确的自然语言句子．一个好的应答语句应该具有上下文的连贯性、回复内容的精准性、可读性和多样性。</a:t>
            </a:r>
            <a:endParaRPr lang="zh-CN" altLang="en-US"/>
          </a:p>
        </p:txBody>
      </p:sp>
      <p:sp>
        <p:nvSpPr>
          <p:cNvPr id="5" name="矩形 4">
            <a:extLst>
              <a:ext uri="{FF2B5EF4-FFF2-40B4-BE49-F238E27FC236}">
                <a16:creationId xmlns:a16="http://schemas.microsoft.com/office/drawing/2014/main" id="{7A8675AF-8096-4D20-98EE-41192D93836C}"/>
              </a:ext>
            </a:extLst>
          </p:cNvPr>
          <p:cNvSpPr/>
          <p:nvPr/>
        </p:nvSpPr>
        <p:spPr>
          <a:xfrm>
            <a:off x="1596344" y="4751108"/>
            <a:ext cx="2595401" cy="43066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CN"/>
              <a:t>NLG</a:t>
            </a:r>
            <a:r>
              <a:rPr lang="zh-CN" altLang="en-US"/>
              <a:t>的方法</a:t>
            </a:r>
          </a:p>
        </p:txBody>
      </p:sp>
      <p:sp>
        <p:nvSpPr>
          <p:cNvPr id="6" name="左大括号 5">
            <a:extLst>
              <a:ext uri="{FF2B5EF4-FFF2-40B4-BE49-F238E27FC236}">
                <a16:creationId xmlns:a16="http://schemas.microsoft.com/office/drawing/2014/main" id="{8B44BC26-778F-4737-8D63-07685CF7E891}"/>
              </a:ext>
            </a:extLst>
          </p:cNvPr>
          <p:cNvSpPr/>
          <p:nvPr/>
        </p:nvSpPr>
        <p:spPr>
          <a:xfrm>
            <a:off x="4399959" y="3781098"/>
            <a:ext cx="200321" cy="2370687"/>
          </a:xfrm>
          <a:prstGeom prst="leftBrace">
            <a:avLst/>
          </a:pr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7EC91316-8733-47D0-9A5B-F67C49D79E3E}"/>
              </a:ext>
            </a:extLst>
          </p:cNvPr>
          <p:cNvSpPr/>
          <p:nvPr/>
        </p:nvSpPr>
        <p:spPr>
          <a:xfrm>
            <a:off x="4787435" y="3592562"/>
            <a:ext cx="4347138" cy="7437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bg1"/>
                </a:solidFill>
              </a:rPr>
              <a:t>基于规则模板</a:t>
            </a:r>
            <a:r>
              <a:rPr lang="en-US" altLang="zh-CN">
                <a:solidFill>
                  <a:schemeClr val="bg1"/>
                </a:solidFill>
              </a:rPr>
              <a:t>/</a:t>
            </a:r>
            <a:r>
              <a:rPr lang="zh-CN" altLang="en-US">
                <a:solidFill>
                  <a:schemeClr val="bg1"/>
                </a:solidFill>
              </a:rPr>
              <a:t>句子规划方法</a:t>
            </a:r>
          </a:p>
        </p:txBody>
      </p:sp>
      <p:sp>
        <p:nvSpPr>
          <p:cNvPr id="27" name="椭圆 26">
            <a:extLst>
              <a:ext uri="{FF2B5EF4-FFF2-40B4-BE49-F238E27FC236}">
                <a16:creationId xmlns:a16="http://schemas.microsoft.com/office/drawing/2014/main" id="{0742BD6A-9DC6-4A00-BFC0-E16A57BE0C34}"/>
              </a:ext>
            </a:extLst>
          </p:cNvPr>
          <p:cNvSpPr/>
          <p:nvPr/>
        </p:nvSpPr>
        <p:spPr>
          <a:xfrm>
            <a:off x="4787435" y="4594557"/>
            <a:ext cx="4347138" cy="7437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基于语言模型方法</a:t>
            </a:r>
          </a:p>
        </p:txBody>
      </p:sp>
      <p:sp>
        <p:nvSpPr>
          <p:cNvPr id="28" name="椭圆 27">
            <a:extLst>
              <a:ext uri="{FF2B5EF4-FFF2-40B4-BE49-F238E27FC236}">
                <a16:creationId xmlns:a16="http://schemas.microsoft.com/office/drawing/2014/main" id="{1374DB95-C6F2-4BFA-87EC-88E28247DDCB}"/>
              </a:ext>
            </a:extLst>
          </p:cNvPr>
          <p:cNvSpPr/>
          <p:nvPr/>
        </p:nvSpPr>
        <p:spPr>
          <a:xfrm>
            <a:off x="4787435" y="5596552"/>
            <a:ext cx="4347138" cy="7437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基于深度学习方法</a:t>
            </a:r>
          </a:p>
        </p:txBody>
      </p:sp>
    </p:spTree>
    <p:extLst>
      <p:ext uri="{BB962C8B-B14F-4D97-AF65-F5344CB8AC3E}">
        <p14:creationId xmlns:p14="http://schemas.microsoft.com/office/powerpoint/2010/main" val="176776125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自然语言生成（</a:t>
            </a:r>
            <a:r>
              <a:rPr lang="en-US" altLang="zh-CN" b="1">
                <a:solidFill>
                  <a:srgbClr val="4679A7"/>
                </a:solidFill>
                <a:latin typeface="+mn-lt"/>
                <a:ea typeface="+mn-ea"/>
                <a:cs typeface="+mn-ea"/>
                <a:sym typeface="+mn-lt"/>
              </a:rPr>
              <a:t>NLG</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4" name="文本框 3">
            <a:extLst>
              <a:ext uri="{FF2B5EF4-FFF2-40B4-BE49-F238E27FC236}">
                <a16:creationId xmlns:a16="http://schemas.microsoft.com/office/drawing/2014/main" id="{4D608D53-9168-4A7D-860E-730C073CB5B1}"/>
              </a:ext>
            </a:extLst>
          </p:cNvPr>
          <p:cNvSpPr txBox="1"/>
          <p:nvPr/>
        </p:nvSpPr>
        <p:spPr>
          <a:xfrm>
            <a:off x="1857079" y="2536552"/>
            <a:ext cx="2818615" cy="369332"/>
          </a:xfrm>
          <a:prstGeom prst="rect">
            <a:avLst/>
          </a:prstGeom>
          <a:noFill/>
        </p:spPr>
        <p:txBody>
          <a:bodyPr wrap="square" rtlCol="0">
            <a:spAutoFit/>
          </a:bodyPr>
          <a:lstStyle/>
          <a:p>
            <a:r>
              <a:rPr lang="zh-CN" altLang="en-US"/>
              <a:t>基于模板规划方法</a:t>
            </a:r>
          </a:p>
        </p:txBody>
      </p:sp>
      <p:sp>
        <p:nvSpPr>
          <p:cNvPr id="8" name="文本框 7">
            <a:extLst>
              <a:ext uri="{FF2B5EF4-FFF2-40B4-BE49-F238E27FC236}">
                <a16:creationId xmlns:a16="http://schemas.microsoft.com/office/drawing/2014/main" id="{04451B9E-FE06-42BF-8330-CB0EF3406C0E}"/>
              </a:ext>
            </a:extLst>
          </p:cNvPr>
          <p:cNvSpPr txBox="1"/>
          <p:nvPr/>
        </p:nvSpPr>
        <p:spPr>
          <a:xfrm>
            <a:off x="2083324" y="2905884"/>
            <a:ext cx="8766928" cy="646331"/>
          </a:xfrm>
          <a:prstGeom prst="rect">
            <a:avLst/>
          </a:prstGeom>
          <a:noFill/>
        </p:spPr>
        <p:txBody>
          <a:bodyPr wrap="square" rtlCol="0">
            <a:spAutoFit/>
          </a:bodyPr>
          <a:lstStyle/>
          <a:p>
            <a:r>
              <a:rPr lang="zh-CN" altLang="en-US">
                <a:effectLst/>
                <a:latin typeface="Arial" panose="020B0604020202020204" pitchFamily="34" charset="0"/>
              </a:rPr>
              <a:t>基于模板的方法需要人工设定对话场景，并根据每个对话场景设计对话模板，这些模板的某些成分是固定的，而另一部分需要根据ＤＭ模块的输出填充模板。</a:t>
            </a:r>
            <a:endParaRPr lang="zh-CN" altLang="en-US"/>
          </a:p>
        </p:txBody>
      </p:sp>
      <p:sp>
        <p:nvSpPr>
          <p:cNvPr id="29" name="文本框 28">
            <a:extLst>
              <a:ext uri="{FF2B5EF4-FFF2-40B4-BE49-F238E27FC236}">
                <a16:creationId xmlns:a16="http://schemas.microsoft.com/office/drawing/2014/main" id="{D693B42E-798B-487E-B26E-1114ACB82FDC}"/>
              </a:ext>
            </a:extLst>
          </p:cNvPr>
          <p:cNvSpPr txBox="1"/>
          <p:nvPr/>
        </p:nvSpPr>
        <p:spPr>
          <a:xfrm>
            <a:off x="1857079" y="3659049"/>
            <a:ext cx="2818615" cy="369332"/>
          </a:xfrm>
          <a:prstGeom prst="rect">
            <a:avLst/>
          </a:prstGeom>
          <a:noFill/>
        </p:spPr>
        <p:txBody>
          <a:bodyPr wrap="square" rtlCol="0">
            <a:spAutoFit/>
          </a:bodyPr>
          <a:lstStyle/>
          <a:p>
            <a:r>
              <a:rPr lang="zh-CN" altLang="en-US"/>
              <a:t>基于句子规划方法</a:t>
            </a:r>
          </a:p>
        </p:txBody>
      </p:sp>
      <p:sp>
        <p:nvSpPr>
          <p:cNvPr id="30" name="文本框 29">
            <a:extLst>
              <a:ext uri="{FF2B5EF4-FFF2-40B4-BE49-F238E27FC236}">
                <a16:creationId xmlns:a16="http://schemas.microsoft.com/office/drawing/2014/main" id="{982917C5-AF49-48F8-B85E-4C7DE564E85A}"/>
              </a:ext>
            </a:extLst>
          </p:cNvPr>
          <p:cNvSpPr txBox="1"/>
          <p:nvPr/>
        </p:nvSpPr>
        <p:spPr>
          <a:xfrm>
            <a:off x="2083324" y="4028381"/>
            <a:ext cx="8766928" cy="646331"/>
          </a:xfrm>
          <a:prstGeom prst="rect">
            <a:avLst/>
          </a:prstGeom>
          <a:noFill/>
        </p:spPr>
        <p:txBody>
          <a:bodyPr wrap="square" rtlCol="0">
            <a:spAutoFit/>
          </a:bodyPr>
          <a:lstStyle/>
          <a:p>
            <a:r>
              <a:rPr lang="zh-CN" altLang="en-US">
                <a:effectLst/>
                <a:latin typeface="Arial" panose="020B0604020202020204" pitchFamily="34" charset="0"/>
              </a:rPr>
              <a:t>基于句子规划的方法的效果与基于模板的方法接近。基于句子规划的方法将</a:t>
            </a:r>
            <a:r>
              <a:rPr lang="en-US" altLang="zh-CN">
                <a:effectLst/>
                <a:latin typeface="Arial" panose="020B0604020202020204" pitchFamily="34" charset="0"/>
              </a:rPr>
              <a:t>NLG</a:t>
            </a:r>
            <a:r>
              <a:rPr lang="zh-CN" altLang="en-US">
                <a:effectLst/>
                <a:latin typeface="Arial" panose="020B0604020202020204" pitchFamily="34" charset="0"/>
              </a:rPr>
              <a:t>拆分为三个模块：内容规划、句子规划、表层生成。</a:t>
            </a:r>
            <a:endParaRPr lang="zh-CN" altLang="en-US"/>
          </a:p>
        </p:txBody>
      </p:sp>
    </p:spTree>
    <p:extLst>
      <p:ext uri="{BB962C8B-B14F-4D97-AF65-F5344CB8AC3E}">
        <p14:creationId xmlns:p14="http://schemas.microsoft.com/office/powerpoint/2010/main" val="278252338"/>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自然语言生成（</a:t>
            </a:r>
            <a:r>
              <a:rPr lang="en-US" altLang="zh-CN" b="1">
                <a:solidFill>
                  <a:srgbClr val="4679A7"/>
                </a:solidFill>
                <a:latin typeface="+mn-lt"/>
                <a:ea typeface="+mn-ea"/>
                <a:cs typeface="+mn-ea"/>
                <a:sym typeface="+mn-lt"/>
              </a:rPr>
              <a:t>NLG</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4" name="文本框 3">
            <a:extLst>
              <a:ext uri="{FF2B5EF4-FFF2-40B4-BE49-F238E27FC236}">
                <a16:creationId xmlns:a16="http://schemas.microsoft.com/office/drawing/2014/main" id="{4D608D53-9168-4A7D-860E-730C073CB5B1}"/>
              </a:ext>
            </a:extLst>
          </p:cNvPr>
          <p:cNvSpPr txBox="1"/>
          <p:nvPr/>
        </p:nvSpPr>
        <p:spPr>
          <a:xfrm>
            <a:off x="1857079" y="2536552"/>
            <a:ext cx="2818615" cy="369332"/>
          </a:xfrm>
          <a:prstGeom prst="rect">
            <a:avLst/>
          </a:prstGeom>
          <a:noFill/>
        </p:spPr>
        <p:txBody>
          <a:bodyPr wrap="square" rtlCol="0">
            <a:spAutoFit/>
          </a:bodyPr>
          <a:lstStyle/>
          <a:p>
            <a:r>
              <a:rPr lang="zh-CN" altLang="en-US"/>
              <a:t>基于语言模型</a:t>
            </a:r>
          </a:p>
        </p:txBody>
      </p:sp>
      <p:sp>
        <p:nvSpPr>
          <p:cNvPr id="8" name="文本框 7">
            <a:extLst>
              <a:ext uri="{FF2B5EF4-FFF2-40B4-BE49-F238E27FC236}">
                <a16:creationId xmlns:a16="http://schemas.microsoft.com/office/drawing/2014/main" id="{04451B9E-FE06-42BF-8330-CB0EF3406C0E}"/>
              </a:ext>
            </a:extLst>
          </p:cNvPr>
          <p:cNvSpPr txBox="1"/>
          <p:nvPr/>
        </p:nvSpPr>
        <p:spPr>
          <a:xfrm>
            <a:off x="2083324" y="2905884"/>
            <a:ext cx="8766928" cy="923330"/>
          </a:xfrm>
          <a:prstGeom prst="rect">
            <a:avLst/>
          </a:prstGeom>
          <a:noFill/>
        </p:spPr>
        <p:txBody>
          <a:bodyPr wrap="square" rtlCol="0">
            <a:spAutoFit/>
          </a:bodyPr>
          <a:lstStyle/>
          <a:p>
            <a:r>
              <a:rPr lang="zh-CN" altLang="en-US">
                <a:effectLst/>
                <a:latin typeface="Arial" panose="020B0604020202020204" pitchFamily="34" charset="0"/>
              </a:rPr>
              <a:t>基于语言模型，将基于句子规划的方法进行改进：对于内容规划模块，构建话语类、词类的集合，计算每个类的概率，决定哪些类应该包含在话语中；对于表面实现模块，使用</a:t>
            </a:r>
            <a:r>
              <a:rPr lang="en-US" altLang="zh-CN">
                <a:effectLst/>
                <a:latin typeface="Arial" panose="020B0604020202020204" pitchFamily="34" charset="0"/>
              </a:rPr>
              <a:t>n-gram</a:t>
            </a:r>
            <a:r>
              <a:rPr lang="zh-CN" altLang="en-US">
                <a:effectLst/>
                <a:latin typeface="Arial" panose="020B0604020202020204" pitchFamily="34" charset="0"/>
              </a:rPr>
              <a:t>语言模型随机生成每一个对话。</a:t>
            </a:r>
            <a:endParaRPr lang="zh-CN" altLang="en-US"/>
          </a:p>
        </p:txBody>
      </p:sp>
      <p:sp>
        <p:nvSpPr>
          <p:cNvPr id="2" name="文本框 1">
            <a:extLst>
              <a:ext uri="{FF2B5EF4-FFF2-40B4-BE49-F238E27FC236}">
                <a16:creationId xmlns:a16="http://schemas.microsoft.com/office/drawing/2014/main" id="{22AB2B40-AD80-4189-9356-2667F70B13D7}"/>
              </a:ext>
            </a:extLst>
          </p:cNvPr>
          <p:cNvSpPr txBox="1"/>
          <p:nvPr/>
        </p:nvSpPr>
        <p:spPr>
          <a:xfrm>
            <a:off x="2083324" y="4006391"/>
            <a:ext cx="8371002" cy="923330"/>
          </a:xfrm>
          <a:prstGeom prst="rect">
            <a:avLst/>
          </a:prstGeom>
          <a:noFill/>
        </p:spPr>
        <p:txBody>
          <a:bodyPr wrap="square" rtlCol="0">
            <a:spAutoFit/>
          </a:bodyPr>
          <a:lstStyle/>
          <a:p>
            <a:r>
              <a:rPr lang="zh-CN" altLang="en-US">
                <a:effectLst/>
                <a:latin typeface="Arial" panose="020B0604020202020204" pitchFamily="34" charset="0"/>
              </a:rPr>
              <a:t>从该方法生成的文本在正确性、流畅度有明显提高，且规则简单，容易理解，该方法的瓶颈在于这些类的集合的创建过于复杂，且需要计算集合中每一个类的概率，因此计算效率低。</a:t>
            </a:r>
            <a:endParaRPr lang="zh-CN" altLang="en-US"/>
          </a:p>
        </p:txBody>
      </p:sp>
    </p:spTree>
    <p:extLst>
      <p:ext uri="{BB962C8B-B14F-4D97-AF65-F5344CB8AC3E}">
        <p14:creationId xmlns:p14="http://schemas.microsoft.com/office/powerpoint/2010/main" val="321459147"/>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自然语言生成（</a:t>
            </a:r>
            <a:r>
              <a:rPr lang="en-US" altLang="zh-CN" b="1">
                <a:solidFill>
                  <a:srgbClr val="4679A7"/>
                </a:solidFill>
                <a:latin typeface="+mn-lt"/>
                <a:ea typeface="+mn-ea"/>
                <a:cs typeface="+mn-ea"/>
                <a:sym typeface="+mn-lt"/>
              </a:rPr>
              <a:t>NLG</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sp>
        <p:nvSpPr>
          <p:cNvPr id="4" name="文本框 3">
            <a:extLst>
              <a:ext uri="{FF2B5EF4-FFF2-40B4-BE49-F238E27FC236}">
                <a16:creationId xmlns:a16="http://schemas.microsoft.com/office/drawing/2014/main" id="{4D608D53-9168-4A7D-860E-730C073CB5B1}"/>
              </a:ext>
            </a:extLst>
          </p:cNvPr>
          <p:cNvSpPr txBox="1"/>
          <p:nvPr/>
        </p:nvSpPr>
        <p:spPr>
          <a:xfrm>
            <a:off x="1857079" y="2536552"/>
            <a:ext cx="2818615" cy="369332"/>
          </a:xfrm>
          <a:prstGeom prst="rect">
            <a:avLst/>
          </a:prstGeom>
          <a:noFill/>
        </p:spPr>
        <p:txBody>
          <a:bodyPr wrap="square" rtlCol="0">
            <a:spAutoFit/>
          </a:bodyPr>
          <a:lstStyle/>
          <a:p>
            <a:r>
              <a:rPr lang="zh-CN" altLang="en-US"/>
              <a:t>基于深度学习方法</a:t>
            </a:r>
          </a:p>
        </p:txBody>
      </p:sp>
      <p:sp>
        <p:nvSpPr>
          <p:cNvPr id="8" name="文本框 7">
            <a:extLst>
              <a:ext uri="{FF2B5EF4-FFF2-40B4-BE49-F238E27FC236}">
                <a16:creationId xmlns:a16="http://schemas.microsoft.com/office/drawing/2014/main" id="{04451B9E-FE06-42BF-8330-CB0EF3406C0E}"/>
              </a:ext>
            </a:extLst>
          </p:cNvPr>
          <p:cNvSpPr txBox="1"/>
          <p:nvPr/>
        </p:nvSpPr>
        <p:spPr>
          <a:xfrm>
            <a:off x="2083324" y="2905884"/>
            <a:ext cx="8766928" cy="1200329"/>
          </a:xfrm>
          <a:prstGeom prst="rect">
            <a:avLst/>
          </a:prstGeom>
          <a:noFill/>
        </p:spPr>
        <p:txBody>
          <a:bodyPr wrap="square" rtlCol="0">
            <a:spAutoFit/>
          </a:bodyPr>
          <a:lstStyle/>
          <a:p>
            <a:r>
              <a:rPr lang="zh-CN" altLang="en-US">
                <a:effectLst/>
                <a:latin typeface="Arial" panose="020B0604020202020204" pitchFamily="34" charset="0"/>
              </a:rPr>
              <a:t>深度神经网络可以从海量的数据源中归纳、抽取特征和知识来学习，从而避免人工提取特征带来的复杂性和繁重问题。目前，基于深度学习的ＮＬＧ模型普遍以编码器</a:t>
            </a:r>
            <a:r>
              <a:rPr lang="en-US" altLang="zh-CN">
                <a:effectLst/>
                <a:latin typeface="Arial" panose="020B0604020202020204" pitchFamily="34" charset="0"/>
              </a:rPr>
              <a:t>-</a:t>
            </a:r>
            <a:r>
              <a:rPr lang="zh-CN" altLang="en-US">
                <a:effectLst/>
                <a:latin typeface="Arial" panose="020B0604020202020204" pitchFamily="34" charset="0"/>
              </a:rPr>
              <a:t>解码器作为基础框架。大多研究工作是对编码器</a:t>
            </a:r>
            <a:r>
              <a:rPr lang="en-US" altLang="zh-CN">
                <a:effectLst/>
                <a:latin typeface="Arial" panose="020B0604020202020204" pitchFamily="34" charset="0"/>
              </a:rPr>
              <a:t>-</a:t>
            </a:r>
            <a:r>
              <a:rPr lang="zh-CN" altLang="en-US">
                <a:effectLst/>
                <a:latin typeface="Arial" panose="020B0604020202020204" pitchFamily="34" charset="0"/>
              </a:rPr>
              <a:t>解码器的各个部分进行不断改进，如目标函数、编码器和解码器。</a:t>
            </a:r>
            <a:endParaRPr lang="zh-CN" altLang="en-US"/>
          </a:p>
        </p:txBody>
      </p:sp>
      <p:pic>
        <p:nvPicPr>
          <p:cNvPr id="7" name="图片 6">
            <a:extLst>
              <a:ext uri="{FF2B5EF4-FFF2-40B4-BE49-F238E27FC236}">
                <a16:creationId xmlns:a16="http://schemas.microsoft.com/office/drawing/2014/main" id="{3C63F79B-EDFB-42AF-80FD-2BC295DC9A00}"/>
              </a:ext>
            </a:extLst>
          </p:cNvPr>
          <p:cNvPicPr>
            <a:picLocks noChangeAspect="1"/>
          </p:cNvPicPr>
          <p:nvPr/>
        </p:nvPicPr>
        <p:blipFill>
          <a:blip r:embed="rId7"/>
          <a:stretch>
            <a:fillRect/>
          </a:stretch>
        </p:blipFill>
        <p:spPr>
          <a:xfrm>
            <a:off x="3497344" y="4106213"/>
            <a:ext cx="5147035" cy="1898661"/>
          </a:xfrm>
          <a:prstGeom prst="rect">
            <a:avLst/>
          </a:prstGeom>
        </p:spPr>
      </p:pic>
    </p:spTree>
    <p:extLst>
      <p:ext uri="{BB962C8B-B14F-4D97-AF65-F5344CB8AC3E}">
        <p14:creationId xmlns:p14="http://schemas.microsoft.com/office/powerpoint/2010/main" val="137046134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en-US" altLang="zh-CN" sz="2800" b="1" spc="300" dirty="0">
              <a:solidFill>
                <a:srgbClr val="1F4E79"/>
              </a:solidFill>
              <a:cs typeface="+mn-ea"/>
              <a:sym typeface="+mn-lt"/>
            </a:endParaRPr>
          </a:p>
        </p:txBody>
      </p:sp>
      <p:grpSp>
        <p:nvGrpSpPr>
          <p:cNvPr id="60" name="组合 59"/>
          <p:cNvGrpSpPr/>
          <p:nvPr/>
        </p:nvGrpSpPr>
        <p:grpSpPr>
          <a:xfrm>
            <a:off x="5384511" y="136811"/>
            <a:ext cx="487488" cy="537935"/>
            <a:chOff x="9473648" y="1406690"/>
            <a:chExt cx="1107403" cy="1222002"/>
          </a:xfrm>
        </p:grpSpPr>
        <p:pic>
          <p:nvPicPr>
            <p:cNvPr id="62" name="图片 6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75" name="矩形 74">
            <a:extLst>
              <a:ext uri="{FF2B5EF4-FFF2-40B4-BE49-F238E27FC236}">
                <a16:creationId xmlns:a16="http://schemas.microsoft.com/office/drawing/2014/main" id="{C908E31C-B719-44FB-BF82-7AB1906A410D}"/>
              </a:ext>
            </a:extLst>
          </p:cNvPr>
          <p:cNvSpPr/>
          <p:nvPr/>
        </p:nvSpPr>
        <p:spPr>
          <a:xfrm>
            <a:off x="704012" y="1371254"/>
            <a:ext cx="1784664"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b="1">
                <a:solidFill>
                  <a:srgbClr val="4679A7"/>
                </a:solidFill>
                <a:cs typeface="+mn-ea"/>
                <a:sym typeface="+mn-lt"/>
              </a:rPr>
              <a:t>管道方法</a:t>
            </a:r>
            <a:endParaRPr lang="en-US" altLang="zh-CN" sz="2400" b="1" dirty="0">
              <a:solidFill>
                <a:srgbClr val="4679A7"/>
              </a:solidFill>
              <a:cs typeface="+mn-ea"/>
              <a:sym typeface="+mn-lt"/>
            </a:endParaRPr>
          </a:p>
        </p:txBody>
      </p:sp>
      <p:sp>
        <p:nvSpPr>
          <p:cNvPr id="76" name="MH_SubTitle_2">
            <a:extLst>
              <a:ext uri="{FF2B5EF4-FFF2-40B4-BE49-F238E27FC236}">
                <a16:creationId xmlns:a16="http://schemas.microsoft.com/office/drawing/2014/main" id="{BBC517BD-3613-4F72-B0D4-849BC684C2C5}"/>
              </a:ext>
            </a:extLst>
          </p:cNvPr>
          <p:cNvSpPr txBox="1">
            <a:spLocks noChangeArrowheads="1"/>
          </p:cNvSpPr>
          <p:nvPr>
            <p:custDataLst>
              <p:tags r:id="rId1"/>
            </p:custDataLst>
          </p:nvPr>
        </p:nvSpPr>
        <p:spPr bwMode="auto">
          <a:xfrm>
            <a:off x="1370013" y="199537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自然语言生成（</a:t>
            </a:r>
            <a:r>
              <a:rPr lang="en-US" altLang="zh-CN" b="1">
                <a:solidFill>
                  <a:srgbClr val="4679A7"/>
                </a:solidFill>
                <a:latin typeface="+mn-lt"/>
                <a:ea typeface="+mn-ea"/>
                <a:cs typeface="+mn-ea"/>
                <a:sym typeface="+mn-lt"/>
              </a:rPr>
              <a:t>NLG</a:t>
            </a:r>
            <a:r>
              <a:rPr lang="zh-CN" altLang="en-US" b="1">
                <a:solidFill>
                  <a:srgbClr val="4679A7"/>
                </a:solidFill>
                <a:latin typeface="+mn-lt"/>
                <a:ea typeface="+mn-ea"/>
                <a:cs typeface="+mn-ea"/>
                <a:sym typeface="+mn-lt"/>
              </a:rPr>
              <a:t>）</a:t>
            </a:r>
            <a:endParaRPr lang="zh-HK" altLang="en-US" b="1" dirty="0">
              <a:solidFill>
                <a:srgbClr val="4679A7"/>
              </a:solidFill>
              <a:latin typeface="+mn-lt"/>
              <a:ea typeface="+mn-ea"/>
              <a:cs typeface="+mn-ea"/>
              <a:sym typeface="+mn-lt"/>
            </a:endParaRPr>
          </a:p>
        </p:txBody>
      </p:sp>
      <p:pic>
        <p:nvPicPr>
          <p:cNvPr id="3" name="图片 2">
            <a:extLst>
              <a:ext uri="{FF2B5EF4-FFF2-40B4-BE49-F238E27FC236}">
                <a16:creationId xmlns:a16="http://schemas.microsoft.com/office/drawing/2014/main" id="{3117220C-A840-4A27-8D69-3C6E1141867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21632" y="885388"/>
            <a:ext cx="6711803" cy="5692672"/>
          </a:xfrm>
          <a:prstGeom prst="rect">
            <a:avLst/>
          </a:prstGeom>
        </p:spPr>
      </p:pic>
    </p:spTree>
    <p:extLst>
      <p:ext uri="{BB962C8B-B14F-4D97-AF65-F5344CB8AC3E}">
        <p14:creationId xmlns:p14="http://schemas.microsoft.com/office/powerpoint/2010/main" val="306021913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79" name="文本框 7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任务型对话系统方法</a:t>
            </a:r>
            <a:endParaRPr lang="zh-CN" altLang="en-US" sz="2800" b="1" spc="300" dirty="0">
              <a:solidFill>
                <a:srgbClr val="1F4E79"/>
              </a:solidFill>
              <a:cs typeface="+mn-ea"/>
              <a:sym typeface="+mn-lt"/>
            </a:endParaRPr>
          </a:p>
        </p:txBody>
      </p:sp>
      <p:grpSp>
        <p:nvGrpSpPr>
          <p:cNvPr id="80" name="组合 79"/>
          <p:cNvGrpSpPr/>
          <p:nvPr/>
        </p:nvGrpSpPr>
        <p:grpSpPr>
          <a:xfrm>
            <a:off x="5340717" y="136811"/>
            <a:ext cx="487488" cy="537935"/>
            <a:chOff x="9473648" y="1406690"/>
            <a:chExt cx="1107403" cy="1222002"/>
          </a:xfrm>
        </p:grpSpPr>
        <p:pic>
          <p:nvPicPr>
            <p:cNvPr id="81" name="图片 8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82" name="图片 8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83" name="组合 82"/>
          <p:cNvGrpSpPr/>
          <p:nvPr/>
        </p:nvGrpSpPr>
        <p:grpSpPr>
          <a:xfrm>
            <a:off x="0" y="0"/>
            <a:ext cx="1376624" cy="1371254"/>
            <a:chOff x="0" y="0"/>
            <a:chExt cx="1376624" cy="1371254"/>
          </a:xfrm>
        </p:grpSpPr>
        <p:sp>
          <p:nvSpPr>
            <p:cNvPr id="84"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85"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86"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87"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8"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89"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90"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51" name="组合 50"/>
          <p:cNvGrpSpPr/>
          <p:nvPr/>
        </p:nvGrpSpPr>
        <p:grpSpPr>
          <a:xfrm>
            <a:off x="9705851" y="-4945"/>
            <a:ext cx="2163386" cy="702231"/>
            <a:chOff x="72964" y="103694"/>
            <a:chExt cx="2163386" cy="702231"/>
          </a:xfrm>
        </p:grpSpPr>
        <p:pic>
          <p:nvPicPr>
            <p:cNvPr id="52" name="图片 5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53" name="文本框 52"/>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54" name="矩形 53">
            <a:extLst>
              <a:ext uri="{FF2B5EF4-FFF2-40B4-BE49-F238E27FC236}">
                <a16:creationId xmlns:a16="http://schemas.microsoft.com/office/drawing/2014/main" id="{39F92DC8-527D-4FDC-9C3B-8C7DCCE2A8D4}"/>
              </a:ext>
            </a:extLst>
          </p:cNvPr>
          <p:cNvSpPr/>
          <p:nvPr/>
        </p:nvSpPr>
        <p:spPr>
          <a:xfrm>
            <a:off x="704011" y="1371254"/>
            <a:ext cx="2218297" cy="725840"/>
          </a:xfrm>
          <a:prstGeom prst="rect">
            <a:avLst/>
          </a:prstGeom>
        </p:spPr>
        <p:txBody>
          <a:bodyPr wrap="square">
            <a:spAutoFit/>
          </a:bodyPr>
          <a:lstStyle/>
          <a:p>
            <a:pPr marL="285750" indent="-285750">
              <a:lnSpc>
                <a:spcPct val="200000"/>
              </a:lnSpc>
              <a:buFont typeface="Wingdings" panose="05000000000000000000" pitchFamily="2" charset="2"/>
              <a:buChar char="n"/>
            </a:pPr>
            <a:r>
              <a:rPr lang="zh-CN" altLang="en-US" sz="2400">
                <a:solidFill>
                  <a:srgbClr val="4679A7"/>
                </a:solidFill>
                <a:cs typeface="+mn-ea"/>
                <a:sym typeface="+mn-lt"/>
              </a:rPr>
              <a:t>端到端方法</a:t>
            </a:r>
            <a:endParaRPr lang="en-US" altLang="zh-CN" sz="2400" dirty="0">
              <a:solidFill>
                <a:srgbClr val="4679A7"/>
              </a:solidFill>
              <a:cs typeface="+mn-ea"/>
              <a:sym typeface="+mn-lt"/>
            </a:endParaRPr>
          </a:p>
        </p:txBody>
      </p:sp>
      <p:sp>
        <p:nvSpPr>
          <p:cNvPr id="2" name="文本框 1">
            <a:extLst>
              <a:ext uri="{FF2B5EF4-FFF2-40B4-BE49-F238E27FC236}">
                <a16:creationId xmlns:a16="http://schemas.microsoft.com/office/drawing/2014/main" id="{2C430AD8-0A39-470C-AB31-8B0CB0288107}"/>
              </a:ext>
            </a:extLst>
          </p:cNvPr>
          <p:cNvSpPr txBox="1"/>
          <p:nvPr/>
        </p:nvSpPr>
        <p:spPr>
          <a:xfrm>
            <a:off x="1376624" y="2276865"/>
            <a:ext cx="8262956" cy="923330"/>
          </a:xfrm>
          <a:prstGeom prst="rect">
            <a:avLst/>
          </a:prstGeom>
          <a:noFill/>
        </p:spPr>
        <p:txBody>
          <a:bodyPr wrap="square" rtlCol="0">
            <a:spAutoFit/>
          </a:bodyPr>
          <a:lstStyle/>
          <a:p>
            <a:r>
              <a:rPr lang="zh-CN" altLang="en-US">
                <a:effectLst/>
                <a:latin typeface="Arial" panose="020B0604020202020204" pitchFamily="34" charset="0"/>
              </a:rPr>
              <a:t>端到端方法将管道方法中的三个模块或部分用统一的端到端方法代替，根据用户的输入，直接生成相应的回复或响应模块的输出。端到端任务型对话系统可以由以下框架构建：基于监督学习的框架、基于强化学习的框架和混合框架。</a:t>
            </a:r>
            <a:endParaRPr lang="zh-CN" altLang="en-US"/>
          </a:p>
        </p:txBody>
      </p:sp>
      <p:pic>
        <p:nvPicPr>
          <p:cNvPr id="4" name="图片 3">
            <a:extLst>
              <a:ext uri="{FF2B5EF4-FFF2-40B4-BE49-F238E27FC236}">
                <a16:creationId xmlns:a16="http://schemas.microsoft.com/office/drawing/2014/main" id="{5890CD8F-2362-4EDD-B0BD-B85F7F2CB399}"/>
              </a:ext>
            </a:extLst>
          </p:cNvPr>
          <p:cNvPicPr>
            <a:picLocks noChangeAspect="1"/>
          </p:cNvPicPr>
          <p:nvPr/>
        </p:nvPicPr>
        <p:blipFill>
          <a:blip r:embed="rId6"/>
          <a:stretch>
            <a:fillRect/>
          </a:stretch>
        </p:blipFill>
        <p:spPr>
          <a:xfrm>
            <a:off x="1365763" y="3429000"/>
            <a:ext cx="8691203" cy="2768969"/>
          </a:xfrm>
          <a:prstGeom prst="rect">
            <a:avLst/>
          </a:prstGeom>
        </p:spPr>
      </p:pic>
    </p:spTree>
    <p:extLst>
      <p:ext uri="{BB962C8B-B14F-4D97-AF65-F5344CB8AC3E}">
        <p14:creationId xmlns:p14="http://schemas.microsoft.com/office/powerpoint/2010/main" val="1595573001"/>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wipe(left)">
                                      <p:cBhvr>
                                        <p:cTn id="7" dur="500"/>
                                        <p:tgtEl>
                                          <p:spTgt spid="8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8"/>
                                        </p:tgtEl>
                                        <p:attrNameLst>
                                          <p:attrName>style.visibility</p:attrName>
                                        </p:attrNameLst>
                                      </p:cBhvr>
                                      <p:to>
                                        <p:strVal val="visible"/>
                                      </p:to>
                                    </p:set>
                                    <p:animEffect transition="in" filter="wipe(left)">
                                      <p:cBhvr>
                                        <p:cTn id="11" dur="500"/>
                                        <p:tgtEl>
                                          <p:spTgt spid="78"/>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wipe(left)">
                                      <p:cBhvr>
                                        <p:cTn id="15" dur="500"/>
                                        <p:tgtEl>
                                          <p:spTgt spid="79"/>
                                        </p:tgtEl>
                                      </p:cBhvr>
                                    </p:animEffect>
                                  </p:childTnLst>
                                </p:cTn>
                              </p:par>
                              <p:par>
                                <p:cTn id="16" presetID="22" presetClass="entr" presetSubtype="8" fill="hold" nodeType="withEffect">
                                  <p:stCondLst>
                                    <p:cond delay="250"/>
                                  </p:stCondLst>
                                  <p:childTnLst>
                                    <p:set>
                                      <p:cBhvr>
                                        <p:cTn id="17" dur="1" fill="hold">
                                          <p:stCondLst>
                                            <p:cond delay="0"/>
                                          </p:stCondLst>
                                        </p:cTn>
                                        <p:tgtEl>
                                          <p:spTgt spid="80"/>
                                        </p:tgtEl>
                                        <p:attrNameLst>
                                          <p:attrName>style.visibility</p:attrName>
                                        </p:attrNameLst>
                                      </p:cBhvr>
                                      <p:to>
                                        <p:strVal val="visible"/>
                                      </p:to>
                                    </p:set>
                                    <p:animEffect transition="in" filter="wipe(left)">
                                      <p:cBhvr>
                                        <p:cTn id="18" dur="250"/>
                                        <p:tgtEl>
                                          <p:spTgt spid="80"/>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54"/>
                                        </p:tgtEl>
                                        <p:attrNameLst>
                                          <p:attrName>style.visibility</p:attrName>
                                        </p:attrNameLst>
                                      </p:cBhvr>
                                      <p:to>
                                        <p:strVal val="visible"/>
                                      </p:to>
                                    </p:set>
                                    <p:animEffect transition="in" filter="fade">
                                      <p:cBhvr>
                                        <p:cTn id="22"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79" grpId="0"/>
      <p:bldP spid="5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8481" y="1971527"/>
            <a:ext cx="3586950" cy="2698351"/>
            <a:chOff x="-8481" y="1971527"/>
            <a:chExt cx="3586950" cy="2698351"/>
          </a:xfrm>
        </p:grpSpPr>
        <p:sp>
          <p:nvSpPr>
            <p:cNvPr id="50" name="Freeform 100"/>
            <p:cNvSpPr/>
            <p:nvPr/>
          </p:nvSpPr>
          <p:spPr bwMode="auto">
            <a:xfrm>
              <a:off x="-8481" y="1972340"/>
              <a:ext cx="1422748" cy="1310553"/>
            </a:xfrm>
            <a:custGeom>
              <a:avLst/>
              <a:gdLst>
                <a:gd name="T0" fmla="*/ 471 w 875"/>
                <a:gd name="T1" fmla="*/ 0 h 806"/>
                <a:gd name="T2" fmla="*/ 0 w 875"/>
                <a:gd name="T3" fmla="*/ 0 h 806"/>
                <a:gd name="T4" fmla="*/ 0 w 875"/>
                <a:gd name="T5" fmla="*/ 806 h 806"/>
                <a:gd name="T6" fmla="*/ 471 w 875"/>
                <a:gd name="T7" fmla="*/ 806 h 806"/>
                <a:gd name="T8" fmla="*/ 875 w 875"/>
                <a:gd name="T9" fmla="*/ 403 h 806"/>
                <a:gd name="T10" fmla="*/ 471 w 875"/>
                <a:gd name="T11" fmla="*/ 0 h 806"/>
              </a:gdLst>
              <a:ahLst/>
              <a:cxnLst>
                <a:cxn ang="0">
                  <a:pos x="T0" y="T1"/>
                </a:cxn>
                <a:cxn ang="0">
                  <a:pos x="T2" y="T3"/>
                </a:cxn>
                <a:cxn ang="0">
                  <a:pos x="T4" y="T5"/>
                </a:cxn>
                <a:cxn ang="0">
                  <a:pos x="T6" y="T7"/>
                </a:cxn>
                <a:cxn ang="0">
                  <a:pos x="T8" y="T9"/>
                </a:cxn>
                <a:cxn ang="0">
                  <a:pos x="T10" y="T11"/>
                </a:cxn>
              </a:cxnLst>
              <a:rect l="0" t="0" r="r" b="b"/>
              <a:pathLst>
                <a:path w="875" h="806">
                  <a:moveTo>
                    <a:pt x="471" y="0"/>
                  </a:moveTo>
                  <a:lnTo>
                    <a:pt x="0" y="0"/>
                  </a:lnTo>
                  <a:lnTo>
                    <a:pt x="0" y="806"/>
                  </a:lnTo>
                  <a:lnTo>
                    <a:pt x="471" y="806"/>
                  </a:lnTo>
                  <a:lnTo>
                    <a:pt x="875" y="403"/>
                  </a:lnTo>
                  <a:lnTo>
                    <a:pt x="471" y="0"/>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2" name="Freeform 102"/>
            <p:cNvSpPr/>
            <p:nvPr/>
          </p:nvSpPr>
          <p:spPr bwMode="auto">
            <a:xfrm>
              <a:off x="-8481" y="3357691"/>
              <a:ext cx="1422748" cy="1312181"/>
            </a:xfrm>
            <a:custGeom>
              <a:avLst/>
              <a:gdLst>
                <a:gd name="T0" fmla="*/ 471 w 875"/>
                <a:gd name="T1" fmla="*/ 807 h 807"/>
                <a:gd name="T2" fmla="*/ 0 w 875"/>
                <a:gd name="T3" fmla="*/ 807 h 807"/>
                <a:gd name="T4" fmla="*/ 0 w 875"/>
                <a:gd name="T5" fmla="*/ 0 h 807"/>
                <a:gd name="T6" fmla="*/ 471 w 875"/>
                <a:gd name="T7" fmla="*/ 0 h 807"/>
                <a:gd name="T8" fmla="*/ 875 w 875"/>
                <a:gd name="T9" fmla="*/ 404 h 807"/>
                <a:gd name="T10" fmla="*/ 471 w 875"/>
                <a:gd name="T11" fmla="*/ 807 h 807"/>
              </a:gdLst>
              <a:ahLst/>
              <a:cxnLst>
                <a:cxn ang="0">
                  <a:pos x="T0" y="T1"/>
                </a:cxn>
                <a:cxn ang="0">
                  <a:pos x="T2" y="T3"/>
                </a:cxn>
                <a:cxn ang="0">
                  <a:pos x="T4" y="T5"/>
                </a:cxn>
                <a:cxn ang="0">
                  <a:pos x="T6" y="T7"/>
                </a:cxn>
                <a:cxn ang="0">
                  <a:pos x="T8" y="T9"/>
                </a:cxn>
                <a:cxn ang="0">
                  <a:pos x="T10" y="T11"/>
                </a:cxn>
              </a:cxnLst>
              <a:rect l="0" t="0" r="r" b="b"/>
              <a:pathLst>
                <a:path w="875" h="807">
                  <a:moveTo>
                    <a:pt x="471" y="807"/>
                  </a:moveTo>
                  <a:lnTo>
                    <a:pt x="0" y="807"/>
                  </a:lnTo>
                  <a:lnTo>
                    <a:pt x="0" y="0"/>
                  </a:lnTo>
                  <a:lnTo>
                    <a:pt x="471" y="0"/>
                  </a:lnTo>
                  <a:lnTo>
                    <a:pt x="875" y="404"/>
                  </a:lnTo>
                  <a:lnTo>
                    <a:pt x="471"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13"/>
            <p:cNvSpPr/>
            <p:nvPr/>
          </p:nvSpPr>
          <p:spPr bwMode="auto">
            <a:xfrm>
              <a:off x="871185" y="1972340"/>
              <a:ext cx="1310553" cy="1310553"/>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2" name="Freeform 114"/>
            <p:cNvSpPr/>
            <p:nvPr/>
          </p:nvSpPr>
          <p:spPr bwMode="auto">
            <a:xfrm>
              <a:off x="871185" y="1972340"/>
              <a:ext cx="1310553" cy="1310553"/>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3" name="Freeform 115"/>
            <p:cNvSpPr/>
            <p:nvPr/>
          </p:nvSpPr>
          <p:spPr bwMode="auto">
            <a:xfrm>
              <a:off x="2254907" y="1972340"/>
              <a:ext cx="1310553" cy="1310553"/>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4" name="Freeform 117"/>
            <p:cNvSpPr/>
            <p:nvPr/>
          </p:nvSpPr>
          <p:spPr bwMode="auto">
            <a:xfrm>
              <a:off x="2254907" y="3357691"/>
              <a:ext cx="1310553" cy="1312181"/>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5" name="Freeform 119"/>
            <p:cNvSpPr/>
            <p:nvPr/>
          </p:nvSpPr>
          <p:spPr bwMode="auto">
            <a:xfrm>
              <a:off x="871185" y="3359316"/>
              <a:ext cx="1310553" cy="1310553"/>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6" name="Freeform 120"/>
            <p:cNvSpPr/>
            <p:nvPr/>
          </p:nvSpPr>
          <p:spPr bwMode="auto">
            <a:xfrm>
              <a:off x="869557" y="3357691"/>
              <a:ext cx="1312180" cy="1312181"/>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DBDBDB">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67" name="그룹 89"/>
            <p:cNvGrpSpPr/>
            <p:nvPr/>
          </p:nvGrpSpPr>
          <p:grpSpPr>
            <a:xfrm>
              <a:off x="1802880" y="3744685"/>
              <a:ext cx="378858" cy="925193"/>
              <a:chOff x="1812925" y="4535488"/>
              <a:chExt cx="369888" cy="903287"/>
            </a:xfrm>
            <a:solidFill>
              <a:schemeClr val="accent2">
                <a:lumMod val="50000"/>
              </a:schemeClr>
            </a:solidFill>
          </p:grpSpPr>
          <p:sp>
            <p:nvSpPr>
              <p:cNvPr id="81" name="Freeform 5"/>
              <p:cNvSpPr/>
              <p:nvPr/>
            </p:nvSpPr>
            <p:spPr bwMode="auto">
              <a:xfrm>
                <a:off x="2027238" y="4535488"/>
                <a:ext cx="155575" cy="382588"/>
              </a:xfrm>
              <a:custGeom>
                <a:avLst/>
                <a:gdLst>
                  <a:gd name="T0" fmla="*/ 98 w 98"/>
                  <a:gd name="T1" fmla="*/ 0 h 241"/>
                  <a:gd name="T2" fmla="*/ 98 w 98"/>
                  <a:gd name="T3" fmla="*/ 0 h 241"/>
                  <a:gd name="T4" fmla="*/ 88 w 98"/>
                  <a:gd name="T5" fmla="*/ 2 h 241"/>
                  <a:gd name="T6" fmla="*/ 77 w 98"/>
                  <a:gd name="T7" fmla="*/ 7 h 241"/>
                  <a:gd name="T8" fmla="*/ 68 w 98"/>
                  <a:gd name="T9" fmla="*/ 11 h 241"/>
                  <a:gd name="T10" fmla="*/ 59 w 98"/>
                  <a:gd name="T11" fmla="*/ 16 h 241"/>
                  <a:gd name="T12" fmla="*/ 50 w 98"/>
                  <a:gd name="T13" fmla="*/ 21 h 241"/>
                  <a:gd name="T14" fmla="*/ 43 w 98"/>
                  <a:gd name="T15" fmla="*/ 28 h 241"/>
                  <a:gd name="T16" fmla="*/ 35 w 98"/>
                  <a:gd name="T17" fmla="*/ 35 h 241"/>
                  <a:gd name="T18" fmla="*/ 28 w 98"/>
                  <a:gd name="T19" fmla="*/ 42 h 241"/>
                  <a:gd name="T20" fmla="*/ 22 w 98"/>
                  <a:gd name="T21" fmla="*/ 51 h 241"/>
                  <a:gd name="T22" fmla="*/ 17 w 98"/>
                  <a:gd name="T23" fmla="*/ 60 h 241"/>
                  <a:gd name="T24" fmla="*/ 11 w 98"/>
                  <a:gd name="T25" fmla="*/ 68 h 241"/>
                  <a:gd name="T26" fmla="*/ 7 w 98"/>
                  <a:gd name="T27" fmla="*/ 79 h 241"/>
                  <a:gd name="T28" fmla="*/ 4 w 98"/>
                  <a:gd name="T29" fmla="*/ 88 h 241"/>
                  <a:gd name="T30" fmla="*/ 2 w 98"/>
                  <a:gd name="T31" fmla="*/ 99 h 241"/>
                  <a:gd name="T32" fmla="*/ 1 w 98"/>
                  <a:gd name="T33" fmla="*/ 109 h 241"/>
                  <a:gd name="T34" fmla="*/ 0 w 98"/>
                  <a:gd name="T35" fmla="*/ 121 h 241"/>
                  <a:gd name="T36" fmla="*/ 0 w 98"/>
                  <a:gd name="T37" fmla="*/ 121 h 241"/>
                  <a:gd name="T38" fmla="*/ 1 w 98"/>
                  <a:gd name="T39" fmla="*/ 131 h 241"/>
                  <a:gd name="T40" fmla="*/ 2 w 98"/>
                  <a:gd name="T41" fmla="*/ 143 h 241"/>
                  <a:gd name="T42" fmla="*/ 4 w 98"/>
                  <a:gd name="T43" fmla="*/ 153 h 241"/>
                  <a:gd name="T44" fmla="*/ 7 w 98"/>
                  <a:gd name="T45" fmla="*/ 162 h 241"/>
                  <a:gd name="T46" fmla="*/ 11 w 98"/>
                  <a:gd name="T47" fmla="*/ 172 h 241"/>
                  <a:gd name="T48" fmla="*/ 17 w 98"/>
                  <a:gd name="T49" fmla="*/ 181 h 241"/>
                  <a:gd name="T50" fmla="*/ 22 w 98"/>
                  <a:gd name="T51" fmla="*/ 191 h 241"/>
                  <a:gd name="T52" fmla="*/ 28 w 98"/>
                  <a:gd name="T53" fmla="*/ 199 h 241"/>
                  <a:gd name="T54" fmla="*/ 35 w 98"/>
                  <a:gd name="T55" fmla="*/ 206 h 241"/>
                  <a:gd name="T56" fmla="*/ 43 w 98"/>
                  <a:gd name="T57" fmla="*/ 214 h 241"/>
                  <a:gd name="T58" fmla="*/ 50 w 98"/>
                  <a:gd name="T59" fmla="*/ 220 h 241"/>
                  <a:gd name="T60" fmla="*/ 59 w 98"/>
                  <a:gd name="T61" fmla="*/ 225 h 241"/>
                  <a:gd name="T62" fmla="*/ 68 w 98"/>
                  <a:gd name="T63" fmla="*/ 230 h 241"/>
                  <a:gd name="T64" fmla="*/ 77 w 98"/>
                  <a:gd name="T65" fmla="*/ 235 h 241"/>
                  <a:gd name="T66" fmla="*/ 88 w 98"/>
                  <a:gd name="T67" fmla="*/ 238 h 241"/>
                  <a:gd name="T68" fmla="*/ 98 w 98"/>
                  <a:gd name="T69" fmla="*/ 241 h 241"/>
                  <a:gd name="T70" fmla="*/ 98 w 98"/>
                  <a:gd name="T71"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241">
                    <a:moveTo>
                      <a:pt x="98" y="0"/>
                    </a:moveTo>
                    <a:lnTo>
                      <a:pt x="98" y="0"/>
                    </a:lnTo>
                    <a:lnTo>
                      <a:pt x="88" y="2"/>
                    </a:lnTo>
                    <a:lnTo>
                      <a:pt x="77" y="7"/>
                    </a:lnTo>
                    <a:lnTo>
                      <a:pt x="68" y="11"/>
                    </a:lnTo>
                    <a:lnTo>
                      <a:pt x="59" y="16"/>
                    </a:lnTo>
                    <a:lnTo>
                      <a:pt x="50" y="21"/>
                    </a:lnTo>
                    <a:lnTo>
                      <a:pt x="43" y="28"/>
                    </a:lnTo>
                    <a:lnTo>
                      <a:pt x="35" y="35"/>
                    </a:lnTo>
                    <a:lnTo>
                      <a:pt x="28" y="42"/>
                    </a:lnTo>
                    <a:lnTo>
                      <a:pt x="22" y="51"/>
                    </a:lnTo>
                    <a:lnTo>
                      <a:pt x="17" y="60"/>
                    </a:lnTo>
                    <a:lnTo>
                      <a:pt x="11" y="68"/>
                    </a:lnTo>
                    <a:lnTo>
                      <a:pt x="7" y="79"/>
                    </a:lnTo>
                    <a:lnTo>
                      <a:pt x="4" y="88"/>
                    </a:lnTo>
                    <a:lnTo>
                      <a:pt x="2" y="99"/>
                    </a:lnTo>
                    <a:lnTo>
                      <a:pt x="1" y="109"/>
                    </a:lnTo>
                    <a:lnTo>
                      <a:pt x="0" y="121"/>
                    </a:lnTo>
                    <a:lnTo>
                      <a:pt x="0" y="121"/>
                    </a:lnTo>
                    <a:lnTo>
                      <a:pt x="1" y="131"/>
                    </a:lnTo>
                    <a:lnTo>
                      <a:pt x="2" y="143"/>
                    </a:lnTo>
                    <a:lnTo>
                      <a:pt x="4" y="153"/>
                    </a:lnTo>
                    <a:lnTo>
                      <a:pt x="7" y="162"/>
                    </a:lnTo>
                    <a:lnTo>
                      <a:pt x="11" y="172"/>
                    </a:lnTo>
                    <a:lnTo>
                      <a:pt x="17" y="181"/>
                    </a:lnTo>
                    <a:lnTo>
                      <a:pt x="22" y="191"/>
                    </a:lnTo>
                    <a:lnTo>
                      <a:pt x="28" y="199"/>
                    </a:lnTo>
                    <a:lnTo>
                      <a:pt x="35" y="206"/>
                    </a:lnTo>
                    <a:lnTo>
                      <a:pt x="43" y="214"/>
                    </a:lnTo>
                    <a:lnTo>
                      <a:pt x="50" y="220"/>
                    </a:lnTo>
                    <a:lnTo>
                      <a:pt x="59" y="225"/>
                    </a:lnTo>
                    <a:lnTo>
                      <a:pt x="68" y="230"/>
                    </a:lnTo>
                    <a:lnTo>
                      <a:pt x="77" y="235"/>
                    </a:lnTo>
                    <a:lnTo>
                      <a:pt x="88" y="238"/>
                    </a:lnTo>
                    <a:lnTo>
                      <a:pt x="98" y="241"/>
                    </a:lnTo>
                    <a:lnTo>
                      <a:pt x="98"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2" name="Freeform 7"/>
              <p:cNvSpPr/>
              <p:nvPr/>
            </p:nvSpPr>
            <p:spPr bwMode="auto">
              <a:xfrm>
                <a:off x="1812925" y="4949825"/>
                <a:ext cx="369888" cy="488950"/>
              </a:xfrm>
              <a:custGeom>
                <a:avLst/>
                <a:gdLst>
                  <a:gd name="T0" fmla="*/ 203 w 233"/>
                  <a:gd name="T1" fmla="*/ 0 h 308"/>
                  <a:gd name="T2" fmla="*/ 203 w 233"/>
                  <a:gd name="T3" fmla="*/ 0 h 308"/>
                  <a:gd name="T4" fmla="*/ 182 w 233"/>
                  <a:gd name="T5" fmla="*/ 0 h 308"/>
                  <a:gd name="T6" fmla="*/ 157 w 233"/>
                  <a:gd name="T7" fmla="*/ 2 h 308"/>
                  <a:gd name="T8" fmla="*/ 129 w 233"/>
                  <a:gd name="T9" fmla="*/ 6 h 308"/>
                  <a:gd name="T10" fmla="*/ 114 w 233"/>
                  <a:gd name="T11" fmla="*/ 8 h 308"/>
                  <a:gd name="T12" fmla="*/ 99 w 233"/>
                  <a:gd name="T13" fmla="*/ 12 h 308"/>
                  <a:gd name="T14" fmla="*/ 85 w 233"/>
                  <a:gd name="T15" fmla="*/ 16 h 308"/>
                  <a:gd name="T16" fmla="*/ 70 w 233"/>
                  <a:gd name="T17" fmla="*/ 22 h 308"/>
                  <a:gd name="T18" fmla="*/ 56 w 233"/>
                  <a:gd name="T19" fmla="*/ 28 h 308"/>
                  <a:gd name="T20" fmla="*/ 43 w 233"/>
                  <a:gd name="T21" fmla="*/ 35 h 308"/>
                  <a:gd name="T22" fmla="*/ 30 w 233"/>
                  <a:gd name="T23" fmla="*/ 44 h 308"/>
                  <a:gd name="T24" fmla="*/ 19 w 233"/>
                  <a:gd name="T25" fmla="*/ 53 h 308"/>
                  <a:gd name="T26" fmla="*/ 9 w 233"/>
                  <a:gd name="T27" fmla="*/ 63 h 308"/>
                  <a:gd name="T28" fmla="*/ 0 w 233"/>
                  <a:gd name="T29" fmla="*/ 76 h 308"/>
                  <a:gd name="T30" fmla="*/ 233 w 233"/>
                  <a:gd name="T31" fmla="*/ 308 h 308"/>
                  <a:gd name="T32" fmla="*/ 233 w 233"/>
                  <a:gd name="T33" fmla="*/ 1 h 308"/>
                  <a:gd name="T34" fmla="*/ 225 w 233"/>
                  <a:gd name="T35" fmla="*/ 1 h 308"/>
                  <a:gd name="T36" fmla="*/ 225 w 233"/>
                  <a:gd name="T37" fmla="*/ 1 h 308"/>
                  <a:gd name="T38" fmla="*/ 203 w 233"/>
                  <a:gd name="T39"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3" h="308">
                    <a:moveTo>
                      <a:pt x="203" y="0"/>
                    </a:moveTo>
                    <a:lnTo>
                      <a:pt x="203" y="0"/>
                    </a:lnTo>
                    <a:lnTo>
                      <a:pt x="182" y="0"/>
                    </a:lnTo>
                    <a:lnTo>
                      <a:pt x="157" y="2"/>
                    </a:lnTo>
                    <a:lnTo>
                      <a:pt x="129" y="6"/>
                    </a:lnTo>
                    <a:lnTo>
                      <a:pt x="114" y="8"/>
                    </a:lnTo>
                    <a:lnTo>
                      <a:pt x="99" y="12"/>
                    </a:lnTo>
                    <a:lnTo>
                      <a:pt x="85" y="16"/>
                    </a:lnTo>
                    <a:lnTo>
                      <a:pt x="70" y="22"/>
                    </a:lnTo>
                    <a:lnTo>
                      <a:pt x="56" y="28"/>
                    </a:lnTo>
                    <a:lnTo>
                      <a:pt x="43" y="35"/>
                    </a:lnTo>
                    <a:lnTo>
                      <a:pt x="30" y="44"/>
                    </a:lnTo>
                    <a:lnTo>
                      <a:pt x="19" y="53"/>
                    </a:lnTo>
                    <a:lnTo>
                      <a:pt x="9" y="63"/>
                    </a:lnTo>
                    <a:lnTo>
                      <a:pt x="0" y="76"/>
                    </a:lnTo>
                    <a:lnTo>
                      <a:pt x="233" y="308"/>
                    </a:lnTo>
                    <a:lnTo>
                      <a:pt x="233" y="1"/>
                    </a:lnTo>
                    <a:lnTo>
                      <a:pt x="225" y="1"/>
                    </a:lnTo>
                    <a:lnTo>
                      <a:pt x="225" y="1"/>
                    </a:lnTo>
                    <a:lnTo>
                      <a:pt x="203"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72" name="Freeform 118"/>
            <p:cNvSpPr/>
            <p:nvPr/>
          </p:nvSpPr>
          <p:spPr bwMode="auto">
            <a:xfrm>
              <a:off x="2254907" y="3357691"/>
              <a:ext cx="1310553" cy="1312181"/>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73" name="그룹 122"/>
            <p:cNvGrpSpPr/>
            <p:nvPr/>
          </p:nvGrpSpPr>
          <p:grpSpPr>
            <a:xfrm>
              <a:off x="2254907" y="3744678"/>
              <a:ext cx="416255" cy="925191"/>
              <a:chOff x="2209800" y="4519614"/>
              <a:chExt cx="406400" cy="903287"/>
            </a:xfrm>
            <a:solidFill>
              <a:schemeClr val="accent1">
                <a:lumMod val="50000"/>
              </a:schemeClr>
            </a:solidFill>
          </p:grpSpPr>
          <p:sp>
            <p:nvSpPr>
              <p:cNvPr id="79" name="Freeform 9"/>
              <p:cNvSpPr/>
              <p:nvPr/>
            </p:nvSpPr>
            <p:spPr bwMode="auto">
              <a:xfrm>
                <a:off x="2209800" y="4519614"/>
                <a:ext cx="171450" cy="385763"/>
              </a:xfrm>
              <a:custGeom>
                <a:avLst/>
                <a:gdLst>
                  <a:gd name="T0" fmla="*/ 0 w 108"/>
                  <a:gd name="T1" fmla="*/ 0 h 243"/>
                  <a:gd name="T2" fmla="*/ 0 w 108"/>
                  <a:gd name="T3" fmla="*/ 243 h 243"/>
                  <a:gd name="T4" fmla="*/ 0 w 108"/>
                  <a:gd name="T5" fmla="*/ 243 h 243"/>
                  <a:gd name="T6" fmla="*/ 11 w 108"/>
                  <a:gd name="T7" fmla="*/ 242 h 243"/>
                  <a:gd name="T8" fmla="*/ 22 w 108"/>
                  <a:gd name="T9" fmla="*/ 239 h 243"/>
                  <a:gd name="T10" fmla="*/ 33 w 108"/>
                  <a:gd name="T11" fmla="*/ 234 h 243"/>
                  <a:gd name="T12" fmla="*/ 42 w 108"/>
                  <a:gd name="T13" fmla="*/ 230 h 243"/>
                  <a:gd name="T14" fmla="*/ 51 w 108"/>
                  <a:gd name="T15" fmla="*/ 224 h 243"/>
                  <a:gd name="T16" fmla="*/ 61 w 108"/>
                  <a:gd name="T17" fmla="*/ 218 h 243"/>
                  <a:gd name="T18" fmla="*/ 69 w 108"/>
                  <a:gd name="T19" fmla="*/ 210 h 243"/>
                  <a:gd name="T20" fmla="*/ 77 w 108"/>
                  <a:gd name="T21" fmla="*/ 203 h 243"/>
                  <a:gd name="T22" fmla="*/ 83 w 108"/>
                  <a:gd name="T23" fmla="*/ 195 h 243"/>
                  <a:gd name="T24" fmla="*/ 89 w 108"/>
                  <a:gd name="T25" fmla="*/ 185 h 243"/>
                  <a:gd name="T26" fmla="*/ 94 w 108"/>
                  <a:gd name="T27" fmla="*/ 176 h 243"/>
                  <a:gd name="T28" fmla="*/ 100 w 108"/>
                  <a:gd name="T29" fmla="*/ 165 h 243"/>
                  <a:gd name="T30" fmla="*/ 103 w 108"/>
                  <a:gd name="T31" fmla="*/ 155 h 243"/>
                  <a:gd name="T32" fmla="*/ 106 w 108"/>
                  <a:gd name="T33" fmla="*/ 145 h 243"/>
                  <a:gd name="T34" fmla="*/ 107 w 108"/>
                  <a:gd name="T35" fmla="*/ 133 h 243"/>
                  <a:gd name="T36" fmla="*/ 108 w 108"/>
                  <a:gd name="T37" fmla="*/ 122 h 243"/>
                  <a:gd name="T38" fmla="*/ 108 w 108"/>
                  <a:gd name="T39" fmla="*/ 122 h 243"/>
                  <a:gd name="T40" fmla="*/ 107 w 108"/>
                  <a:gd name="T41" fmla="*/ 110 h 243"/>
                  <a:gd name="T42" fmla="*/ 106 w 108"/>
                  <a:gd name="T43" fmla="*/ 99 h 243"/>
                  <a:gd name="T44" fmla="*/ 103 w 108"/>
                  <a:gd name="T45" fmla="*/ 88 h 243"/>
                  <a:gd name="T46" fmla="*/ 100 w 108"/>
                  <a:gd name="T47" fmla="*/ 77 h 243"/>
                  <a:gd name="T48" fmla="*/ 94 w 108"/>
                  <a:gd name="T49" fmla="*/ 67 h 243"/>
                  <a:gd name="T50" fmla="*/ 89 w 108"/>
                  <a:gd name="T51" fmla="*/ 58 h 243"/>
                  <a:gd name="T52" fmla="*/ 83 w 108"/>
                  <a:gd name="T53" fmla="*/ 48 h 243"/>
                  <a:gd name="T54" fmla="*/ 77 w 108"/>
                  <a:gd name="T55" fmla="*/ 40 h 243"/>
                  <a:gd name="T56" fmla="*/ 69 w 108"/>
                  <a:gd name="T57" fmla="*/ 32 h 243"/>
                  <a:gd name="T58" fmla="*/ 61 w 108"/>
                  <a:gd name="T59" fmla="*/ 25 h 243"/>
                  <a:gd name="T60" fmla="*/ 51 w 108"/>
                  <a:gd name="T61" fmla="*/ 19 h 243"/>
                  <a:gd name="T62" fmla="*/ 42 w 108"/>
                  <a:gd name="T63" fmla="*/ 13 h 243"/>
                  <a:gd name="T64" fmla="*/ 33 w 108"/>
                  <a:gd name="T65" fmla="*/ 9 h 243"/>
                  <a:gd name="T66" fmla="*/ 22 w 108"/>
                  <a:gd name="T67" fmla="*/ 4 h 243"/>
                  <a:gd name="T68" fmla="*/ 11 w 108"/>
                  <a:gd name="T69" fmla="*/ 1 h 243"/>
                  <a:gd name="T70" fmla="*/ 0 w 108"/>
                  <a:gd name="T7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243">
                    <a:moveTo>
                      <a:pt x="0" y="0"/>
                    </a:moveTo>
                    <a:lnTo>
                      <a:pt x="0" y="243"/>
                    </a:lnTo>
                    <a:lnTo>
                      <a:pt x="0" y="243"/>
                    </a:lnTo>
                    <a:lnTo>
                      <a:pt x="11" y="242"/>
                    </a:lnTo>
                    <a:lnTo>
                      <a:pt x="22" y="239"/>
                    </a:lnTo>
                    <a:lnTo>
                      <a:pt x="33" y="234"/>
                    </a:lnTo>
                    <a:lnTo>
                      <a:pt x="42" y="230"/>
                    </a:lnTo>
                    <a:lnTo>
                      <a:pt x="51" y="224"/>
                    </a:lnTo>
                    <a:lnTo>
                      <a:pt x="61" y="218"/>
                    </a:lnTo>
                    <a:lnTo>
                      <a:pt x="69" y="210"/>
                    </a:lnTo>
                    <a:lnTo>
                      <a:pt x="77" y="203"/>
                    </a:lnTo>
                    <a:lnTo>
                      <a:pt x="83" y="195"/>
                    </a:lnTo>
                    <a:lnTo>
                      <a:pt x="89" y="185"/>
                    </a:lnTo>
                    <a:lnTo>
                      <a:pt x="94" y="176"/>
                    </a:lnTo>
                    <a:lnTo>
                      <a:pt x="100" y="165"/>
                    </a:lnTo>
                    <a:lnTo>
                      <a:pt x="103" y="155"/>
                    </a:lnTo>
                    <a:lnTo>
                      <a:pt x="106" y="145"/>
                    </a:lnTo>
                    <a:lnTo>
                      <a:pt x="107" y="133"/>
                    </a:lnTo>
                    <a:lnTo>
                      <a:pt x="108" y="122"/>
                    </a:lnTo>
                    <a:lnTo>
                      <a:pt x="108" y="122"/>
                    </a:lnTo>
                    <a:lnTo>
                      <a:pt x="107" y="110"/>
                    </a:lnTo>
                    <a:lnTo>
                      <a:pt x="106" y="99"/>
                    </a:lnTo>
                    <a:lnTo>
                      <a:pt x="103" y="88"/>
                    </a:lnTo>
                    <a:lnTo>
                      <a:pt x="100" y="77"/>
                    </a:lnTo>
                    <a:lnTo>
                      <a:pt x="94" y="67"/>
                    </a:lnTo>
                    <a:lnTo>
                      <a:pt x="89" y="58"/>
                    </a:lnTo>
                    <a:lnTo>
                      <a:pt x="83" y="48"/>
                    </a:lnTo>
                    <a:lnTo>
                      <a:pt x="77" y="40"/>
                    </a:lnTo>
                    <a:lnTo>
                      <a:pt x="69" y="32"/>
                    </a:lnTo>
                    <a:lnTo>
                      <a:pt x="61" y="25"/>
                    </a:lnTo>
                    <a:lnTo>
                      <a:pt x="51" y="19"/>
                    </a:lnTo>
                    <a:lnTo>
                      <a:pt x="42" y="13"/>
                    </a:lnTo>
                    <a:lnTo>
                      <a:pt x="33" y="9"/>
                    </a:lnTo>
                    <a:lnTo>
                      <a:pt x="22" y="4"/>
                    </a:lnTo>
                    <a:lnTo>
                      <a:pt x="11" y="1"/>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0" name="Freeform 11"/>
              <p:cNvSpPr/>
              <p:nvPr/>
            </p:nvSpPr>
            <p:spPr bwMode="auto">
              <a:xfrm>
                <a:off x="2209800" y="4935538"/>
                <a:ext cx="406400" cy="487363"/>
              </a:xfrm>
              <a:custGeom>
                <a:avLst/>
                <a:gdLst>
                  <a:gd name="T0" fmla="*/ 35 w 256"/>
                  <a:gd name="T1" fmla="*/ 0 h 307"/>
                  <a:gd name="T2" fmla="*/ 0 w 256"/>
                  <a:gd name="T3" fmla="*/ 0 h 307"/>
                  <a:gd name="T4" fmla="*/ 0 w 256"/>
                  <a:gd name="T5" fmla="*/ 307 h 307"/>
                  <a:gd name="T6" fmla="*/ 126 w 256"/>
                  <a:gd name="T7" fmla="*/ 307 h 307"/>
                  <a:gd name="T8" fmla="*/ 126 w 256"/>
                  <a:gd name="T9" fmla="*/ 215 h 307"/>
                  <a:gd name="T10" fmla="*/ 144 w 256"/>
                  <a:gd name="T11" fmla="*/ 215 h 307"/>
                  <a:gd name="T12" fmla="*/ 144 w 256"/>
                  <a:gd name="T13" fmla="*/ 307 h 307"/>
                  <a:gd name="T14" fmla="*/ 256 w 256"/>
                  <a:gd name="T15" fmla="*/ 307 h 307"/>
                  <a:gd name="T16" fmla="*/ 256 w 256"/>
                  <a:gd name="T17" fmla="*/ 134 h 307"/>
                  <a:gd name="T18" fmla="*/ 256 w 256"/>
                  <a:gd name="T19" fmla="*/ 134 h 307"/>
                  <a:gd name="T20" fmla="*/ 255 w 256"/>
                  <a:gd name="T21" fmla="*/ 128 h 307"/>
                  <a:gd name="T22" fmla="*/ 255 w 256"/>
                  <a:gd name="T23" fmla="*/ 128 h 307"/>
                  <a:gd name="T24" fmla="*/ 255 w 256"/>
                  <a:gd name="T25" fmla="*/ 123 h 307"/>
                  <a:gd name="T26" fmla="*/ 255 w 256"/>
                  <a:gd name="T27" fmla="*/ 123 h 307"/>
                  <a:gd name="T28" fmla="*/ 254 w 256"/>
                  <a:gd name="T29" fmla="*/ 121 h 307"/>
                  <a:gd name="T30" fmla="*/ 254 w 256"/>
                  <a:gd name="T31" fmla="*/ 121 h 307"/>
                  <a:gd name="T32" fmla="*/ 253 w 256"/>
                  <a:gd name="T33" fmla="*/ 113 h 307"/>
                  <a:gd name="T34" fmla="*/ 251 w 256"/>
                  <a:gd name="T35" fmla="*/ 104 h 307"/>
                  <a:gd name="T36" fmla="*/ 248 w 256"/>
                  <a:gd name="T37" fmla="*/ 97 h 307"/>
                  <a:gd name="T38" fmla="*/ 244 w 256"/>
                  <a:gd name="T39" fmla="*/ 90 h 307"/>
                  <a:gd name="T40" fmla="*/ 240 w 256"/>
                  <a:gd name="T41" fmla="*/ 82 h 307"/>
                  <a:gd name="T42" fmla="*/ 235 w 256"/>
                  <a:gd name="T43" fmla="*/ 76 h 307"/>
                  <a:gd name="T44" fmla="*/ 225 w 256"/>
                  <a:gd name="T45" fmla="*/ 63 h 307"/>
                  <a:gd name="T46" fmla="*/ 212 w 256"/>
                  <a:gd name="T47" fmla="*/ 53 h 307"/>
                  <a:gd name="T48" fmla="*/ 199 w 256"/>
                  <a:gd name="T49" fmla="*/ 44 h 307"/>
                  <a:gd name="T50" fmla="*/ 184 w 256"/>
                  <a:gd name="T51" fmla="*/ 35 h 307"/>
                  <a:gd name="T52" fmla="*/ 169 w 256"/>
                  <a:gd name="T53" fmla="*/ 28 h 307"/>
                  <a:gd name="T54" fmla="*/ 152 w 256"/>
                  <a:gd name="T55" fmla="*/ 22 h 307"/>
                  <a:gd name="T56" fmla="*/ 135 w 256"/>
                  <a:gd name="T57" fmla="*/ 16 h 307"/>
                  <a:gd name="T58" fmla="*/ 119 w 256"/>
                  <a:gd name="T59" fmla="*/ 12 h 307"/>
                  <a:gd name="T60" fmla="*/ 103 w 256"/>
                  <a:gd name="T61" fmla="*/ 8 h 307"/>
                  <a:gd name="T62" fmla="*/ 72 w 256"/>
                  <a:gd name="T63" fmla="*/ 4 h 307"/>
                  <a:gd name="T64" fmla="*/ 46 w 256"/>
                  <a:gd name="T65" fmla="*/ 1 h 307"/>
                  <a:gd name="T66" fmla="*/ 46 w 256"/>
                  <a:gd name="T67" fmla="*/ 1 h 307"/>
                  <a:gd name="T68" fmla="*/ 40 w 256"/>
                  <a:gd name="T69" fmla="*/ 0 h 307"/>
                  <a:gd name="T70" fmla="*/ 35 w 256"/>
                  <a:gd name="T7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6" h="307">
                    <a:moveTo>
                      <a:pt x="35" y="0"/>
                    </a:moveTo>
                    <a:lnTo>
                      <a:pt x="0" y="0"/>
                    </a:lnTo>
                    <a:lnTo>
                      <a:pt x="0" y="307"/>
                    </a:lnTo>
                    <a:lnTo>
                      <a:pt x="126" y="307"/>
                    </a:lnTo>
                    <a:lnTo>
                      <a:pt x="126" y="215"/>
                    </a:lnTo>
                    <a:lnTo>
                      <a:pt x="144" y="215"/>
                    </a:lnTo>
                    <a:lnTo>
                      <a:pt x="144" y="307"/>
                    </a:lnTo>
                    <a:lnTo>
                      <a:pt x="256" y="307"/>
                    </a:lnTo>
                    <a:lnTo>
                      <a:pt x="256" y="134"/>
                    </a:lnTo>
                    <a:lnTo>
                      <a:pt x="256" y="134"/>
                    </a:lnTo>
                    <a:lnTo>
                      <a:pt x="255" y="128"/>
                    </a:lnTo>
                    <a:lnTo>
                      <a:pt x="255" y="128"/>
                    </a:lnTo>
                    <a:lnTo>
                      <a:pt x="255" y="123"/>
                    </a:lnTo>
                    <a:lnTo>
                      <a:pt x="255" y="123"/>
                    </a:lnTo>
                    <a:lnTo>
                      <a:pt x="254" y="121"/>
                    </a:lnTo>
                    <a:lnTo>
                      <a:pt x="254" y="121"/>
                    </a:lnTo>
                    <a:lnTo>
                      <a:pt x="253" y="113"/>
                    </a:lnTo>
                    <a:lnTo>
                      <a:pt x="251" y="104"/>
                    </a:lnTo>
                    <a:lnTo>
                      <a:pt x="248" y="97"/>
                    </a:lnTo>
                    <a:lnTo>
                      <a:pt x="244" y="90"/>
                    </a:lnTo>
                    <a:lnTo>
                      <a:pt x="240" y="82"/>
                    </a:lnTo>
                    <a:lnTo>
                      <a:pt x="235" y="76"/>
                    </a:lnTo>
                    <a:lnTo>
                      <a:pt x="225" y="63"/>
                    </a:lnTo>
                    <a:lnTo>
                      <a:pt x="212" y="53"/>
                    </a:lnTo>
                    <a:lnTo>
                      <a:pt x="199" y="44"/>
                    </a:lnTo>
                    <a:lnTo>
                      <a:pt x="184" y="35"/>
                    </a:lnTo>
                    <a:lnTo>
                      <a:pt x="169" y="28"/>
                    </a:lnTo>
                    <a:lnTo>
                      <a:pt x="152" y="22"/>
                    </a:lnTo>
                    <a:lnTo>
                      <a:pt x="135" y="16"/>
                    </a:lnTo>
                    <a:lnTo>
                      <a:pt x="119" y="12"/>
                    </a:lnTo>
                    <a:lnTo>
                      <a:pt x="103" y="8"/>
                    </a:lnTo>
                    <a:lnTo>
                      <a:pt x="72" y="4"/>
                    </a:lnTo>
                    <a:lnTo>
                      <a:pt x="46" y="1"/>
                    </a:lnTo>
                    <a:lnTo>
                      <a:pt x="46" y="1"/>
                    </a:lnTo>
                    <a:lnTo>
                      <a:pt x="40" y="0"/>
                    </a:lnTo>
                    <a:lnTo>
                      <a:pt x="3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90" name="Freeform 118"/>
            <p:cNvSpPr/>
            <p:nvPr/>
          </p:nvSpPr>
          <p:spPr bwMode="auto">
            <a:xfrm flipV="1">
              <a:off x="2267915" y="1971527"/>
              <a:ext cx="1310554" cy="1312181"/>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cxnSp>
        <p:nvCxnSpPr>
          <p:cNvPr id="96" name="直接连接符 95"/>
          <p:cNvCxnSpPr/>
          <p:nvPr/>
        </p:nvCxnSpPr>
        <p:spPr>
          <a:xfrm>
            <a:off x="4517571" y="3310957"/>
            <a:ext cx="7674429" cy="0"/>
          </a:xfrm>
          <a:prstGeom prst="line">
            <a:avLst/>
          </a:prstGeom>
          <a:ln w="19050">
            <a:solidFill>
              <a:srgbClr val="E6E6E6"/>
            </a:solidFill>
          </a:ln>
        </p:spPr>
        <p:style>
          <a:lnRef idx="1">
            <a:schemeClr val="accent1"/>
          </a:lnRef>
          <a:fillRef idx="0">
            <a:schemeClr val="accent1"/>
          </a:fillRef>
          <a:effectRef idx="0">
            <a:schemeClr val="accent1"/>
          </a:effectRef>
          <a:fontRef idx="minor">
            <a:schemeClr val="tx1"/>
          </a:fontRef>
        </p:style>
      </p:cxnSp>
      <p:sp>
        <p:nvSpPr>
          <p:cNvPr id="99" name="文本框 98"/>
          <p:cNvSpPr txBox="1"/>
          <p:nvPr/>
        </p:nvSpPr>
        <p:spPr>
          <a:xfrm>
            <a:off x="4419108" y="2597763"/>
            <a:ext cx="5903243" cy="646331"/>
          </a:xfrm>
          <a:prstGeom prst="rect">
            <a:avLst/>
          </a:prstGeom>
          <a:noFill/>
        </p:spPr>
        <p:txBody>
          <a:bodyPr wrap="square" rtlCol="0">
            <a:spAutoFit/>
          </a:bodyPr>
          <a:lstStyle/>
          <a:p>
            <a:r>
              <a:rPr lang="zh-CN" altLang="en-US" sz="3600" b="1" spc="300">
                <a:solidFill>
                  <a:srgbClr val="1F4E79"/>
                </a:solidFill>
                <a:cs typeface="+mn-ea"/>
                <a:sym typeface="+mn-lt"/>
              </a:rPr>
              <a:t>任务型对话系统评估</a:t>
            </a:r>
            <a:endParaRPr lang="zh-CN" altLang="en-US" sz="3600" spc="300" dirty="0">
              <a:solidFill>
                <a:srgbClr val="1F4E79"/>
              </a:solidFill>
              <a:cs typeface="+mn-ea"/>
              <a:sym typeface="+mn-lt"/>
            </a:endParaRPr>
          </a:p>
        </p:txBody>
      </p:sp>
      <p:grpSp>
        <p:nvGrpSpPr>
          <p:cNvPr id="117" name="组合 116"/>
          <p:cNvGrpSpPr/>
          <p:nvPr/>
        </p:nvGrpSpPr>
        <p:grpSpPr>
          <a:xfrm>
            <a:off x="10181425" y="2418656"/>
            <a:ext cx="783189" cy="864237"/>
            <a:chOff x="9473648" y="1406690"/>
            <a:chExt cx="1107403" cy="1222002"/>
          </a:xfrm>
        </p:grpSpPr>
        <p:pic>
          <p:nvPicPr>
            <p:cNvPr id="114" name="图片 1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116" name="图片 1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sp>
        <p:nvSpPr>
          <p:cNvPr id="27" name="文本框 26"/>
          <p:cNvSpPr txBox="1"/>
          <p:nvPr/>
        </p:nvSpPr>
        <p:spPr>
          <a:xfrm>
            <a:off x="1379533" y="2603071"/>
            <a:ext cx="914400" cy="707886"/>
          </a:xfrm>
          <a:prstGeom prst="rect">
            <a:avLst/>
          </a:prstGeom>
          <a:noFill/>
        </p:spPr>
        <p:txBody>
          <a:bodyPr wrap="square" rtlCol="0">
            <a:spAutoFit/>
          </a:bodyPr>
          <a:lstStyle/>
          <a:p>
            <a:r>
              <a:rPr lang="en-US" altLang="zh-CN" sz="4000" b="1">
                <a:solidFill>
                  <a:schemeClr val="bg1"/>
                </a:solidFill>
                <a:cs typeface="+mn-ea"/>
                <a:sym typeface="+mn-lt"/>
              </a:rPr>
              <a:t>04</a:t>
            </a:r>
            <a:endParaRPr lang="zh-CN" altLang="en-US" sz="4000" b="1" dirty="0">
              <a:solidFill>
                <a:schemeClr val="bg1"/>
              </a:solidFill>
              <a:cs typeface="+mn-ea"/>
              <a:sym typeface="+mn-lt"/>
            </a:endParaRPr>
          </a:p>
        </p:txBody>
      </p:sp>
      <p:grpSp>
        <p:nvGrpSpPr>
          <p:cNvPr id="28" name="组合 27"/>
          <p:cNvGrpSpPr/>
          <p:nvPr/>
        </p:nvGrpSpPr>
        <p:grpSpPr>
          <a:xfrm>
            <a:off x="9705851" y="-4945"/>
            <a:ext cx="2163386" cy="702231"/>
            <a:chOff x="72964" y="103694"/>
            <a:chExt cx="2163386" cy="702231"/>
          </a:xfrm>
        </p:grpSpPr>
        <p:pic>
          <p:nvPicPr>
            <p:cNvPr id="29" name="图片 2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30" name="文本框 29"/>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extLst>
      <p:ext uri="{BB962C8B-B14F-4D97-AF65-F5344CB8AC3E}">
        <p14:creationId xmlns:p14="http://schemas.microsoft.com/office/powerpoint/2010/main" val="2026537911"/>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96"/>
                                        </p:tgtEl>
                                        <p:attrNameLst>
                                          <p:attrName>style.visibility</p:attrName>
                                        </p:attrNameLst>
                                      </p:cBhvr>
                                      <p:to>
                                        <p:strVal val="visible"/>
                                      </p:to>
                                    </p:set>
                                    <p:animEffect transition="in" filter="wipe(left)">
                                      <p:cBhvr>
                                        <p:cTn id="14" dur="500"/>
                                        <p:tgtEl>
                                          <p:spTgt spid="96"/>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99"/>
                                        </p:tgtEl>
                                        <p:attrNameLst>
                                          <p:attrName>style.visibility</p:attrName>
                                        </p:attrNameLst>
                                      </p:cBhvr>
                                      <p:to>
                                        <p:strVal val="visible"/>
                                      </p:to>
                                    </p:set>
                                    <p:animEffect transition="in" filter="wipe(left)">
                                      <p:cBhvr>
                                        <p:cTn id="18" dur="500"/>
                                        <p:tgtEl>
                                          <p:spTgt spid="99"/>
                                        </p:tgtEl>
                                      </p:cBhvr>
                                    </p:animEffect>
                                  </p:childTnLst>
                                </p:cTn>
                              </p:par>
                              <p:par>
                                <p:cTn id="19" presetID="22" presetClass="entr" presetSubtype="8" fill="hold" nodeType="withEffect">
                                  <p:stCondLst>
                                    <p:cond delay="250"/>
                                  </p:stCondLst>
                                  <p:childTnLst>
                                    <p:set>
                                      <p:cBhvr>
                                        <p:cTn id="20" dur="1" fill="hold">
                                          <p:stCondLst>
                                            <p:cond delay="0"/>
                                          </p:stCondLst>
                                        </p:cTn>
                                        <p:tgtEl>
                                          <p:spTgt spid="117"/>
                                        </p:tgtEl>
                                        <p:attrNameLst>
                                          <p:attrName>style.visibility</p:attrName>
                                        </p:attrNameLst>
                                      </p:cBhvr>
                                      <p:to>
                                        <p:strVal val="visible"/>
                                      </p:to>
                                    </p:set>
                                    <p:animEffect transition="in" filter="wipe(left)">
                                      <p:cBhvr>
                                        <p:cTn id="21" dur="25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2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971146" cy="523220"/>
          </a:xfrm>
          <a:prstGeom prst="rect">
            <a:avLst/>
          </a:prstGeom>
          <a:noFill/>
        </p:spPr>
        <p:txBody>
          <a:bodyPr wrap="square" rtlCol="0">
            <a:spAutoFit/>
          </a:bodyPr>
          <a:lstStyle/>
          <a:p>
            <a:pPr marL="179705" lvl="0"/>
            <a:r>
              <a:rPr lang="zh-CN" altLang="en-US" sz="2800" b="1" spc="300" dirty="0">
                <a:solidFill>
                  <a:srgbClr val="1F4E79"/>
                </a:solidFill>
                <a:cs typeface="+mn-ea"/>
                <a:sym typeface="+mn-lt"/>
              </a:rPr>
              <a:t>任务型对话系统评价指标</a:t>
            </a:r>
            <a:endParaRPr lang="en-US" altLang="zh-CN" sz="2800" b="1" spc="300" dirty="0">
              <a:solidFill>
                <a:srgbClr val="1F4E79"/>
              </a:solidFill>
              <a:cs typeface="+mn-ea"/>
              <a:sym typeface="+mn-lt"/>
            </a:endParaRPr>
          </a:p>
        </p:txBody>
      </p:sp>
      <p:grpSp>
        <p:nvGrpSpPr>
          <p:cNvPr id="60" name="组合 59"/>
          <p:cNvGrpSpPr/>
          <p:nvPr/>
        </p:nvGrpSpPr>
        <p:grpSpPr>
          <a:xfrm>
            <a:off x="6378558" y="180777"/>
            <a:ext cx="487488" cy="537935"/>
            <a:chOff x="9473648" y="1406690"/>
            <a:chExt cx="1107403" cy="1222002"/>
          </a:xfrm>
        </p:grpSpPr>
        <p:pic>
          <p:nvPicPr>
            <p:cNvPr id="62" name="图片 6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3" name="文本框 2">
            <a:extLst>
              <a:ext uri="{FF2B5EF4-FFF2-40B4-BE49-F238E27FC236}">
                <a16:creationId xmlns:a16="http://schemas.microsoft.com/office/drawing/2014/main" id="{23FA5636-B8C5-4CBA-8753-07F7596F6BC8}"/>
              </a:ext>
            </a:extLst>
          </p:cNvPr>
          <p:cNvSpPr txBox="1"/>
          <p:nvPr/>
        </p:nvSpPr>
        <p:spPr>
          <a:xfrm>
            <a:off x="1037012" y="1581054"/>
            <a:ext cx="9670473" cy="646331"/>
          </a:xfrm>
          <a:prstGeom prst="rect">
            <a:avLst/>
          </a:prstGeom>
          <a:noFill/>
        </p:spPr>
        <p:txBody>
          <a:bodyPr wrap="square" rtlCol="0">
            <a:spAutoFit/>
          </a:bodyPr>
          <a:lstStyle/>
          <a:p>
            <a:r>
              <a:rPr lang="zh-CN" altLang="en-US" dirty="0">
                <a:latin typeface="Times New Roman" panose="02020603050405020304" pitchFamily="18" charset="0"/>
                <a:cs typeface="Times New Roman" panose="02020603050405020304" pitchFamily="18" charset="0"/>
              </a:rPr>
              <a:t>        随着任务型对话系统的发展，与其对应的评价方法也逐渐成为了对话系统的一个重要课题，一个面向任务的对话系统的各个子模块的评测指标如下表所示。</a:t>
            </a:r>
          </a:p>
        </p:txBody>
      </p:sp>
      <p:pic>
        <p:nvPicPr>
          <p:cNvPr id="5" name="图片 4">
            <a:extLst>
              <a:ext uri="{FF2B5EF4-FFF2-40B4-BE49-F238E27FC236}">
                <a16:creationId xmlns:a16="http://schemas.microsoft.com/office/drawing/2014/main" id="{21F8A836-AE58-472E-B3D0-B420FBDDEE3B}"/>
              </a:ext>
            </a:extLst>
          </p:cNvPr>
          <p:cNvPicPr>
            <a:picLocks noChangeAspect="1"/>
          </p:cNvPicPr>
          <p:nvPr/>
        </p:nvPicPr>
        <p:blipFill>
          <a:blip r:embed="rId6"/>
          <a:stretch>
            <a:fillRect/>
          </a:stretch>
        </p:blipFill>
        <p:spPr>
          <a:xfrm>
            <a:off x="1713186" y="2554013"/>
            <a:ext cx="8177047" cy="2953407"/>
          </a:xfrm>
          <a:prstGeom prst="rect">
            <a:avLst/>
          </a:prstGeom>
        </p:spPr>
      </p:pic>
    </p:spTree>
    <p:extLst>
      <p:ext uri="{BB962C8B-B14F-4D97-AF65-F5344CB8AC3E}">
        <p14:creationId xmlns:p14="http://schemas.microsoft.com/office/powerpoint/2010/main" val="529330428"/>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971146" cy="523220"/>
          </a:xfrm>
          <a:prstGeom prst="rect">
            <a:avLst/>
          </a:prstGeom>
          <a:noFill/>
        </p:spPr>
        <p:txBody>
          <a:bodyPr wrap="square" rtlCol="0">
            <a:spAutoFit/>
          </a:bodyPr>
          <a:lstStyle/>
          <a:p>
            <a:pPr marL="179705" lvl="0"/>
            <a:r>
              <a:rPr lang="zh-CN" altLang="en-US" sz="2800" b="1" spc="300" dirty="0">
                <a:solidFill>
                  <a:srgbClr val="1F4E79"/>
                </a:solidFill>
                <a:cs typeface="+mn-ea"/>
                <a:sym typeface="+mn-lt"/>
              </a:rPr>
              <a:t>任务型对话系统评价指标</a:t>
            </a:r>
            <a:endParaRPr lang="en-US" altLang="zh-CN" sz="2800" b="1" spc="300" dirty="0">
              <a:solidFill>
                <a:srgbClr val="1F4E79"/>
              </a:solidFill>
              <a:cs typeface="+mn-ea"/>
              <a:sym typeface="+mn-lt"/>
            </a:endParaRPr>
          </a:p>
        </p:txBody>
      </p:sp>
      <p:grpSp>
        <p:nvGrpSpPr>
          <p:cNvPr id="60" name="组合 59"/>
          <p:cNvGrpSpPr/>
          <p:nvPr/>
        </p:nvGrpSpPr>
        <p:grpSpPr>
          <a:xfrm>
            <a:off x="6378558" y="180777"/>
            <a:ext cx="487488" cy="537935"/>
            <a:chOff x="9473648" y="1406690"/>
            <a:chExt cx="1107403" cy="1222002"/>
          </a:xfrm>
        </p:grpSpPr>
        <p:pic>
          <p:nvPicPr>
            <p:cNvPr id="62" name="图片 6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2" name="文本框 1">
            <a:extLst>
              <a:ext uri="{FF2B5EF4-FFF2-40B4-BE49-F238E27FC236}">
                <a16:creationId xmlns:a16="http://schemas.microsoft.com/office/drawing/2014/main" id="{9EF3EE28-90DC-4D71-B696-CEC11D181BAD}"/>
              </a:ext>
            </a:extLst>
          </p:cNvPr>
          <p:cNvSpPr txBox="1"/>
          <p:nvPr/>
        </p:nvSpPr>
        <p:spPr>
          <a:xfrm>
            <a:off x="1783918" y="1219200"/>
            <a:ext cx="9438264" cy="1828800"/>
          </a:xfrm>
          <a:prstGeom prst="rect">
            <a:avLst/>
          </a:prstGeom>
          <a:noFill/>
        </p:spPr>
        <p:txBody>
          <a:bodyPr wrap="square" rtlCol="0">
            <a:spAutoFit/>
          </a:bodyPr>
          <a:lstStyle/>
          <a:p>
            <a:endParaRPr lang="zh-CN" altLang="en-US" dirty="0"/>
          </a:p>
        </p:txBody>
      </p:sp>
      <p:sp>
        <p:nvSpPr>
          <p:cNvPr id="3" name="文本框 2">
            <a:extLst>
              <a:ext uri="{FF2B5EF4-FFF2-40B4-BE49-F238E27FC236}">
                <a16:creationId xmlns:a16="http://schemas.microsoft.com/office/drawing/2014/main" id="{23FA5636-B8C5-4CBA-8753-07F7596F6BC8}"/>
              </a:ext>
            </a:extLst>
          </p:cNvPr>
          <p:cNvSpPr txBox="1"/>
          <p:nvPr/>
        </p:nvSpPr>
        <p:spPr>
          <a:xfrm>
            <a:off x="1667813" y="1570672"/>
            <a:ext cx="9670473" cy="1477328"/>
          </a:xfrm>
          <a:prstGeom prst="rect">
            <a:avLst/>
          </a:prstGeom>
          <a:noFill/>
        </p:spPr>
        <p:txBody>
          <a:bodyPr wrap="square" rtlCol="0">
            <a:spAutoFit/>
          </a:bodyPr>
          <a:lstStyle/>
          <a:p>
            <a:r>
              <a:rPr lang="zh-CN" altLang="en-US" dirty="0">
                <a:latin typeface="Times New Roman" panose="02020603050405020304" pitchFamily="18" charset="0"/>
                <a:cs typeface="Times New Roman" panose="02020603050405020304" pitchFamily="18" charset="0"/>
              </a:rPr>
              <a:t>        虽然对话系统中的单个组件通常可以根据更明确的指标进行优化，如准确性、精确性、召回率、</a:t>
            </a:r>
            <a:r>
              <a:rPr lang="en-US" altLang="zh-CN" dirty="0">
                <a:latin typeface="Times New Roman" panose="02020603050405020304" pitchFamily="18" charset="0"/>
                <a:cs typeface="Times New Roman" panose="02020603050405020304" pitchFamily="18" charset="0"/>
              </a:rPr>
              <a:t>F1</a:t>
            </a:r>
            <a:r>
              <a:rPr lang="zh-CN" altLang="en-US" dirty="0">
                <a:latin typeface="Times New Roman" panose="02020603050405020304" pitchFamily="18" charset="0"/>
                <a:cs typeface="Times New Roman" panose="02020603050405020304" pitchFamily="18" charset="0"/>
              </a:rPr>
              <a:t>和</a:t>
            </a:r>
            <a:r>
              <a:rPr lang="en-US" altLang="zh-CN" dirty="0">
                <a:latin typeface="Times New Roman" panose="02020603050405020304" pitchFamily="18" charset="0"/>
                <a:cs typeface="Times New Roman" panose="02020603050405020304" pitchFamily="18" charset="0"/>
              </a:rPr>
              <a:t>BLEU</a:t>
            </a:r>
            <a:r>
              <a:rPr lang="zh-CN" altLang="en-US" dirty="0">
                <a:latin typeface="Times New Roman" panose="02020603050405020304" pitchFamily="18" charset="0"/>
                <a:cs typeface="Times New Roman" panose="02020603050405020304" pitchFamily="18" charset="0"/>
              </a:rPr>
              <a:t>分数，但评估整个对话系统需要更全面的视角。第一类指标衡量任务完成的成功率。最常见的选择可能是任务成功率</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成功解决用户问题的对话（购买正确的电影票、找到合适的餐厅等）。第二类衡量对话中产生的成本，例如所用的时间，一个简单但有用的例子是需要进行多少次对话才能得到想要的回答（</a:t>
            </a:r>
            <a:r>
              <a:rPr lang="en-US" altLang="zh-CN" dirty="0">
                <a:latin typeface="Times New Roman" panose="02020603050405020304" pitchFamily="18" charset="0"/>
                <a:cs typeface="Times New Roman" panose="02020603050405020304" pitchFamily="18" charset="0"/>
              </a:rPr>
              <a:t>Number of turns</a:t>
            </a:r>
            <a:r>
              <a:rPr lang="zh-CN" altLang="en-US" dirty="0">
                <a:latin typeface="Times New Roman" panose="02020603050405020304" pitchFamily="18" charset="0"/>
                <a:cs typeface="Times New Roman" panose="02020603050405020304" pitchFamily="18" charset="0"/>
              </a:rPr>
              <a:t>）。</a:t>
            </a:r>
          </a:p>
        </p:txBody>
      </p:sp>
      <p:pic>
        <p:nvPicPr>
          <p:cNvPr id="6" name="图片 5">
            <a:extLst>
              <a:ext uri="{FF2B5EF4-FFF2-40B4-BE49-F238E27FC236}">
                <a16:creationId xmlns:a16="http://schemas.microsoft.com/office/drawing/2014/main" id="{65EE60C5-E935-4DD9-B9DF-2E783380387F}"/>
              </a:ext>
            </a:extLst>
          </p:cNvPr>
          <p:cNvPicPr>
            <a:picLocks noChangeAspect="1"/>
          </p:cNvPicPr>
          <p:nvPr/>
        </p:nvPicPr>
        <p:blipFill>
          <a:blip r:embed="rId6"/>
          <a:stretch>
            <a:fillRect/>
          </a:stretch>
        </p:blipFill>
        <p:spPr>
          <a:xfrm>
            <a:off x="6631218" y="3048000"/>
            <a:ext cx="3564300" cy="3635205"/>
          </a:xfrm>
          <a:prstGeom prst="rect">
            <a:avLst/>
          </a:prstGeom>
        </p:spPr>
      </p:pic>
      <p:pic>
        <p:nvPicPr>
          <p:cNvPr id="9" name="图片 8">
            <a:extLst>
              <a:ext uri="{FF2B5EF4-FFF2-40B4-BE49-F238E27FC236}">
                <a16:creationId xmlns:a16="http://schemas.microsoft.com/office/drawing/2014/main" id="{F1F76954-FA97-4732-888D-8CDB078EDFB6}"/>
              </a:ext>
            </a:extLst>
          </p:cNvPr>
          <p:cNvPicPr>
            <a:picLocks noChangeAspect="1"/>
          </p:cNvPicPr>
          <p:nvPr/>
        </p:nvPicPr>
        <p:blipFill>
          <a:blip r:embed="rId7"/>
          <a:stretch>
            <a:fillRect/>
          </a:stretch>
        </p:blipFill>
        <p:spPr>
          <a:xfrm>
            <a:off x="2379440" y="3085738"/>
            <a:ext cx="3053101" cy="363545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971146" cy="523220"/>
          </a:xfrm>
          <a:prstGeom prst="rect">
            <a:avLst/>
          </a:prstGeom>
          <a:noFill/>
        </p:spPr>
        <p:txBody>
          <a:bodyPr wrap="square" rtlCol="0">
            <a:spAutoFit/>
          </a:bodyPr>
          <a:lstStyle/>
          <a:p>
            <a:pPr marL="179705" lvl="0"/>
            <a:r>
              <a:rPr lang="zh-CN" altLang="en-US" sz="2800" b="1" spc="300" dirty="0">
                <a:solidFill>
                  <a:srgbClr val="1F4E79"/>
                </a:solidFill>
                <a:cs typeface="+mn-ea"/>
                <a:sym typeface="+mn-lt"/>
              </a:rPr>
              <a:t>任务型对话系统评估方法</a:t>
            </a:r>
            <a:endParaRPr lang="en-US" altLang="zh-CN" sz="2800" b="1" spc="300" dirty="0">
              <a:solidFill>
                <a:srgbClr val="1F4E79"/>
              </a:solidFill>
              <a:cs typeface="+mn-ea"/>
              <a:sym typeface="+mn-lt"/>
            </a:endParaRPr>
          </a:p>
        </p:txBody>
      </p:sp>
      <p:grpSp>
        <p:nvGrpSpPr>
          <p:cNvPr id="60" name="组合 59"/>
          <p:cNvGrpSpPr/>
          <p:nvPr/>
        </p:nvGrpSpPr>
        <p:grpSpPr>
          <a:xfrm>
            <a:off x="6378558" y="180777"/>
            <a:ext cx="487488" cy="537935"/>
            <a:chOff x="9473648" y="1406690"/>
            <a:chExt cx="1107403" cy="1222002"/>
          </a:xfrm>
        </p:grpSpPr>
        <p:pic>
          <p:nvPicPr>
            <p:cNvPr id="62" name="图片 6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5" name="文本框 4">
            <a:extLst>
              <a:ext uri="{FF2B5EF4-FFF2-40B4-BE49-F238E27FC236}">
                <a16:creationId xmlns:a16="http://schemas.microsoft.com/office/drawing/2014/main" id="{9D544D01-6BF2-4A73-9D12-8DE35C19DCF7}"/>
              </a:ext>
            </a:extLst>
          </p:cNvPr>
          <p:cNvSpPr txBox="1"/>
          <p:nvPr/>
        </p:nvSpPr>
        <p:spPr>
          <a:xfrm>
            <a:off x="1540920" y="997527"/>
            <a:ext cx="10087662" cy="4247317"/>
          </a:xfrm>
          <a:prstGeom prst="rect">
            <a:avLst/>
          </a:prstGeom>
          <a:noFill/>
        </p:spPr>
        <p:txBody>
          <a:bodyPr wrap="square" rtlCol="0">
            <a:spAutoFit/>
          </a:bodyPr>
          <a:lstStyle/>
          <a:p>
            <a:endParaRPr lang="en-US" altLang="zh-CN" dirty="0"/>
          </a:p>
          <a:p>
            <a:endParaRPr lang="en-US" altLang="zh-CN" dirty="0"/>
          </a:p>
          <a:p>
            <a:endParaRPr lang="en-US" altLang="zh-CN" dirty="0"/>
          </a:p>
          <a:p>
            <a:r>
              <a:rPr lang="zh-CN" altLang="en-US" dirty="0"/>
              <a:t>基于语料库的方法</a:t>
            </a:r>
            <a:endParaRPr lang="en-US" altLang="zh-CN" dirty="0"/>
          </a:p>
          <a:p>
            <a:r>
              <a:rPr lang="zh-CN" altLang="en-US" dirty="0"/>
              <a:t>         当对话系统应用于真实对话场景时，对话任务的完成率的界定非常模糊。因此基于语料库的对话评估模型成为了一个活跃的研究方向。大量实践表明，</a:t>
            </a:r>
            <a:r>
              <a:rPr lang="zh-CN" altLang="en-US" dirty="0">
                <a:effectLst/>
                <a:latin typeface="Arial" panose="020B0604020202020204" pitchFamily="34" charset="0"/>
              </a:rPr>
              <a:t>训练语料的质量和对话系统生成内容的质量紧密相关。但是高质量的对训练语料的专业的、完整的标注需要繁重的工作量。</a:t>
            </a:r>
            <a:endParaRPr lang="en-US" altLang="zh-CN" dirty="0">
              <a:effectLst/>
              <a:latin typeface="Arial" panose="020B0604020202020204" pitchFamily="34" charset="0"/>
            </a:endParaRPr>
          </a:p>
          <a:p>
            <a:endParaRPr lang="en-US" altLang="zh-CN" dirty="0">
              <a:effectLst/>
              <a:latin typeface="Arial" panose="020B0604020202020204" pitchFamily="34" charset="0"/>
            </a:endParaRPr>
          </a:p>
          <a:p>
            <a:r>
              <a:rPr lang="zh-CN" altLang="en-US" dirty="0">
                <a:latin typeface="Arial" panose="020B0604020202020204" pitchFamily="34" charset="0"/>
              </a:rPr>
              <a:t>基于用户模拟的方法</a:t>
            </a:r>
            <a:endParaRPr lang="en-US" altLang="zh-CN" dirty="0">
              <a:latin typeface="Arial" panose="020B0604020202020204" pitchFamily="34" charset="0"/>
            </a:endParaRPr>
          </a:p>
          <a:p>
            <a:r>
              <a:rPr lang="zh-CN" altLang="en-US" dirty="0">
                <a:effectLst/>
                <a:latin typeface="Arial" panose="020B0604020202020204" pitchFamily="34" charset="0"/>
              </a:rPr>
              <a:t>        用户模拟器作为一种廉价的替代品被越来越多的研究人员接受，用户模拟器试图模仿真实用户在对话中所作的事情，这样既可以减少人工消耗，也可以产生更多可用的训练数据．用户模拟是一种廉价有效的评估方法，通过模拟不同领域下的人类的交互行为，有效地在大范围内进行测试和评价。虽然在用户模拟方面已经做了大量的研究工作，但构建类似于人类的模拟器仍然是一项具有挑战性的任务。</a:t>
            </a:r>
            <a:endParaRPr lang="en-US" altLang="zh-CN" dirty="0">
              <a:effectLst/>
              <a:latin typeface="Arial" panose="020B0604020202020204" pitchFamily="34" charset="0"/>
            </a:endParaRPr>
          </a:p>
          <a:p>
            <a:endParaRPr lang="en-US" altLang="zh-CN" dirty="0">
              <a:effectLst/>
              <a:latin typeface="Arial" panose="020B0604020202020204" pitchFamily="34" charset="0"/>
            </a:endParaRPr>
          </a:p>
        </p:txBody>
      </p:sp>
    </p:spTree>
    <p:extLst>
      <p:ext uri="{BB962C8B-B14F-4D97-AF65-F5344CB8AC3E}">
        <p14:creationId xmlns:p14="http://schemas.microsoft.com/office/powerpoint/2010/main" val="2318670728"/>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666827" y="1049035"/>
            <a:ext cx="6982202" cy="5391507"/>
          </a:xfrm>
          <a:prstGeom prst="rect">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200000"/>
              </a:lnSpc>
            </a:pPr>
            <a:r>
              <a:rPr lang="zh-CN" altLang="en-US">
                <a:solidFill>
                  <a:schemeClr val="tx1"/>
                </a:solidFill>
              </a:rPr>
              <a:t>人机交互作为信息时代人类与计算机之间信息交流的基础技术，受到学术界和工业界的广泛关注。人机对话是人机交互技术的核心领域，旨在最大限度地模仿人与人之间的对话方式，使得人类能够用更自然的方式与机器进行交流。</a:t>
            </a:r>
            <a:endParaRPr lang="en-US" altLang="zh-CN">
              <a:solidFill>
                <a:schemeClr val="tx1"/>
              </a:solidFill>
            </a:endParaRPr>
          </a:p>
          <a:p>
            <a:pPr>
              <a:lnSpc>
                <a:spcPct val="200000"/>
              </a:lnSpc>
            </a:pPr>
            <a:r>
              <a:rPr lang="zh-CN" altLang="en-US">
                <a:solidFill>
                  <a:schemeClr val="tx1"/>
                </a:solidFill>
              </a:rPr>
              <a:t>对话系统的发展历程可以归纳为三个阶段：</a:t>
            </a:r>
            <a:endParaRPr lang="en-US" altLang="zh-CN">
              <a:solidFill>
                <a:schemeClr val="tx1"/>
              </a:solidFill>
            </a:endParaRPr>
          </a:p>
          <a:p>
            <a:pPr>
              <a:lnSpc>
                <a:spcPct val="200000"/>
              </a:lnSpc>
            </a:pPr>
            <a:r>
              <a:rPr lang="en-US" altLang="zh-CN">
                <a:solidFill>
                  <a:schemeClr val="tx1"/>
                </a:solidFill>
              </a:rPr>
              <a:t>1</a:t>
            </a:r>
            <a:r>
              <a:rPr lang="zh-CN" altLang="en-US">
                <a:solidFill>
                  <a:schemeClr val="tx1"/>
                </a:solidFill>
              </a:rPr>
              <a:t>、基于符号规则和模板的对话系统；</a:t>
            </a:r>
            <a:endParaRPr lang="en-US" altLang="zh-CN">
              <a:solidFill>
                <a:schemeClr val="tx1"/>
              </a:solidFill>
            </a:endParaRPr>
          </a:p>
          <a:p>
            <a:pPr>
              <a:lnSpc>
                <a:spcPct val="200000"/>
              </a:lnSpc>
            </a:pPr>
            <a:r>
              <a:rPr lang="en-US" altLang="zh-CN">
                <a:solidFill>
                  <a:schemeClr val="tx1"/>
                </a:solidFill>
              </a:rPr>
              <a:t>2</a:t>
            </a:r>
            <a:r>
              <a:rPr lang="zh-CN" altLang="en-US">
                <a:solidFill>
                  <a:schemeClr val="tx1"/>
                </a:solidFill>
              </a:rPr>
              <a:t>、基于统计机器学习的对话系统；</a:t>
            </a:r>
            <a:endParaRPr lang="en-US" altLang="zh-CN">
              <a:solidFill>
                <a:schemeClr val="tx1"/>
              </a:solidFill>
            </a:endParaRPr>
          </a:p>
          <a:p>
            <a:pPr>
              <a:lnSpc>
                <a:spcPct val="200000"/>
              </a:lnSpc>
            </a:pPr>
            <a:r>
              <a:rPr lang="en-US" altLang="zh-CN">
                <a:solidFill>
                  <a:schemeClr val="tx1"/>
                </a:solidFill>
              </a:rPr>
              <a:t>3</a:t>
            </a:r>
            <a:r>
              <a:rPr lang="zh-CN" altLang="en-US">
                <a:solidFill>
                  <a:schemeClr val="tx1"/>
                </a:solidFill>
              </a:rPr>
              <a:t>、基于数据驱动的深度学习的对话系统</a:t>
            </a:r>
            <a:endParaRPr lang="en-US" altLang="zh-CN" sz="1600" dirty="0">
              <a:solidFill>
                <a:schemeClr val="tx1"/>
              </a:solidFill>
              <a:cs typeface="+mn-ea"/>
              <a:sym typeface="+mn-lt"/>
            </a:endParaRPr>
          </a:p>
        </p:txBody>
      </p:sp>
      <p:sp>
        <p:nvSpPr>
          <p:cNvPr id="18" name="矩形 17"/>
          <p:cNvSpPr/>
          <p:nvPr/>
        </p:nvSpPr>
        <p:spPr>
          <a:xfrm>
            <a:off x="0" y="743088"/>
            <a:ext cx="1540920" cy="66600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3" name="文本框 2"/>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对话系统的发展历程</a:t>
            </a:r>
            <a:endParaRPr lang="zh-CN" altLang="en-US" sz="2800" b="1" spc="300" dirty="0">
              <a:solidFill>
                <a:srgbClr val="1F4E79"/>
              </a:solidFill>
              <a:cs typeface="+mn-ea"/>
              <a:sym typeface="+mn-lt"/>
            </a:endParaRPr>
          </a:p>
        </p:txBody>
      </p:sp>
      <p:grpSp>
        <p:nvGrpSpPr>
          <p:cNvPr id="4" name="组合 3"/>
          <p:cNvGrpSpPr/>
          <p:nvPr/>
        </p:nvGrpSpPr>
        <p:grpSpPr>
          <a:xfrm>
            <a:off x="5384511" y="122096"/>
            <a:ext cx="487488" cy="537935"/>
            <a:chOff x="9473648" y="1406690"/>
            <a:chExt cx="1107403" cy="1222002"/>
          </a:xfrm>
        </p:grpSpPr>
        <p:pic>
          <p:nvPicPr>
            <p:cNvPr id="5" name="图片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7" name="组合 6"/>
          <p:cNvGrpSpPr/>
          <p:nvPr/>
        </p:nvGrpSpPr>
        <p:grpSpPr>
          <a:xfrm>
            <a:off x="0" y="0"/>
            <a:ext cx="1376624" cy="1371254"/>
            <a:chOff x="0" y="0"/>
            <a:chExt cx="1376624" cy="1371254"/>
          </a:xfrm>
        </p:grpSpPr>
        <p:sp>
          <p:nvSpPr>
            <p:cNvPr id="8"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9"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10"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11"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2"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13"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4"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cxnSp>
        <p:nvCxnSpPr>
          <p:cNvPr id="19" name="直接连接符 18"/>
          <p:cNvCxnSpPr/>
          <p:nvPr/>
        </p:nvCxnSpPr>
        <p:spPr>
          <a:xfrm>
            <a:off x="8100632" y="1051695"/>
            <a:ext cx="3471372" cy="0"/>
          </a:xfrm>
          <a:prstGeom prst="line">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cxnSp>
      <p:cxnSp>
        <p:nvCxnSpPr>
          <p:cNvPr id="27" name="直接连接符 26"/>
          <p:cNvCxnSpPr/>
          <p:nvPr/>
        </p:nvCxnSpPr>
        <p:spPr>
          <a:xfrm>
            <a:off x="8100632" y="6440542"/>
            <a:ext cx="3471372" cy="0"/>
          </a:xfrm>
          <a:prstGeom prst="line">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cxnSp>
      <p:grpSp>
        <p:nvGrpSpPr>
          <p:cNvPr id="24" name="组合 23"/>
          <p:cNvGrpSpPr/>
          <p:nvPr/>
        </p:nvGrpSpPr>
        <p:grpSpPr>
          <a:xfrm>
            <a:off x="8095359" y="3034699"/>
            <a:ext cx="3471372" cy="3008531"/>
            <a:chOff x="8095359" y="3034699"/>
            <a:chExt cx="3471372" cy="3008531"/>
          </a:xfrm>
        </p:grpSpPr>
        <p:sp>
          <p:nvSpPr>
            <p:cNvPr id="44" name="MH_Other_1"/>
            <p:cNvSpPr/>
            <p:nvPr>
              <p:custDataLst>
                <p:tags r:id="rId1"/>
              </p:custDataLst>
            </p:nvPr>
          </p:nvSpPr>
          <p:spPr>
            <a:xfrm>
              <a:off x="8095359" y="3034699"/>
              <a:ext cx="3471372" cy="173036"/>
            </a:xfrm>
            <a:prstGeom prst="rect">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46" name="MH_Other_2"/>
            <p:cNvSpPr/>
            <p:nvPr>
              <p:custDataLst>
                <p:tags r:id="rId2"/>
              </p:custDataLst>
            </p:nvPr>
          </p:nvSpPr>
          <p:spPr>
            <a:xfrm>
              <a:off x="8100633" y="5861314"/>
              <a:ext cx="3460825" cy="181916"/>
            </a:xfrm>
            <a:prstGeom prst="rect">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pic>
          <p:nvPicPr>
            <p:cNvPr id="22" name="图片 2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100632" y="3560191"/>
              <a:ext cx="3460826" cy="1946714"/>
            </a:xfrm>
            <a:prstGeom prst="rect">
              <a:avLst/>
            </a:prstGeom>
          </p:spPr>
        </p:pic>
      </p:grpSp>
      <p:grpSp>
        <p:nvGrpSpPr>
          <p:cNvPr id="25" name="组合 24"/>
          <p:cNvGrpSpPr/>
          <p:nvPr/>
        </p:nvGrpSpPr>
        <p:grpSpPr>
          <a:xfrm>
            <a:off x="9705851" y="-4945"/>
            <a:ext cx="2163386" cy="702231"/>
            <a:chOff x="72964" y="103694"/>
            <a:chExt cx="2163386" cy="702231"/>
          </a:xfrm>
        </p:grpSpPr>
        <p:pic>
          <p:nvPicPr>
            <p:cNvPr id="26" name="图片 2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28" name="文本框 27"/>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par>
                                <p:cTn id="16" presetID="22" presetClass="entr" presetSubtype="8" fill="hold" nodeType="withEffect">
                                  <p:stCondLst>
                                    <p:cond delay="250"/>
                                  </p:stCondLst>
                                  <p:childTnLst>
                                    <p:set>
                                      <p:cBhvr>
                                        <p:cTn id="17" dur="1" fill="hold">
                                          <p:stCondLst>
                                            <p:cond delay="0"/>
                                          </p:stCondLst>
                                        </p:cTn>
                                        <p:tgtEl>
                                          <p:spTgt spid="4"/>
                                        </p:tgtEl>
                                        <p:attrNameLst>
                                          <p:attrName>style.visibility</p:attrName>
                                        </p:attrNameLst>
                                      </p:cBhvr>
                                      <p:to>
                                        <p:strVal val="visible"/>
                                      </p:to>
                                    </p:set>
                                    <p:animEffect transition="in" filter="wipe(left)">
                                      <p:cBhvr>
                                        <p:cTn id="18" dur="250"/>
                                        <p:tgtEl>
                                          <p:spTgt spid="4"/>
                                        </p:tgtEl>
                                      </p:cBhvr>
                                    </p:animEffect>
                                  </p:childTnLst>
                                </p:cTn>
                              </p:par>
                            </p:childTnLst>
                          </p:cTn>
                        </p:par>
                        <p:par>
                          <p:cTn id="19" fill="hold">
                            <p:stCondLst>
                              <p:cond delay="1500"/>
                            </p:stCondLst>
                            <p:childTnLst>
                              <p:par>
                                <p:cTn id="20" presetID="14" presetClass="entr" presetSubtype="10"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randombar(horizontal)">
                                      <p:cBhvr>
                                        <p:cTn id="22" dur="500"/>
                                        <p:tgtEl>
                                          <p:spTgt spid="17"/>
                                        </p:tgtEl>
                                      </p:cBhvr>
                                    </p:animEffect>
                                  </p:childTnLst>
                                </p:cTn>
                              </p:par>
                            </p:childTnLst>
                          </p:cTn>
                        </p:par>
                        <p:par>
                          <p:cTn id="23" fill="hold">
                            <p:stCondLst>
                              <p:cond delay="2000"/>
                            </p:stCondLst>
                            <p:childTnLst>
                              <p:par>
                                <p:cTn id="24" presetID="22" presetClass="entr" presetSubtype="4" fill="hold"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wipe(down)">
                                      <p:cBhvr>
                                        <p:cTn id="26" dur="500"/>
                                        <p:tgtEl>
                                          <p:spTgt spid="19"/>
                                        </p:tgtEl>
                                      </p:cBhvr>
                                    </p:animEffect>
                                  </p:childTnLst>
                                </p:cTn>
                              </p:par>
                              <p:par>
                                <p:cTn id="27" presetID="22" presetClass="entr" presetSubtype="4" fill="hold" nodeType="with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wipe(down)">
                                      <p:cBhvr>
                                        <p:cTn id="29" dur="500"/>
                                        <p:tgtEl>
                                          <p:spTgt spid="27"/>
                                        </p:tgtEl>
                                      </p:cBhvr>
                                    </p:animEffect>
                                  </p:childTnLst>
                                </p:cTn>
                              </p:par>
                              <p:par>
                                <p:cTn id="30" presetID="10" presetClass="entr" presetSubtype="0" fill="hold" nodeType="with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animBg="1"/>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971146" cy="523220"/>
          </a:xfrm>
          <a:prstGeom prst="rect">
            <a:avLst/>
          </a:prstGeom>
          <a:noFill/>
        </p:spPr>
        <p:txBody>
          <a:bodyPr wrap="square" rtlCol="0">
            <a:spAutoFit/>
          </a:bodyPr>
          <a:lstStyle/>
          <a:p>
            <a:pPr marL="179705" lvl="0"/>
            <a:r>
              <a:rPr lang="zh-CN" altLang="en-US" sz="2800" b="1" spc="300" dirty="0">
                <a:solidFill>
                  <a:srgbClr val="1F4E79"/>
                </a:solidFill>
                <a:cs typeface="+mn-ea"/>
                <a:sym typeface="+mn-lt"/>
              </a:rPr>
              <a:t>任务型对话系统评估方法</a:t>
            </a:r>
            <a:endParaRPr lang="en-US" altLang="zh-CN" sz="2800" b="1" spc="300" dirty="0">
              <a:solidFill>
                <a:srgbClr val="1F4E79"/>
              </a:solidFill>
              <a:cs typeface="+mn-ea"/>
              <a:sym typeface="+mn-lt"/>
            </a:endParaRPr>
          </a:p>
        </p:txBody>
      </p:sp>
      <p:grpSp>
        <p:nvGrpSpPr>
          <p:cNvPr id="60" name="组合 59"/>
          <p:cNvGrpSpPr/>
          <p:nvPr/>
        </p:nvGrpSpPr>
        <p:grpSpPr>
          <a:xfrm>
            <a:off x="6378558" y="180777"/>
            <a:ext cx="487488" cy="537935"/>
            <a:chOff x="9473648" y="1406690"/>
            <a:chExt cx="1107403" cy="1222002"/>
          </a:xfrm>
        </p:grpSpPr>
        <p:pic>
          <p:nvPicPr>
            <p:cNvPr id="62" name="图片 6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5" name="文本框 4">
            <a:extLst>
              <a:ext uri="{FF2B5EF4-FFF2-40B4-BE49-F238E27FC236}">
                <a16:creationId xmlns:a16="http://schemas.microsoft.com/office/drawing/2014/main" id="{9D544D01-6BF2-4A73-9D12-8DE35C19DCF7}"/>
              </a:ext>
            </a:extLst>
          </p:cNvPr>
          <p:cNvSpPr txBox="1"/>
          <p:nvPr/>
        </p:nvSpPr>
        <p:spPr>
          <a:xfrm>
            <a:off x="1540920" y="997527"/>
            <a:ext cx="10087662" cy="4801314"/>
          </a:xfrm>
          <a:prstGeom prst="rect">
            <a:avLst/>
          </a:prstGeom>
          <a:noFill/>
        </p:spPr>
        <p:txBody>
          <a:bodyPr wrap="square" rtlCol="0">
            <a:spAutoFit/>
          </a:bodyPr>
          <a:lstStyle/>
          <a:p>
            <a:endParaRPr lang="en-US" altLang="zh-CN" dirty="0">
              <a:effectLst/>
              <a:latin typeface="Arial" panose="020B0604020202020204" pitchFamily="34" charset="0"/>
            </a:endParaRPr>
          </a:p>
          <a:p>
            <a:r>
              <a:rPr lang="zh-CN" altLang="en-US" dirty="0">
                <a:latin typeface="Arial" panose="020B0604020202020204" pitchFamily="34" charset="0"/>
              </a:rPr>
              <a:t>基于人工评价的方法</a:t>
            </a:r>
            <a:endParaRPr lang="en-US" altLang="zh-CN" dirty="0">
              <a:latin typeface="Arial" panose="020B0604020202020204" pitchFamily="34" charset="0"/>
            </a:endParaRPr>
          </a:p>
          <a:p>
            <a:r>
              <a:rPr lang="zh-CN" altLang="en-US" dirty="0"/>
              <a:t>         由于模拟用户与人类用户之间存在差异，因此通常需要人类用户对对话系统进行测试，以便更加可靠地评估其指标。一种方法是通过招募测试人员，在特定的领域下从预定义的用户目标集合中采样一个用户目标与对话系统进行交互，根据一些重要度量标准，例如任务完成度和每个对话的平均轮次对系统进行评分。这种方法比基于模拟用户评估模型效果更好，但招募测评人员非常昂贵且耗时，仅适用于资源雄厚的实验室。一种方法是通过真实用户进行测试，相比招募人员得到的指标更可靠，且实际用户基数更大，从而导致评估灵活性更大，该方法最主要的缺点是存在潜在的用户体验负面风险。</a:t>
            </a:r>
            <a:endParaRPr lang="en-US" altLang="zh-CN" dirty="0"/>
          </a:p>
          <a:p>
            <a:endParaRPr lang="en-US" altLang="zh-CN" dirty="0"/>
          </a:p>
          <a:p>
            <a:r>
              <a:rPr lang="zh-CN" altLang="en-US" dirty="0"/>
              <a:t>多种方式相结合的混合方法</a:t>
            </a:r>
            <a:endParaRPr lang="en-US" altLang="zh-CN" dirty="0"/>
          </a:p>
          <a:p>
            <a:r>
              <a:rPr lang="en-US" altLang="zh-CN"/>
              <a:t>         </a:t>
            </a:r>
            <a:r>
              <a:rPr lang="zh-CN" altLang="en-US"/>
              <a:t>这种</a:t>
            </a:r>
            <a:r>
              <a:rPr lang="zh-CN" altLang="en-US" dirty="0"/>
              <a:t>技术通常用于两人游戏（如围棋游戏），其中两名玩家由同一个强化学习代理控制，可能初始化方式不同。通过让代理与自身对抗，可以以相对较低的成本生成大量的轨迹，强化学习代理可以从中学习良好的策略。例如使用监督和强化学习从模拟用户获得的数据和在线经验中训练，然后利用真实用户对ＤＰ进行验证或微调。这种利用真实用户提高用户模拟与人工评价拟合程度的混合评估方法既不会产生巨大开销，也能够缩小用户模拟和真实用户的差距，但如果对实验集合没有很好的监控，真实用户的评价就不能非常完整地表现出对话的效果和特点。</a:t>
            </a:r>
            <a:endParaRPr lang="en-US" altLang="zh-CN" dirty="0"/>
          </a:p>
        </p:txBody>
      </p:sp>
    </p:spTree>
    <p:extLst>
      <p:ext uri="{BB962C8B-B14F-4D97-AF65-F5344CB8AC3E}">
        <p14:creationId xmlns:p14="http://schemas.microsoft.com/office/powerpoint/2010/main" val="3792915073"/>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8481" y="1971527"/>
            <a:ext cx="3586950" cy="2698351"/>
            <a:chOff x="-8481" y="1971527"/>
            <a:chExt cx="3586950" cy="2698351"/>
          </a:xfrm>
        </p:grpSpPr>
        <p:sp>
          <p:nvSpPr>
            <p:cNvPr id="50" name="Freeform 100"/>
            <p:cNvSpPr/>
            <p:nvPr/>
          </p:nvSpPr>
          <p:spPr bwMode="auto">
            <a:xfrm>
              <a:off x="-8481" y="1972340"/>
              <a:ext cx="1422748" cy="1310553"/>
            </a:xfrm>
            <a:custGeom>
              <a:avLst/>
              <a:gdLst>
                <a:gd name="T0" fmla="*/ 471 w 875"/>
                <a:gd name="T1" fmla="*/ 0 h 806"/>
                <a:gd name="T2" fmla="*/ 0 w 875"/>
                <a:gd name="T3" fmla="*/ 0 h 806"/>
                <a:gd name="T4" fmla="*/ 0 w 875"/>
                <a:gd name="T5" fmla="*/ 806 h 806"/>
                <a:gd name="T6" fmla="*/ 471 w 875"/>
                <a:gd name="T7" fmla="*/ 806 h 806"/>
                <a:gd name="T8" fmla="*/ 875 w 875"/>
                <a:gd name="T9" fmla="*/ 403 h 806"/>
                <a:gd name="T10" fmla="*/ 471 w 875"/>
                <a:gd name="T11" fmla="*/ 0 h 806"/>
              </a:gdLst>
              <a:ahLst/>
              <a:cxnLst>
                <a:cxn ang="0">
                  <a:pos x="T0" y="T1"/>
                </a:cxn>
                <a:cxn ang="0">
                  <a:pos x="T2" y="T3"/>
                </a:cxn>
                <a:cxn ang="0">
                  <a:pos x="T4" y="T5"/>
                </a:cxn>
                <a:cxn ang="0">
                  <a:pos x="T6" y="T7"/>
                </a:cxn>
                <a:cxn ang="0">
                  <a:pos x="T8" y="T9"/>
                </a:cxn>
                <a:cxn ang="0">
                  <a:pos x="T10" y="T11"/>
                </a:cxn>
              </a:cxnLst>
              <a:rect l="0" t="0" r="r" b="b"/>
              <a:pathLst>
                <a:path w="875" h="806">
                  <a:moveTo>
                    <a:pt x="471" y="0"/>
                  </a:moveTo>
                  <a:lnTo>
                    <a:pt x="0" y="0"/>
                  </a:lnTo>
                  <a:lnTo>
                    <a:pt x="0" y="806"/>
                  </a:lnTo>
                  <a:lnTo>
                    <a:pt x="471" y="806"/>
                  </a:lnTo>
                  <a:lnTo>
                    <a:pt x="875" y="403"/>
                  </a:lnTo>
                  <a:lnTo>
                    <a:pt x="471" y="0"/>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2" name="Freeform 102"/>
            <p:cNvSpPr/>
            <p:nvPr/>
          </p:nvSpPr>
          <p:spPr bwMode="auto">
            <a:xfrm>
              <a:off x="-8481" y="3357691"/>
              <a:ext cx="1422748" cy="1312181"/>
            </a:xfrm>
            <a:custGeom>
              <a:avLst/>
              <a:gdLst>
                <a:gd name="T0" fmla="*/ 471 w 875"/>
                <a:gd name="T1" fmla="*/ 807 h 807"/>
                <a:gd name="T2" fmla="*/ 0 w 875"/>
                <a:gd name="T3" fmla="*/ 807 h 807"/>
                <a:gd name="T4" fmla="*/ 0 w 875"/>
                <a:gd name="T5" fmla="*/ 0 h 807"/>
                <a:gd name="T6" fmla="*/ 471 w 875"/>
                <a:gd name="T7" fmla="*/ 0 h 807"/>
                <a:gd name="T8" fmla="*/ 875 w 875"/>
                <a:gd name="T9" fmla="*/ 404 h 807"/>
                <a:gd name="T10" fmla="*/ 471 w 875"/>
                <a:gd name="T11" fmla="*/ 807 h 807"/>
              </a:gdLst>
              <a:ahLst/>
              <a:cxnLst>
                <a:cxn ang="0">
                  <a:pos x="T0" y="T1"/>
                </a:cxn>
                <a:cxn ang="0">
                  <a:pos x="T2" y="T3"/>
                </a:cxn>
                <a:cxn ang="0">
                  <a:pos x="T4" y="T5"/>
                </a:cxn>
                <a:cxn ang="0">
                  <a:pos x="T6" y="T7"/>
                </a:cxn>
                <a:cxn ang="0">
                  <a:pos x="T8" y="T9"/>
                </a:cxn>
                <a:cxn ang="0">
                  <a:pos x="T10" y="T11"/>
                </a:cxn>
              </a:cxnLst>
              <a:rect l="0" t="0" r="r" b="b"/>
              <a:pathLst>
                <a:path w="875" h="807">
                  <a:moveTo>
                    <a:pt x="471" y="807"/>
                  </a:moveTo>
                  <a:lnTo>
                    <a:pt x="0" y="807"/>
                  </a:lnTo>
                  <a:lnTo>
                    <a:pt x="0" y="0"/>
                  </a:lnTo>
                  <a:lnTo>
                    <a:pt x="471" y="0"/>
                  </a:lnTo>
                  <a:lnTo>
                    <a:pt x="875" y="404"/>
                  </a:lnTo>
                  <a:lnTo>
                    <a:pt x="471"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13"/>
            <p:cNvSpPr/>
            <p:nvPr/>
          </p:nvSpPr>
          <p:spPr bwMode="auto">
            <a:xfrm>
              <a:off x="871185" y="1972340"/>
              <a:ext cx="1310553" cy="1310553"/>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2" name="Freeform 114"/>
            <p:cNvSpPr/>
            <p:nvPr/>
          </p:nvSpPr>
          <p:spPr bwMode="auto">
            <a:xfrm>
              <a:off x="871185" y="1972340"/>
              <a:ext cx="1310553" cy="1310553"/>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3" name="Freeform 115"/>
            <p:cNvSpPr/>
            <p:nvPr/>
          </p:nvSpPr>
          <p:spPr bwMode="auto">
            <a:xfrm>
              <a:off x="2254907" y="1972340"/>
              <a:ext cx="1310553" cy="1310553"/>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4" name="Freeform 117"/>
            <p:cNvSpPr/>
            <p:nvPr/>
          </p:nvSpPr>
          <p:spPr bwMode="auto">
            <a:xfrm>
              <a:off x="2254907" y="3357691"/>
              <a:ext cx="1310553" cy="1312181"/>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5" name="Freeform 119"/>
            <p:cNvSpPr/>
            <p:nvPr/>
          </p:nvSpPr>
          <p:spPr bwMode="auto">
            <a:xfrm>
              <a:off x="871185" y="3359316"/>
              <a:ext cx="1310553" cy="1310553"/>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6" name="Freeform 120"/>
            <p:cNvSpPr/>
            <p:nvPr/>
          </p:nvSpPr>
          <p:spPr bwMode="auto">
            <a:xfrm>
              <a:off x="869557" y="3357691"/>
              <a:ext cx="1312180" cy="1312181"/>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DBDBDB">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67" name="그룹 89"/>
            <p:cNvGrpSpPr/>
            <p:nvPr/>
          </p:nvGrpSpPr>
          <p:grpSpPr>
            <a:xfrm>
              <a:off x="1802880" y="3744685"/>
              <a:ext cx="378858" cy="925193"/>
              <a:chOff x="1812925" y="4535488"/>
              <a:chExt cx="369888" cy="903287"/>
            </a:xfrm>
            <a:solidFill>
              <a:schemeClr val="accent2">
                <a:lumMod val="50000"/>
              </a:schemeClr>
            </a:solidFill>
          </p:grpSpPr>
          <p:sp>
            <p:nvSpPr>
              <p:cNvPr id="81" name="Freeform 5"/>
              <p:cNvSpPr/>
              <p:nvPr/>
            </p:nvSpPr>
            <p:spPr bwMode="auto">
              <a:xfrm>
                <a:off x="2027238" y="4535488"/>
                <a:ext cx="155575" cy="382588"/>
              </a:xfrm>
              <a:custGeom>
                <a:avLst/>
                <a:gdLst>
                  <a:gd name="T0" fmla="*/ 98 w 98"/>
                  <a:gd name="T1" fmla="*/ 0 h 241"/>
                  <a:gd name="T2" fmla="*/ 98 w 98"/>
                  <a:gd name="T3" fmla="*/ 0 h 241"/>
                  <a:gd name="T4" fmla="*/ 88 w 98"/>
                  <a:gd name="T5" fmla="*/ 2 h 241"/>
                  <a:gd name="T6" fmla="*/ 77 w 98"/>
                  <a:gd name="T7" fmla="*/ 7 h 241"/>
                  <a:gd name="T8" fmla="*/ 68 w 98"/>
                  <a:gd name="T9" fmla="*/ 11 h 241"/>
                  <a:gd name="T10" fmla="*/ 59 w 98"/>
                  <a:gd name="T11" fmla="*/ 16 h 241"/>
                  <a:gd name="T12" fmla="*/ 50 w 98"/>
                  <a:gd name="T13" fmla="*/ 21 h 241"/>
                  <a:gd name="T14" fmla="*/ 43 w 98"/>
                  <a:gd name="T15" fmla="*/ 28 h 241"/>
                  <a:gd name="T16" fmla="*/ 35 w 98"/>
                  <a:gd name="T17" fmla="*/ 35 h 241"/>
                  <a:gd name="T18" fmla="*/ 28 w 98"/>
                  <a:gd name="T19" fmla="*/ 42 h 241"/>
                  <a:gd name="T20" fmla="*/ 22 w 98"/>
                  <a:gd name="T21" fmla="*/ 51 h 241"/>
                  <a:gd name="T22" fmla="*/ 17 w 98"/>
                  <a:gd name="T23" fmla="*/ 60 h 241"/>
                  <a:gd name="T24" fmla="*/ 11 w 98"/>
                  <a:gd name="T25" fmla="*/ 68 h 241"/>
                  <a:gd name="T26" fmla="*/ 7 w 98"/>
                  <a:gd name="T27" fmla="*/ 79 h 241"/>
                  <a:gd name="T28" fmla="*/ 4 w 98"/>
                  <a:gd name="T29" fmla="*/ 88 h 241"/>
                  <a:gd name="T30" fmla="*/ 2 w 98"/>
                  <a:gd name="T31" fmla="*/ 99 h 241"/>
                  <a:gd name="T32" fmla="*/ 1 w 98"/>
                  <a:gd name="T33" fmla="*/ 109 h 241"/>
                  <a:gd name="T34" fmla="*/ 0 w 98"/>
                  <a:gd name="T35" fmla="*/ 121 h 241"/>
                  <a:gd name="T36" fmla="*/ 0 w 98"/>
                  <a:gd name="T37" fmla="*/ 121 h 241"/>
                  <a:gd name="T38" fmla="*/ 1 w 98"/>
                  <a:gd name="T39" fmla="*/ 131 h 241"/>
                  <a:gd name="T40" fmla="*/ 2 w 98"/>
                  <a:gd name="T41" fmla="*/ 143 h 241"/>
                  <a:gd name="T42" fmla="*/ 4 w 98"/>
                  <a:gd name="T43" fmla="*/ 153 h 241"/>
                  <a:gd name="T44" fmla="*/ 7 w 98"/>
                  <a:gd name="T45" fmla="*/ 162 h 241"/>
                  <a:gd name="T46" fmla="*/ 11 w 98"/>
                  <a:gd name="T47" fmla="*/ 172 h 241"/>
                  <a:gd name="T48" fmla="*/ 17 w 98"/>
                  <a:gd name="T49" fmla="*/ 181 h 241"/>
                  <a:gd name="T50" fmla="*/ 22 w 98"/>
                  <a:gd name="T51" fmla="*/ 191 h 241"/>
                  <a:gd name="T52" fmla="*/ 28 w 98"/>
                  <a:gd name="T53" fmla="*/ 199 h 241"/>
                  <a:gd name="T54" fmla="*/ 35 w 98"/>
                  <a:gd name="T55" fmla="*/ 206 h 241"/>
                  <a:gd name="T56" fmla="*/ 43 w 98"/>
                  <a:gd name="T57" fmla="*/ 214 h 241"/>
                  <a:gd name="T58" fmla="*/ 50 w 98"/>
                  <a:gd name="T59" fmla="*/ 220 h 241"/>
                  <a:gd name="T60" fmla="*/ 59 w 98"/>
                  <a:gd name="T61" fmla="*/ 225 h 241"/>
                  <a:gd name="T62" fmla="*/ 68 w 98"/>
                  <a:gd name="T63" fmla="*/ 230 h 241"/>
                  <a:gd name="T64" fmla="*/ 77 w 98"/>
                  <a:gd name="T65" fmla="*/ 235 h 241"/>
                  <a:gd name="T66" fmla="*/ 88 w 98"/>
                  <a:gd name="T67" fmla="*/ 238 h 241"/>
                  <a:gd name="T68" fmla="*/ 98 w 98"/>
                  <a:gd name="T69" fmla="*/ 241 h 241"/>
                  <a:gd name="T70" fmla="*/ 98 w 98"/>
                  <a:gd name="T71"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241">
                    <a:moveTo>
                      <a:pt x="98" y="0"/>
                    </a:moveTo>
                    <a:lnTo>
                      <a:pt x="98" y="0"/>
                    </a:lnTo>
                    <a:lnTo>
                      <a:pt x="88" y="2"/>
                    </a:lnTo>
                    <a:lnTo>
                      <a:pt x="77" y="7"/>
                    </a:lnTo>
                    <a:lnTo>
                      <a:pt x="68" y="11"/>
                    </a:lnTo>
                    <a:lnTo>
                      <a:pt x="59" y="16"/>
                    </a:lnTo>
                    <a:lnTo>
                      <a:pt x="50" y="21"/>
                    </a:lnTo>
                    <a:lnTo>
                      <a:pt x="43" y="28"/>
                    </a:lnTo>
                    <a:lnTo>
                      <a:pt x="35" y="35"/>
                    </a:lnTo>
                    <a:lnTo>
                      <a:pt x="28" y="42"/>
                    </a:lnTo>
                    <a:lnTo>
                      <a:pt x="22" y="51"/>
                    </a:lnTo>
                    <a:lnTo>
                      <a:pt x="17" y="60"/>
                    </a:lnTo>
                    <a:lnTo>
                      <a:pt x="11" y="68"/>
                    </a:lnTo>
                    <a:lnTo>
                      <a:pt x="7" y="79"/>
                    </a:lnTo>
                    <a:lnTo>
                      <a:pt x="4" y="88"/>
                    </a:lnTo>
                    <a:lnTo>
                      <a:pt x="2" y="99"/>
                    </a:lnTo>
                    <a:lnTo>
                      <a:pt x="1" y="109"/>
                    </a:lnTo>
                    <a:lnTo>
                      <a:pt x="0" y="121"/>
                    </a:lnTo>
                    <a:lnTo>
                      <a:pt x="0" y="121"/>
                    </a:lnTo>
                    <a:lnTo>
                      <a:pt x="1" y="131"/>
                    </a:lnTo>
                    <a:lnTo>
                      <a:pt x="2" y="143"/>
                    </a:lnTo>
                    <a:lnTo>
                      <a:pt x="4" y="153"/>
                    </a:lnTo>
                    <a:lnTo>
                      <a:pt x="7" y="162"/>
                    </a:lnTo>
                    <a:lnTo>
                      <a:pt x="11" y="172"/>
                    </a:lnTo>
                    <a:lnTo>
                      <a:pt x="17" y="181"/>
                    </a:lnTo>
                    <a:lnTo>
                      <a:pt x="22" y="191"/>
                    </a:lnTo>
                    <a:lnTo>
                      <a:pt x="28" y="199"/>
                    </a:lnTo>
                    <a:lnTo>
                      <a:pt x="35" y="206"/>
                    </a:lnTo>
                    <a:lnTo>
                      <a:pt x="43" y="214"/>
                    </a:lnTo>
                    <a:lnTo>
                      <a:pt x="50" y="220"/>
                    </a:lnTo>
                    <a:lnTo>
                      <a:pt x="59" y="225"/>
                    </a:lnTo>
                    <a:lnTo>
                      <a:pt x="68" y="230"/>
                    </a:lnTo>
                    <a:lnTo>
                      <a:pt x="77" y="235"/>
                    </a:lnTo>
                    <a:lnTo>
                      <a:pt x="88" y="238"/>
                    </a:lnTo>
                    <a:lnTo>
                      <a:pt x="98" y="241"/>
                    </a:lnTo>
                    <a:lnTo>
                      <a:pt x="98"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2" name="Freeform 7"/>
              <p:cNvSpPr/>
              <p:nvPr/>
            </p:nvSpPr>
            <p:spPr bwMode="auto">
              <a:xfrm>
                <a:off x="1812925" y="4949825"/>
                <a:ext cx="369888" cy="488950"/>
              </a:xfrm>
              <a:custGeom>
                <a:avLst/>
                <a:gdLst>
                  <a:gd name="T0" fmla="*/ 203 w 233"/>
                  <a:gd name="T1" fmla="*/ 0 h 308"/>
                  <a:gd name="T2" fmla="*/ 203 w 233"/>
                  <a:gd name="T3" fmla="*/ 0 h 308"/>
                  <a:gd name="T4" fmla="*/ 182 w 233"/>
                  <a:gd name="T5" fmla="*/ 0 h 308"/>
                  <a:gd name="T6" fmla="*/ 157 w 233"/>
                  <a:gd name="T7" fmla="*/ 2 h 308"/>
                  <a:gd name="T8" fmla="*/ 129 w 233"/>
                  <a:gd name="T9" fmla="*/ 6 h 308"/>
                  <a:gd name="T10" fmla="*/ 114 w 233"/>
                  <a:gd name="T11" fmla="*/ 8 h 308"/>
                  <a:gd name="T12" fmla="*/ 99 w 233"/>
                  <a:gd name="T13" fmla="*/ 12 h 308"/>
                  <a:gd name="T14" fmla="*/ 85 w 233"/>
                  <a:gd name="T15" fmla="*/ 16 h 308"/>
                  <a:gd name="T16" fmla="*/ 70 w 233"/>
                  <a:gd name="T17" fmla="*/ 22 h 308"/>
                  <a:gd name="T18" fmla="*/ 56 w 233"/>
                  <a:gd name="T19" fmla="*/ 28 h 308"/>
                  <a:gd name="T20" fmla="*/ 43 w 233"/>
                  <a:gd name="T21" fmla="*/ 35 h 308"/>
                  <a:gd name="T22" fmla="*/ 30 w 233"/>
                  <a:gd name="T23" fmla="*/ 44 h 308"/>
                  <a:gd name="T24" fmla="*/ 19 w 233"/>
                  <a:gd name="T25" fmla="*/ 53 h 308"/>
                  <a:gd name="T26" fmla="*/ 9 w 233"/>
                  <a:gd name="T27" fmla="*/ 63 h 308"/>
                  <a:gd name="T28" fmla="*/ 0 w 233"/>
                  <a:gd name="T29" fmla="*/ 76 h 308"/>
                  <a:gd name="T30" fmla="*/ 233 w 233"/>
                  <a:gd name="T31" fmla="*/ 308 h 308"/>
                  <a:gd name="T32" fmla="*/ 233 w 233"/>
                  <a:gd name="T33" fmla="*/ 1 h 308"/>
                  <a:gd name="T34" fmla="*/ 225 w 233"/>
                  <a:gd name="T35" fmla="*/ 1 h 308"/>
                  <a:gd name="T36" fmla="*/ 225 w 233"/>
                  <a:gd name="T37" fmla="*/ 1 h 308"/>
                  <a:gd name="T38" fmla="*/ 203 w 233"/>
                  <a:gd name="T39"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3" h="308">
                    <a:moveTo>
                      <a:pt x="203" y="0"/>
                    </a:moveTo>
                    <a:lnTo>
                      <a:pt x="203" y="0"/>
                    </a:lnTo>
                    <a:lnTo>
                      <a:pt x="182" y="0"/>
                    </a:lnTo>
                    <a:lnTo>
                      <a:pt x="157" y="2"/>
                    </a:lnTo>
                    <a:lnTo>
                      <a:pt x="129" y="6"/>
                    </a:lnTo>
                    <a:lnTo>
                      <a:pt x="114" y="8"/>
                    </a:lnTo>
                    <a:lnTo>
                      <a:pt x="99" y="12"/>
                    </a:lnTo>
                    <a:lnTo>
                      <a:pt x="85" y="16"/>
                    </a:lnTo>
                    <a:lnTo>
                      <a:pt x="70" y="22"/>
                    </a:lnTo>
                    <a:lnTo>
                      <a:pt x="56" y="28"/>
                    </a:lnTo>
                    <a:lnTo>
                      <a:pt x="43" y="35"/>
                    </a:lnTo>
                    <a:lnTo>
                      <a:pt x="30" y="44"/>
                    </a:lnTo>
                    <a:lnTo>
                      <a:pt x="19" y="53"/>
                    </a:lnTo>
                    <a:lnTo>
                      <a:pt x="9" y="63"/>
                    </a:lnTo>
                    <a:lnTo>
                      <a:pt x="0" y="76"/>
                    </a:lnTo>
                    <a:lnTo>
                      <a:pt x="233" y="308"/>
                    </a:lnTo>
                    <a:lnTo>
                      <a:pt x="233" y="1"/>
                    </a:lnTo>
                    <a:lnTo>
                      <a:pt x="225" y="1"/>
                    </a:lnTo>
                    <a:lnTo>
                      <a:pt x="225" y="1"/>
                    </a:lnTo>
                    <a:lnTo>
                      <a:pt x="203"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72" name="Freeform 118"/>
            <p:cNvSpPr/>
            <p:nvPr/>
          </p:nvSpPr>
          <p:spPr bwMode="auto">
            <a:xfrm>
              <a:off x="2254907" y="3357691"/>
              <a:ext cx="1310553" cy="1312181"/>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73" name="그룹 122"/>
            <p:cNvGrpSpPr/>
            <p:nvPr/>
          </p:nvGrpSpPr>
          <p:grpSpPr>
            <a:xfrm>
              <a:off x="2254907" y="3744678"/>
              <a:ext cx="416255" cy="925191"/>
              <a:chOff x="2209800" y="4519614"/>
              <a:chExt cx="406400" cy="903287"/>
            </a:xfrm>
            <a:solidFill>
              <a:schemeClr val="accent1">
                <a:lumMod val="50000"/>
              </a:schemeClr>
            </a:solidFill>
          </p:grpSpPr>
          <p:sp>
            <p:nvSpPr>
              <p:cNvPr id="79" name="Freeform 9"/>
              <p:cNvSpPr/>
              <p:nvPr/>
            </p:nvSpPr>
            <p:spPr bwMode="auto">
              <a:xfrm>
                <a:off x="2209800" y="4519614"/>
                <a:ext cx="171450" cy="385763"/>
              </a:xfrm>
              <a:custGeom>
                <a:avLst/>
                <a:gdLst>
                  <a:gd name="T0" fmla="*/ 0 w 108"/>
                  <a:gd name="T1" fmla="*/ 0 h 243"/>
                  <a:gd name="T2" fmla="*/ 0 w 108"/>
                  <a:gd name="T3" fmla="*/ 243 h 243"/>
                  <a:gd name="T4" fmla="*/ 0 w 108"/>
                  <a:gd name="T5" fmla="*/ 243 h 243"/>
                  <a:gd name="T6" fmla="*/ 11 w 108"/>
                  <a:gd name="T7" fmla="*/ 242 h 243"/>
                  <a:gd name="T8" fmla="*/ 22 w 108"/>
                  <a:gd name="T9" fmla="*/ 239 h 243"/>
                  <a:gd name="T10" fmla="*/ 33 w 108"/>
                  <a:gd name="T11" fmla="*/ 234 h 243"/>
                  <a:gd name="T12" fmla="*/ 42 w 108"/>
                  <a:gd name="T13" fmla="*/ 230 h 243"/>
                  <a:gd name="T14" fmla="*/ 51 w 108"/>
                  <a:gd name="T15" fmla="*/ 224 h 243"/>
                  <a:gd name="T16" fmla="*/ 61 w 108"/>
                  <a:gd name="T17" fmla="*/ 218 h 243"/>
                  <a:gd name="T18" fmla="*/ 69 w 108"/>
                  <a:gd name="T19" fmla="*/ 210 h 243"/>
                  <a:gd name="T20" fmla="*/ 77 w 108"/>
                  <a:gd name="T21" fmla="*/ 203 h 243"/>
                  <a:gd name="T22" fmla="*/ 83 w 108"/>
                  <a:gd name="T23" fmla="*/ 195 h 243"/>
                  <a:gd name="T24" fmla="*/ 89 w 108"/>
                  <a:gd name="T25" fmla="*/ 185 h 243"/>
                  <a:gd name="T26" fmla="*/ 94 w 108"/>
                  <a:gd name="T27" fmla="*/ 176 h 243"/>
                  <a:gd name="T28" fmla="*/ 100 w 108"/>
                  <a:gd name="T29" fmla="*/ 165 h 243"/>
                  <a:gd name="T30" fmla="*/ 103 w 108"/>
                  <a:gd name="T31" fmla="*/ 155 h 243"/>
                  <a:gd name="T32" fmla="*/ 106 w 108"/>
                  <a:gd name="T33" fmla="*/ 145 h 243"/>
                  <a:gd name="T34" fmla="*/ 107 w 108"/>
                  <a:gd name="T35" fmla="*/ 133 h 243"/>
                  <a:gd name="T36" fmla="*/ 108 w 108"/>
                  <a:gd name="T37" fmla="*/ 122 h 243"/>
                  <a:gd name="T38" fmla="*/ 108 w 108"/>
                  <a:gd name="T39" fmla="*/ 122 h 243"/>
                  <a:gd name="T40" fmla="*/ 107 w 108"/>
                  <a:gd name="T41" fmla="*/ 110 h 243"/>
                  <a:gd name="T42" fmla="*/ 106 w 108"/>
                  <a:gd name="T43" fmla="*/ 99 h 243"/>
                  <a:gd name="T44" fmla="*/ 103 w 108"/>
                  <a:gd name="T45" fmla="*/ 88 h 243"/>
                  <a:gd name="T46" fmla="*/ 100 w 108"/>
                  <a:gd name="T47" fmla="*/ 77 h 243"/>
                  <a:gd name="T48" fmla="*/ 94 w 108"/>
                  <a:gd name="T49" fmla="*/ 67 h 243"/>
                  <a:gd name="T50" fmla="*/ 89 w 108"/>
                  <a:gd name="T51" fmla="*/ 58 h 243"/>
                  <a:gd name="T52" fmla="*/ 83 w 108"/>
                  <a:gd name="T53" fmla="*/ 48 h 243"/>
                  <a:gd name="T54" fmla="*/ 77 w 108"/>
                  <a:gd name="T55" fmla="*/ 40 h 243"/>
                  <a:gd name="T56" fmla="*/ 69 w 108"/>
                  <a:gd name="T57" fmla="*/ 32 h 243"/>
                  <a:gd name="T58" fmla="*/ 61 w 108"/>
                  <a:gd name="T59" fmla="*/ 25 h 243"/>
                  <a:gd name="T60" fmla="*/ 51 w 108"/>
                  <a:gd name="T61" fmla="*/ 19 h 243"/>
                  <a:gd name="T62" fmla="*/ 42 w 108"/>
                  <a:gd name="T63" fmla="*/ 13 h 243"/>
                  <a:gd name="T64" fmla="*/ 33 w 108"/>
                  <a:gd name="T65" fmla="*/ 9 h 243"/>
                  <a:gd name="T66" fmla="*/ 22 w 108"/>
                  <a:gd name="T67" fmla="*/ 4 h 243"/>
                  <a:gd name="T68" fmla="*/ 11 w 108"/>
                  <a:gd name="T69" fmla="*/ 1 h 243"/>
                  <a:gd name="T70" fmla="*/ 0 w 108"/>
                  <a:gd name="T7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243">
                    <a:moveTo>
                      <a:pt x="0" y="0"/>
                    </a:moveTo>
                    <a:lnTo>
                      <a:pt x="0" y="243"/>
                    </a:lnTo>
                    <a:lnTo>
                      <a:pt x="0" y="243"/>
                    </a:lnTo>
                    <a:lnTo>
                      <a:pt x="11" y="242"/>
                    </a:lnTo>
                    <a:lnTo>
                      <a:pt x="22" y="239"/>
                    </a:lnTo>
                    <a:lnTo>
                      <a:pt x="33" y="234"/>
                    </a:lnTo>
                    <a:lnTo>
                      <a:pt x="42" y="230"/>
                    </a:lnTo>
                    <a:lnTo>
                      <a:pt x="51" y="224"/>
                    </a:lnTo>
                    <a:lnTo>
                      <a:pt x="61" y="218"/>
                    </a:lnTo>
                    <a:lnTo>
                      <a:pt x="69" y="210"/>
                    </a:lnTo>
                    <a:lnTo>
                      <a:pt x="77" y="203"/>
                    </a:lnTo>
                    <a:lnTo>
                      <a:pt x="83" y="195"/>
                    </a:lnTo>
                    <a:lnTo>
                      <a:pt x="89" y="185"/>
                    </a:lnTo>
                    <a:lnTo>
                      <a:pt x="94" y="176"/>
                    </a:lnTo>
                    <a:lnTo>
                      <a:pt x="100" y="165"/>
                    </a:lnTo>
                    <a:lnTo>
                      <a:pt x="103" y="155"/>
                    </a:lnTo>
                    <a:lnTo>
                      <a:pt x="106" y="145"/>
                    </a:lnTo>
                    <a:lnTo>
                      <a:pt x="107" y="133"/>
                    </a:lnTo>
                    <a:lnTo>
                      <a:pt x="108" y="122"/>
                    </a:lnTo>
                    <a:lnTo>
                      <a:pt x="108" y="122"/>
                    </a:lnTo>
                    <a:lnTo>
                      <a:pt x="107" y="110"/>
                    </a:lnTo>
                    <a:lnTo>
                      <a:pt x="106" y="99"/>
                    </a:lnTo>
                    <a:lnTo>
                      <a:pt x="103" y="88"/>
                    </a:lnTo>
                    <a:lnTo>
                      <a:pt x="100" y="77"/>
                    </a:lnTo>
                    <a:lnTo>
                      <a:pt x="94" y="67"/>
                    </a:lnTo>
                    <a:lnTo>
                      <a:pt x="89" y="58"/>
                    </a:lnTo>
                    <a:lnTo>
                      <a:pt x="83" y="48"/>
                    </a:lnTo>
                    <a:lnTo>
                      <a:pt x="77" y="40"/>
                    </a:lnTo>
                    <a:lnTo>
                      <a:pt x="69" y="32"/>
                    </a:lnTo>
                    <a:lnTo>
                      <a:pt x="61" y="25"/>
                    </a:lnTo>
                    <a:lnTo>
                      <a:pt x="51" y="19"/>
                    </a:lnTo>
                    <a:lnTo>
                      <a:pt x="42" y="13"/>
                    </a:lnTo>
                    <a:lnTo>
                      <a:pt x="33" y="9"/>
                    </a:lnTo>
                    <a:lnTo>
                      <a:pt x="22" y="4"/>
                    </a:lnTo>
                    <a:lnTo>
                      <a:pt x="11" y="1"/>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0" name="Freeform 11"/>
              <p:cNvSpPr/>
              <p:nvPr/>
            </p:nvSpPr>
            <p:spPr bwMode="auto">
              <a:xfrm>
                <a:off x="2209800" y="4935538"/>
                <a:ext cx="406400" cy="487363"/>
              </a:xfrm>
              <a:custGeom>
                <a:avLst/>
                <a:gdLst>
                  <a:gd name="T0" fmla="*/ 35 w 256"/>
                  <a:gd name="T1" fmla="*/ 0 h 307"/>
                  <a:gd name="T2" fmla="*/ 0 w 256"/>
                  <a:gd name="T3" fmla="*/ 0 h 307"/>
                  <a:gd name="T4" fmla="*/ 0 w 256"/>
                  <a:gd name="T5" fmla="*/ 307 h 307"/>
                  <a:gd name="T6" fmla="*/ 126 w 256"/>
                  <a:gd name="T7" fmla="*/ 307 h 307"/>
                  <a:gd name="T8" fmla="*/ 126 w 256"/>
                  <a:gd name="T9" fmla="*/ 215 h 307"/>
                  <a:gd name="T10" fmla="*/ 144 w 256"/>
                  <a:gd name="T11" fmla="*/ 215 h 307"/>
                  <a:gd name="T12" fmla="*/ 144 w 256"/>
                  <a:gd name="T13" fmla="*/ 307 h 307"/>
                  <a:gd name="T14" fmla="*/ 256 w 256"/>
                  <a:gd name="T15" fmla="*/ 307 h 307"/>
                  <a:gd name="T16" fmla="*/ 256 w 256"/>
                  <a:gd name="T17" fmla="*/ 134 h 307"/>
                  <a:gd name="T18" fmla="*/ 256 w 256"/>
                  <a:gd name="T19" fmla="*/ 134 h 307"/>
                  <a:gd name="T20" fmla="*/ 255 w 256"/>
                  <a:gd name="T21" fmla="*/ 128 h 307"/>
                  <a:gd name="T22" fmla="*/ 255 w 256"/>
                  <a:gd name="T23" fmla="*/ 128 h 307"/>
                  <a:gd name="T24" fmla="*/ 255 w 256"/>
                  <a:gd name="T25" fmla="*/ 123 h 307"/>
                  <a:gd name="T26" fmla="*/ 255 w 256"/>
                  <a:gd name="T27" fmla="*/ 123 h 307"/>
                  <a:gd name="T28" fmla="*/ 254 w 256"/>
                  <a:gd name="T29" fmla="*/ 121 h 307"/>
                  <a:gd name="T30" fmla="*/ 254 w 256"/>
                  <a:gd name="T31" fmla="*/ 121 h 307"/>
                  <a:gd name="T32" fmla="*/ 253 w 256"/>
                  <a:gd name="T33" fmla="*/ 113 h 307"/>
                  <a:gd name="T34" fmla="*/ 251 w 256"/>
                  <a:gd name="T35" fmla="*/ 104 h 307"/>
                  <a:gd name="T36" fmla="*/ 248 w 256"/>
                  <a:gd name="T37" fmla="*/ 97 h 307"/>
                  <a:gd name="T38" fmla="*/ 244 w 256"/>
                  <a:gd name="T39" fmla="*/ 90 h 307"/>
                  <a:gd name="T40" fmla="*/ 240 w 256"/>
                  <a:gd name="T41" fmla="*/ 82 h 307"/>
                  <a:gd name="T42" fmla="*/ 235 w 256"/>
                  <a:gd name="T43" fmla="*/ 76 h 307"/>
                  <a:gd name="T44" fmla="*/ 225 w 256"/>
                  <a:gd name="T45" fmla="*/ 63 h 307"/>
                  <a:gd name="T46" fmla="*/ 212 w 256"/>
                  <a:gd name="T47" fmla="*/ 53 h 307"/>
                  <a:gd name="T48" fmla="*/ 199 w 256"/>
                  <a:gd name="T49" fmla="*/ 44 h 307"/>
                  <a:gd name="T50" fmla="*/ 184 w 256"/>
                  <a:gd name="T51" fmla="*/ 35 h 307"/>
                  <a:gd name="T52" fmla="*/ 169 w 256"/>
                  <a:gd name="T53" fmla="*/ 28 h 307"/>
                  <a:gd name="T54" fmla="*/ 152 w 256"/>
                  <a:gd name="T55" fmla="*/ 22 h 307"/>
                  <a:gd name="T56" fmla="*/ 135 w 256"/>
                  <a:gd name="T57" fmla="*/ 16 h 307"/>
                  <a:gd name="T58" fmla="*/ 119 w 256"/>
                  <a:gd name="T59" fmla="*/ 12 h 307"/>
                  <a:gd name="T60" fmla="*/ 103 w 256"/>
                  <a:gd name="T61" fmla="*/ 8 h 307"/>
                  <a:gd name="T62" fmla="*/ 72 w 256"/>
                  <a:gd name="T63" fmla="*/ 4 h 307"/>
                  <a:gd name="T64" fmla="*/ 46 w 256"/>
                  <a:gd name="T65" fmla="*/ 1 h 307"/>
                  <a:gd name="T66" fmla="*/ 46 w 256"/>
                  <a:gd name="T67" fmla="*/ 1 h 307"/>
                  <a:gd name="T68" fmla="*/ 40 w 256"/>
                  <a:gd name="T69" fmla="*/ 0 h 307"/>
                  <a:gd name="T70" fmla="*/ 35 w 256"/>
                  <a:gd name="T7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6" h="307">
                    <a:moveTo>
                      <a:pt x="35" y="0"/>
                    </a:moveTo>
                    <a:lnTo>
                      <a:pt x="0" y="0"/>
                    </a:lnTo>
                    <a:lnTo>
                      <a:pt x="0" y="307"/>
                    </a:lnTo>
                    <a:lnTo>
                      <a:pt x="126" y="307"/>
                    </a:lnTo>
                    <a:lnTo>
                      <a:pt x="126" y="215"/>
                    </a:lnTo>
                    <a:lnTo>
                      <a:pt x="144" y="215"/>
                    </a:lnTo>
                    <a:lnTo>
                      <a:pt x="144" y="307"/>
                    </a:lnTo>
                    <a:lnTo>
                      <a:pt x="256" y="307"/>
                    </a:lnTo>
                    <a:lnTo>
                      <a:pt x="256" y="134"/>
                    </a:lnTo>
                    <a:lnTo>
                      <a:pt x="256" y="134"/>
                    </a:lnTo>
                    <a:lnTo>
                      <a:pt x="255" y="128"/>
                    </a:lnTo>
                    <a:lnTo>
                      <a:pt x="255" y="128"/>
                    </a:lnTo>
                    <a:lnTo>
                      <a:pt x="255" y="123"/>
                    </a:lnTo>
                    <a:lnTo>
                      <a:pt x="255" y="123"/>
                    </a:lnTo>
                    <a:lnTo>
                      <a:pt x="254" y="121"/>
                    </a:lnTo>
                    <a:lnTo>
                      <a:pt x="254" y="121"/>
                    </a:lnTo>
                    <a:lnTo>
                      <a:pt x="253" y="113"/>
                    </a:lnTo>
                    <a:lnTo>
                      <a:pt x="251" y="104"/>
                    </a:lnTo>
                    <a:lnTo>
                      <a:pt x="248" y="97"/>
                    </a:lnTo>
                    <a:lnTo>
                      <a:pt x="244" y="90"/>
                    </a:lnTo>
                    <a:lnTo>
                      <a:pt x="240" y="82"/>
                    </a:lnTo>
                    <a:lnTo>
                      <a:pt x="235" y="76"/>
                    </a:lnTo>
                    <a:lnTo>
                      <a:pt x="225" y="63"/>
                    </a:lnTo>
                    <a:lnTo>
                      <a:pt x="212" y="53"/>
                    </a:lnTo>
                    <a:lnTo>
                      <a:pt x="199" y="44"/>
                    </a:lnTo>
                    <a:lnTo>
                      <a:pt x="184" y="35"/>
                    </a:lnTo>
                    <a:lnTo>
                      <a:pt x="169" y="28"/>
                    </a:lnTo>
                    <a:lnTo>
                      <a:pt x="152" y="22"/>
                    </a:lnTo>
                    <a:lnTo>
                      <a:pt x="135" y="16"/>
                    </a:lnTo>
                    <a:lnTo>
                      <a:pt x="119" y="12"/>
                    </a:lnTo>
                    <a:lnTo>
                      <a:pt x="103" y="8"/>
                    </a:lnTo>
                    <a:lnTo>
                      <a:pt x="72" y="4"/>
                    </a:lnTo>
                    <a:lnTo>
                      <a:pt x="46" y="1"/>
                    </a:lnTo>
                    <a:lnTo>
                      <a:pt x="46" y="1"/>
                    </a:lnTo>
                    <a:lnTo>
                      <a:pt x="40" y="0"/>
                    </a:lnTo>
                    <a:lnTo>
                      <a:pt x="3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90" name="Freeform 118"/>
            <p:cNvSpPr/>
            <p:nvPr/>
          </p:nvSpPr>
          <p:spPr bwMode="auto">
            <a:xfrm flipV="1">
              <a:off x="2267915" y="1971527"/>
              <a:ext cx="1310554" cy="1312181"/>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cxnSp>
        <p:nvCxnSpPr>
          <p:cNvPr id="96" name="直接连接符 95"/>
          <p:cNvCxnSpPr/>
          <p:nvPr/>
        </p:nvCxnSpPr>
        <p:spPr>
          <a:xfrm>
            <a:off x="4572181" y="4076132"/>
            <a:ext cx="7674429" cy="0"/>
          </a:xfrm>
          <a:prstGeom prst="line">
            <a:avLst/>
          </a:prstGeom>
          <a:ln w="19050">
            <a:solidFill>
              <a:srgbClr val="E6E6E6"/>
            </a:solidFill>
          </a:ln>
        </p:spPr>
        <p:style>
          <a:lnRef idx="1">
            <a:schemeClr val="accent1"/>
          </a:lnRef>
          <a:fillRef idx="0">
            <a:schemeClr val="accent1"/>
          </a:fillRef>
          <a:effectRef idx="0">
            <a:schemeClr val="accent1"/>
          </a:effectRef>
          <a:fontRef idx="minor">
            <a:schemeClr val="tx1"/>
          </a:fontRef>
        </p:style>
      </p:cxnSp>
      <p:sp>
        <p:nvSpPr>
          <p:cNvPr id="99" name="文本框 98"/>
          <p:cNvSpPr txBox="1"/>
          <p:nvPr/>
        </p:nvSpPr>
        <p:spPr>
          <a:xfrm>
            <a:off x="4432443" y="2470128"/>
            <a:ext cx="5088653" cy="1198880"/>
          </a:xfrm>
          <a:prstGeom prst="rect">
            <a:avLst/>
          </a:prstGeom>
          <a:noFill/>
        </p:spPr>
        <p:txBody>
          <a:bodyPr wrap="square" rtlCol="0">
            <a:spAutoFit/>
          </a:bodyPr>
          <a:lstStyle/>
          <a:p>
            <a:r>
              <a:rPr lang="zh-CN" altLang="en-US" sz="3600" b="1" spc="300">
                <a:solidFill>
                  <a:srgbClr val="1D4E79"/>
                </a:solidFill>
                <a:cs typeface="+mn-ea"/>
                <a:sym typeface="+mn-lt"/>
              </a:rPr>
              <a:t>任务型对话系统未来研究方向</a:t>
            </a:r>
            <a:endParaRPr lang="zh-CN" altLang="en-US" sz="3600" spc="300" dirty="0">
              <a:solidFill>
                <a:srgbClr val="1F4E79"/>
              </a:solidFill>
              <a:cs typeface="+mn-ea"/>
              <a:sym typeface="+mn-lt"/>
            </a:endParaRPr>
          </a:p>
        </p:txBody>
      </p:sp>
      <p:grpSp>
        <p:nvGrpSpPr>
          <p:cNvPr id="117" name="组合 116"/>
          <p:cNvGrpSpPr/>
          <p:nvPr/>
        </p:nvGrpSpPr>
        <p:grpSpPr>
          <a:xfrm>
            <a:off x="6807718" y="3121266"/>
            <a:ext cx="783189" cy="864237"/>
            <a:chOff x="9473648" y="1406690"/>
            <a:chExt cx="1107403" cy="1222002"/>
          </a:xfrm>
        </p:grpSpPr>
        <p:pic>
          <p:nvPicPr>
            <p:cNvPr id="114" name="图片 1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116" name="图片 1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sp>
        <p:nvSpPr>
          <p:cNvPr id="27" name="文本框 26"/>
          <p:cNvSpPr txBox="1"/>
          <p:nvPr/>
        </p:nvSpPr>
        <p:spPr>
          <a:xfrm>
            <a:off x="1379533" y="2603071"/>
            <a:ext cx="914400" cy="707886"/>
          </a:xfrm>
          <a:prstGeom prst="rect">
            <a:avLst/>
          </a:prstGeom>
          <a:noFill/>
        </p:spPr>
        <p:txBody>
          <a:bodyPr wrap="square" rtlCol="0">
            <a:spAutoFit/>
          </a:bodyPr>
          <a:lstStyle/>
          <a:p>
            <a:r>
              <a:rPr lang="en-US" altLang="zh-CN" sz="4000" b="1" dirty="0">
                <a:solidFill>
                  <a:schemeClr val="bg1"/>
                </a:solidFill>
                <a:cs typeface="+mn-ea"/>
                <a:sym typeface="+mn-lt"/>
              </a:rPr>
              <a:t>05</a:t>
            </a:r>
            <a:endParaRPr lang="zh-CN" altLang="en-US" sz="4000" b="1" dirty="0">
              <a:solidFill>
                <a:schemeClr val="bg1"/>
              </a:solidFill>
              <a:cs typeface="+mn-ea"/>
              <a:sym typeface="+mn-lt"/>
            </a:endParaRPr>
          </a:p>
        </p:txBody>
      </p:sp>
      <p:grpSp>
        <p:nvGrpSpPr>
          <p:cNvPr id="28" name="组合 27"/>
          <p:cNvGrpSpPr/>
          <p:nvPr/>
        </p:nvGrpSpPr>
        <p:grpSpPr>
          <a:xfrm>
            <a:off x="9705851" y="-4945"/>
            <a:ext cx="2163386" cy="702231"/>
            <a:chOff x="72964" y="103694"/>
            <a:chExt cx="2163386" cy="702231"/>
          </a:xfrm>
        </p:grpSpPr>
        <p:pic>
          <p:nvPicPr>
            <p:cNvPr id="29" name="图片 2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30" name="文本框 29"/>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96"/>
                                        </p:tgtEl>
                                        <p:attrNameLst>
                                          <p:attrName>style.visibility</p:attrName>
                                        </p:attrNameLst>
                                      </p:cBhvr>
                                      <p:to>
                                        <p:strVal val="visible"/>
                                      </p:to>
                                    </p:set>
                                    <p:animEffect transition="in" filter="wipe(left)">
                                      <p:cBhvr>
                                        <p:cTn id="14" dur="500"/>
                                        <p:tgtEl>
                                          <p:spTgt spid="96"/>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99"/>
                                        </p:tgtEl>
                                        <p:attrNameLst>
                                          <p:attrName>style.visibility</p:attrName>
                                        </p:attrNameLst>
                                      </p:cBhvr>
                                      <p:to>
                                        <p:strVal val="visible"/>
                                      </p:to>
                                    </p:set>
                                    <p:animEffect transition="in" filter="wipe(left)">
                                      <p:cBhvr>
                                        <p:cTn id="18" dur="500"/>
                                        <p:tgtEl>
                                          <p:spTgt spid="99"/>
                                        </p:tgtEl>
                                      </p:cBhvr>
                                    </p:animEffect>
                                  </p:childTnLst>
                                </p:cTn>
                              </p:par>
                              <p:par>
                                <p:cTn id="19" presetID="22" presetClass="entr" presetSubtype="8" fill="hold" nodeType="withEffect">
                                  <p:stCondLst>
                                    <p:cond delay="250"/>
                                  </p:stCondLst>
                                  <p:childTnLst>
                                    <p:set>
                                      <p:cBhvr>
                                        <p:cTn id="20" dur="1" fill="hold">
                                          <p:stCondLst>
                                            <p:cond delay="0"/>
                                          </p:stCondLst>
                                        </p:cTn>
                                        <p:tgtEl>
                                          <p:spTgt spid="117"/>
                                        </p:tgtEl>
                                        <p:attrNameLst>
                                          <p:attrName>style.visibility</p:attrName>
                                        </p:attrNameLst>
                                      </p:cBhvr>
                                      <p:to>
                                        <p:strVal val="visible"/>
                                      </p:to>
                                    </p:set>
                                    <p:animEffect transition="in" filter="wipe(left)">
                                      <p:cBhvr>
                                        <p:cTn id="21" dur="25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27"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그룹 1"/>
          <p:cNvGrpSpPr/>
          <p:nvPr/>
        </p:nvGrpSpPr>
        <p:grpSpPr>
          <a:xfrm flipH="1">
            <a:off x="5834350" y="0"/>
            <a:ext cx="6357650" cy="6858458"/>
            <a:chOff x="0" y="57408"/>
            <a:chExt cx="4661488" cy="5028685"/>
          </a:xfrm>
        </p:grpSpPr>
        <p:sp>
          <p:nvSpPr>
            <p:cNvPr id="5" name="Freeform 97"/>
            <p:cNvSpPr/>
            <p:nvPr/>
          </p:nvSpPr>
          <p:spPr bwMode="auto">
            <a:xfrm>
              <a:off x="2684826" y="58600"/>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chemeClr val="bg1">
                <a:lumMod val="6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 name="Freeform 98"/>
            <p:cNvSpPr/>
            <p:nvPr/>
          </p:nvSpPr>
          <p:spPr bwMode="auto">
            <a:xfrm>
              <a:off x="0" y="57408"/>
              <a:ext cx="3078251" cy="962103"/>
            </a:xfrm>
            <a:custGeom>
              <a:avLst/>
              <a:gdLst>
                <a:gd name="T0" fmla="*/ 2178 w 2582"/>
                <a:gd name="T1" fmla="*/ 0 h 807"/>
                <a:gd name="T2" fmla="*/ 0 w 2582"/>
                <a:gd name="T3" fmla="*/ 0 h 807"/>
                <a:gd name="T4" fmla="*/ 0 w 2582"/>
                <a:gd name="T5" fmla="*/ 807 h 807"/>
                <a:gd name="T6" fmla="*/ 2178 w 2582"/>
                <a:gd name="T7" fmla="*/ 807 h 807"/>
                <a:gd name="T8" fmla="*/ 2582 w 2582"/>
                <a:gd name="T9" fmla="*/ 404 h 807"/>
                <a:gd name="T10" fmla="*/ 2178 w 2582"/>
                <a:gd name="T11" fmla="*/ 0 h 807"/>
              </a:gdLst>
              <a:ahLst/>
              <a:cxnLst>
                <a:cxn ang="0">
                  <a:pos x="T0" y="T1"/>
                </a:cxn>
                <a:cxn ang="0">
                  <a:pos x="T2" y="T3"/>
                </a:cxn>
                <a:cxn ang="0">
                  <a:pos x="T4" y="T5"/>
                </a:cxn>
                <a:cxn ang="0">
                  <a:pos x="T6" y="T7"/>
                </a:cxn>
                <a:cxn ang="0">
                  <a:pos x="T8" y="T9"/>
                </a:cxn>
                <a:cxn ang="0">
                  <a:pos x="T10" y="T11"/>
                </a:cxn>
              </a:cxnLst>
              <a:rect l="0" t="0" r="r" b="b"/>
              <a:pathLst>
                <a:path w="2582" h="807">
                  <a:moveTo>
                    <a:pt x="2178" y="0"/>
                  </a:moveTo>
                  <a:lnTo>
                    <a:pt x="0" y="0"/>
                  </a:lnTo>
                  <a:lnTo>
                    <a:pt x="0" y="807"/>
                  </a:lnTo>
                  <a:lnTo>
                    <a:pt x="2178" y="807"/>
                  </a:lnTo>
                  <a:lnTo>
                    <a:pt x="2582" y="404"/>
                  </a:lnTo>
                  <a:lnTo>
                    <a:pt x="2178" y="0"/>
                  </a:lnTo>
                  <a:close/>
                </a:path>
              </a:pathLst>
            </a:custGeom>
            <a:solidFill>
              <a:schemeClr val="accent1">
                <a:lumMod val="20000"/>
                <a:lumOff val="80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dirty="0">
                <a:cs typeface="+mn-ea"/>
                <a:sym typeface="+mn-lt"/>
              </a:endParaRPr>
            </a:p>
          </p:txBody>
        </p:sp>
        <p:sp>
          <p:nvSpPr>
            <p:cNvPr id="7" name="Freeform 99"/>
            <p:cNvSpPr/>
            <p:nvPr/>
          </p:nvSpPr>
          <p:spPr bwMode="auto">
            <a:xfrm>
              <a:off x="0" y="1074351"/>
              <a:ext cx="2063692" cy="962103"/>
            </a:xfrm>
            <a:custGeom>
              <a:avLst/>
              <a:gdLst>
                <a:gd name="T0" fmla="*/ 1327 w 1731"/>
                <a:gd name="T1" fmla="*/ 0 h 807"/>
                <a:gd name="T2" fmla="*/ 0 w 1731"/>
                <a:gd name="T3" fmla="*/ 0 h 807"/>
                <a:gd name="T4" fmla="*/ 0 w 1731"/>
                <a:gd name="T5" fmla="*/ 807 h 807"/>
                <a:gd name="T6" fmla="*/ 1327 w 1731"/>
                <a:gd name="T7" fmla="*/ 807 h 807"/>
                <a:gd name="T8" fmla="*/ 1731 w 1731"/>
                <a:gd name="T9" fmla="*/ 403 h 807"/>
                <a:gd name="T10" fmla="*/ 1327 w 1731"/>
                <a:gd name="T11" fmla="*/ 0 h 807"/>
              </a:gdLst>
              <a:ahLst/>
              <a:cxnLst>
                <a:cxn ang="0">
                  <a:pos x="T0" y="T1"/>
                </a:cxn>
                <a:cxn ang="0">
                  <a:pos x="T2" y="T3"/>
                </a:cxn>
                <a:cxn ang="0">
                  <a:pos x="T4" y="T5"/>
                </a:cxn>
                <a:cxn ang="0">
                  <a:pos x="T6" y="T7"/>
                </a:cxn>
                <a:cxn ang="0">
                  <a:pos x="T8" y="T9"/>
                </a:cxn>
                <a:cxn ang="0">
                  <a:pos x="T10" y="T11"/>
                </a:cxn>
              </a:cxnLst>
              <a:rect l="0" t="0" r="r" b="b"/>
              <a:pathLst>
                <a:path w="1731" h="807">
                  <a:moveTo>
                    <a:pt x="1327" y="0"/>
                  </a:moveTo>
                  <a:lnTo>
                    <a:pt x="0" y="0"/>
                  </a:lnTo>
                  <a:lnTo>
                    <a:pt x="0" y="807"/>
                  </a:lnTo>
                  <a:lnTo>
                    <a:pt x="1327" y="807"/>
                  </a:lnTo>
                  <a:lnTo>
                    <a:pt x="1731" y="403"/>
                  </a:lnTo>
                  <a:lnTo>
                    <a:pt x="1327"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 name="Freeform 100"/>
            <p:cNvSpPr/>
            <p:nvPr/>
          </p:nvSpPr>
          <p:spPr bwMode="auto">
            <a:xfrm>
              <a:off x="0" y="2091295"/>
              <a:ext cx="1043172" cy="960910"/>
            </a:xfrm>
            <a:custGeom>
              <a:avLst/>
              <a:gdLst>
                <a:gd name="T0" fmla="*/ 471 w 875"/>
                <a:gd name="T1" fmla="*/ 0 h 806"/>
                <a:gd name="T2" fmla="*/ 0 w 875"/>
                <a:gd name="T3" fmla="*/ 0 h 806"/>
                <a:gd name="T4" fmla="*/ 0 w 875"/>
                <a:gd name="T5" fmla="*/ 806 h 806"/>
                <a:gd name="T6" fmla="*/ 471 w 875"/>
                <a:gd name="T7" fmla="*/ 806 h 806"/>
                <a:gd name="T8" fmla="*/ 875 w 875"/>
                <a:gd name="T9" fmla="*/ 403 h 806"/>
                <a:gd name="T10" fmla="*/ 471 w 875"/>
                <a:gd name="T11" fmla="*/ 0 h 806"/>
              </a:gdLst>
              <a:ahLst/>
              <a:cxnLst>
                <a:cxn ang="0">
                  <a:pos x="T0" y="T1"/>
                </a:cxn>
                <a:cxn ang="0">
                  <a:pos x="T2" y="T3"/>
                </a:cxn>
                <a:cxn ang="0">
                  <a:pos x="T4" y="T5"/>
                </a:cxn>
                <a:cxn ang="0">
                  <a:pos x="T6" y="T7"/>
                </a:cxn>
                <a:cxn ang="0">
                  <a:pos x="T8" y="T9"/>
                </a:cxn>
                <a:cxn ang="0">
                  <a:pos x="T10" y="T11"/>
                </a:cxn>
              </a:cxnLst>
              <a:rect l="0" t="0" r="r" b="b"/>
              <a:pathLst>
                <a:path w="875" h="806">
                  <a:moveTo>
                    <a:pt x="471" y="0"/>
                  </a:moveTo>
                  <a:lnTo>
                    <a:pt x="0" y="0"/>
                  </a:lnTo>
                  <a:lnTo>
                    <a:pt x="0" y="806"/>
                  </a:lnTo>
                  <a:lnTo>
                    <a:pt x="471" y="806"/>
                  </a:lnTo>
                  <a:lnTo>
                    <a:pt x="875" y="403"/>
                  </a:lnTo>
                  <a:lnTo>
                    <a:pt x="471" y="0"/>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9" name="Freeform 101"/>
            <p:cNvSpPr/>
            <p:nvPr/>
          </p:nvSpPr>
          <p:spPr bwMode="auto">
            <a:xfrm>
              <a:off x="0" y="4123990"/>
              <a:ext cx="2063692" cy="962103"/>
            </a:xfrm>
            <a:custGeom>
              <a:avLst/>
              <a:gdLst>
                <a:gd name="T0" fmla="*/ 1327 w 1731"/>
                <a:gd name="T1" fmla="*/ 807 h 807"/>
                <a:gd name="T2" fmla="*/ 0 w 1731"/>
                <a:gd name="T3" fmla="*/ 807 h 807"/>
                <a:gd name="T4" fmla="*/ 0 w 1731"/>
                <a:gd name="T5" fmla="*/ 0 h 807"/>
                <a:gd name="T6" fmla="*/ 1327 w 1731"/>
                <a:gd name="T7" fmla="*/ 0 h 807"/>
                <a:gd name="T8" fmla="*/ 1731 w 1731"/>
                <a:gd name="T9" fmla="*/ 403 h 807"/>
                <a:gd name="T10" fmla="*/ 1327 w 1731"/>
                <a:gd name="T11" fmla="*/ 807 h 807"/>
              </a:gdLst>
              <a:ahLst/>
              <a:cxnLst>
                <a:cxn ang="0">
                  <a:pos x="T0" y="T1"/>
                </a:cxn>
                <a:cxn ang="0">
                  <a:pos x="T2" y="T3"/>
                </a:cxn>
                <a:cxn ang="0">
                  <a:pos x="T4" y="T5"/>
                </a:cxn>
                <a:cxn ang="0">
                  <a:pos x="T6" y="T7"/>
                </a:cxn>
                <a:cxn ang="0">
                  <a:pos x="T8" y="T9"/>
                </a:cxn>
                <a:cxn ang="0">
                  <a:pos x="T10" y="T11"/>
                </a:cxn>
              </a:cxnLst>
              <a:rect l="0" t="0" r="r" b="b"/>
              <a:pathLst>
                <a:path w="1731" h="807">
                  <a:moveTo>
                    <a:pt x="1327" y="807"/>
                  </a:moveTo>
                  <a:lnTo>
                    <a:pt x="0" y="807"/>
                  </a:lnTo>
                  <a:lnTo>
                    <a:pt x="0" y="0"/>
                  </a:lnTo>
                  <a:lnTo>
                    <a:pt x="1327" y="0"/>
                  </a:lnTo>
                  <a:lnTo>
                    <a:pt x="1731" y="403"/>
                  </a:lnTo>
                  <a:lnTo>
                    <a:pt x="1327" y="807"/>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10" name="Freeform 102"/>
            <p:cNvSpPr/>
            <p:nvPr/>
          </p:nvSpPr>
          <p:spPr bwMode="auto">
            <a:xfrm>
              <a:off x="0" y="3107047"/>
              <a:ext cx="1043172" cy="962103"/>
            </a:xfrm>
            <a:custGeom>
              <a:avLst/>
              <a:gdLst>
                <a:gd name="T0" fmla="*/ 471 w 875"/>
                <a:gd name="T1" fmla="*/ 807 h 807"/>
                <a:gd name="T2" fmla="*/ 0 w 875"/>
                <a:gd name="T3" fmla="*/ 807 h 807"/>
                <a:gd name="T4" fmla="*/ 0 w 875"/>
                <a:gd name="T5" fmla="*/ 0 h 807"/>
                <a:gd name="T6" fmla="*/ 471 w 875"/>
                <a:gd name="T7" fmla="*/ 0 h 807"/>
                <a:gd name="T8" fmla="*/ 875 w 875"/>
                <a:gd name="T9" fmla="*/ 404 h 807"/>
                <a:gd name="T10" fmla="*/ 471 w 875"/>
                <a:gd name="T11" fmla="*/ 807 h 807"/>
              </a:gdLst>
              <a:ahLst/>
              <a:cxnLst>
                <a:cxn ang="0">
                  <a:pos x="T0" y="T1"/>
                </a:cxn>
                <a:cxn ang="0">
                  <a:pos x="T2" y="T3"/>
                </a:cxn>
                <a:cxn ang="0">
                  <a:pos x="T4" y="T5"/>
                </a:cxn>
                <a:cxn ang="0">
                  <a:pos x="T6" y="T7"/>
                </a:cxn>
                <a:cxn ang="0">
                  <a:pos x="T8" y="T9"/>
                </a:cxn>
                <a:cxn ang="0">
                  <a:pos x="T10" y="T11"/>
                </a:cxn>
              </a:cxnLst>
              <a:rect l="0" t="0" r="r" b="b"/>
              <a:pathLst>
                <a:path w="875" h="807">
                  <a:moveTo>
                    <a:pt x="471" y="807"/>
                  </a:moveTo>
                  <a:lnTo>
                    <a:pt x="0" y="807"/>
                  </a:lnTo>
                  <a:lnTo>
                    <a:pt x="0" y="0"/>
                  </a:lnTo>
                  <a:lnTo>
                    <a:pt x="471" y="0"/>
                  </a:lnTo>
                  <a:lnTo>
                    <a:pt x="875" y="404"/>
                  </a:lnTo>
                  <a:lnTo>
                    <a:pt x="471"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1" name="Freeform 103"/>
            <p:cNvSpPr/>
            <p:nvPr/>
          </p:nvSpPr>
          <p:spPr bwMode="auto">
            <a:xfrm>
              <a:off x="2684826" y="58600"/>
              <a:ext cx="960910" cy="960910"/>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A6A6A6">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2" name="Freeform 104"/>
            <p:cNvSpPr/>
            <p:nvPr/>
          </p:nvSpPr>
          <p:spPr bwMode="auto">
            <a:xfrm>
              <a:off x="3700578" y="58600"/>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rgbClr val="D9D9D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3" name="Freeform 105"/>
            <p:cNvSpPr/>
            <p:nvPr/>
          </p:nvSpPr>
          <p:spPr bwMode="auto">
            <a:xfrm>
              <a:off x="1669075" y="1074351"/>
              <a:ext cx="960910" cy="962103"/>
            </a:xfrm>
            <a:custGeom>
              <a:avLst/>
              <a:gdLst>
                <a:gd name="T0" fmla="*/ 806 w 806"/>
                <a:gd name="T1" fmla="*/ 807 h 807"/>
                <a:gd name="T2" fmla="*/ 0 w 806"/>
                <a:gd name="T3" fmla="*/ 0 h 807"/>
                <a:gd name="T4" fmla="*/ 806 w 806"/>
                <a:gd name="T5" fmla="*/ 0 h 807"/>
                <a:gd name="T6" fmla="*/ 806 w 806"/>
                <a:gd name="T7" fmla="*/ 807 h 807"/>
              </a:gdLst>
              <a:ahLst/>
              <a:cxnLst>
                <a:cxn ang="0">
                  <a:pos x="T0" y="T1"/>
                </a:cxn>
                <a:cxn ang="0">
                  <a:pos x="T2" y="T3"/>
                </a:cxn>
                <a:cxn ang="0">
                  <a:pos x="T4" y="T5"/>
                </a:cxn>
                <a:cxn ang="0">
                  <a:pos x="T6" y="T7"/>
                </a:cxn>
              </a:cxnLst>
              <a:rect l="0" t="0" r="r" b="b"/>
              <a:pathLst>
                <a:path w="806" h="807">
                  <a:moveTo>
                    <a:pt x="806" y="807"/>
                  </a:moveTo>
                  <a:lnTo>
                    <a:pt x="0" y="0"/>
                  </a:lnTo>
                  <a:lnTo>
                    <a:pt x="806" y="0"/>
                  </a:lnTo>
                  <a:lnTo>
                    <a:pt x="806" y="807"/>
                  </a:lnTo>
                  <a:close/>
                </a:path>
              </a:pathLst>
            </a:custGeom>
            <a:solidFill>
              <a:schemeClr val="bg1">
                <a:lumMod val="50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4" name="Freeform 106"/>
            <p:cNvSpPr/>
            <p:nvPr/>
          </p:nvSpPr>
          <p:spPr bwMode="auto">
            <a:xfrm>
              <a:off x="1669075" y="1074351"/>
              <a:ext cx="960910" cy="962103"/>
            </a:xfrm>
            <a:custGeom>
              <a:avLst/>
              <a:gdLst>
                <a:gd name="T0" fmla="*/ 806 w 806"/>
                <a:gd name="T1" fmla="*/ 0 h 807"/>
                <a:gd name="T2" fmla="*/ 0 w 806"/>
                <a:gd name="T3" fmla="*/ 807 h 807"/>
                <a:gd name="T4" fmla="*/ 806 w 806"/>
                <a:gd name="T5" fmla="*/ 807 h 807"/>
                <a:gd name="T6" fmla="*/ 806 w 806"/>
                <a:gd name="T7" fmla="*/ 0 h 807"/>
              </a:gdLst>
              <a:ahLst/>
              <a:cxnLst>
                <a:cxn ang="0">
                  <a:pos x="T0" y="T1"/>
                </a:cxn>
                <a:cxn ang="0">
                  <a:pos x="T2" y="T3"/>
                </a:cxn>
                <a:cxn ang="0">
                  <a:pos x="T4" y="T5"/>
                </a:cxn>
                <a:cxn ang="0">
                  <a:pos x="T6" y="T7"/>
                </a:cxn>
              </a:cxnLst>
              <a:rect l="0" t="0" r="r" b="b"/>
              <a:pathLst>
                <a:path w="806" h="807">
                  <a:moveTo>
                    <a:pt x="806" y="0"/>
                  </a:moveTo>
                  <a:lnTo>
                    <a:pt x="0" y="807"/>
                  </a:lnTo>
                  <a:lnTo>
                    <a:pt x="806" y="807"/>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5" name="Freeform 107"/>
            <p:cNvSpPr/>
            <p:nvPr/>
          </p:nvSpPr>
          <p:spPr bwMode="auto">
            <a:xfrm>
              <a:off x="2684826" y="1074351"/>
              <a:ext cx="960910" cy="962103"/>
            </a:xfrm>
            <a:custGeom>
              <a:avLst/>
              <a:gdLst>
                <a:gd name="T0" fmla="*/ 806 w 806"/>
                <a:gd name="T1" fmla="*/ 807 h 807"/>
                <a:gd name="T2" fmla="*/ 0 w 806"/>
                <a:gd name="T3" fmla="*/ 0 h 807"/>
                <a:gd name="T4" fmla="*/ 0 w 806"/>
                <a:gd name="T5" fmla="*/ 807 h 807"/>
                <a:gd name="T6" fmla="*/ 806 w 806"/>
                <a:gd name="T7" fmla="*/ 807 h 807"/>
              </a:gdLst>
              <a:ahLst/>
              <a:cxnLst>
                <a:cxn ang="0">
                  <a:pos x="T0" y="T1"/>
                </a:cxn>
                <a:cxn ang="0">
                  <a:pos x="T2" y="T3"/>
                </a:cxn>
                <a:cxn ang="0">
                  <a:pos x="T4" y="T5"/>
                </a:cxn>
                <a:cxn ang="0">
                  <a:pos x="T6" y="T7"/>
                </a:cxn>
              </a:cxnLst>
              <a:rect l="0" t="0" r="r" b="b"/>
              <a:pathLst>
                <a:path w="806" h="807">
                  <a:moveTo>
                    <a:pt x="806" y="807"/>
                  </a:moveTo>
                  <a:lnTo>
                    <a:pt x="0" y="0"/>
                  </a:lnTo>
                  <a:lnTo>
                    <a:pt x="0" y="807"/>
                  </a:lnTo>
                  <a:lnTo>
                    <a:pt x="806" y="807"/>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16" name="Freeform 109"/>
            <p:cNvSpPr/>
            <p:nvPr/>
          </p:nvSpPr>
          <p:spPr bwMode="auto">
            <a:xfrm>
              <a:off x="2691890" y="4125183"/>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17" name="Freeform 111"/>
            <p:cNvSpPr/>
            <p:nvPr/>
          </p:nvSpPr>
          <p:spPr bwMode="auto">
            <a:xfrm>
              <a:off x="1669075" y="4123990"/>
              <a:ext cx="960910" cy="960910"/>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18" name="Freeform 112"/>
            <p:cNvSpPr/>
            <p:nvPr/>
          </p:nvSpPr>
          <p:spPr bwMode="auto">
            <a:xfrm>
              <a:off x="1669075" y="4123990"/>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BFBFBF">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19" name="Freeform 113"/>
            <p:cNvSpPr/>
            <p:nvPr/>
          </p:nvSpPr>
          <p:spPr bwMode="auto">
            <a:xfrm>
              <a:off x="644979" y="2091295"/>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0" name="Freeform 114"/>
            <p:cNvSpPr/>
            <p:nvPr/>
          </p:nvSpPr>
          <p:spPr bwMode="auto">
            <a:xfrm>
              <a:off x="644979" y="2091295"/>
              <a:ext cx="960910" cy="960910"/>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1" name="Freeform 115"/>
            <p:cNvSpPr/>
            <p:nvPr/>
          </p:nvSpPr>
          <p:spPr bwMode="auto">
            <a:xfrm>
              <a:off x="1659537" y="2091295"/>
              <a:ext cx="960910" cy="960910"/>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22" name="Freeform 117"/>
            <p:cNvSpPr/>
            <p:nvPr/>
          </p:nvSpPr>
          <p:spPr bwMode="auto">
            <a:xfrm>
              <a:off x="1659537" y="3107047"/>
              <a:ext cx="960910" cy="962103"/>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3" name="Freeform 119"/>
            <p:cNvSpPr/>
            <p:nvPr/>
          </p:nvSpPr>
          <p:spPr bwMode="auto">
            <a:xfrm>
              <a:off x="644979" y="3108239"/>
              <a:ext cx="960910" cy="960910"/>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4" name="Freeform 120"/>
            <p:cNvSpPr/>
            <p:nvPr/>
          </p:nvSpPr>
          <p:spPr bwMode="auto">
            <a:xfrm>
              <a:off x="643786" y="3107047"/>
              <a:ext cx="962103" cy="962103"/>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DBDBDB">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25" name="그룹 89"/>
            <p:cNvGrpSpPr/>
            <p:nvPr/>
          </p:nvGrpSpPr>
          <p:grpSpPr>
            <a:xfrm>
              <a:off x="1328107" y="3390795"/>
              <a:ext cx="277782" cy="678360"/>
              <a:chOff x="1812925" y="4535488"/>
              <a:chExt cx="369888" cy="903287"/>
            </a:xfrm>
            <a:solidFill>
              <a:schemeClr val="accent2">
                <a:lumMod val="50000"/>
              </a:schemeClr>
            </a:solidFill>
          </p:grpSpPr>
          <p:sp>
            <p:nvSpPr>
              <p:cNvPr id="39" name="Freeform 5"/>
              <p:cNvSpPr/>
              <p:nvPr/>
            </p:nvSpPr>
            <p:spPr bwMode="auto">
              <a:xfrm>
                <a:off x="2027238" y="4535488"/>
                <a:ext cx="155575" cy="382588"/>
              </a:xfrm>
              <a:custGeom>
                <a:avLst/>
                <a:gdLst>
                  <a:gd name="T0" fmla="*/ 98 w 98"/>
                  <a:gd name="T1" fmla="*/ 0 h 241"/>
                  <a:gd name="T2" fmla="*/ 98 w 98"/>
                  <a:gd name="T3" fmla="*/ 0 h 241"/>
                  <a:gd name="T4" fmla="*/ 88 w 98"/>
                  <a:gd name="T5" fmla="*/ 2 h 241"/>
                  <a:gd name="T6" fmla="*/ 77 w 98"/>
                  <a:gd name="T7" fmla="*/ 7 h 241"/>
                  <a:gd name="T8" fmla="*/ 68 w 98"/>
                  <a:gd name="T9" fmla="*/ 11 h 241"/>
                  <a:gd name="T10" fmla="*/ 59 w 98"/>
                  <a:gd name="T11" fmla="*/ 16 h 241"/>
                  <a:gd name="T12" fmla="*/ 50 w 98"/>
                  <a:gd name="T13" fmla="*/ 21 h 241"/>
                  <a:gd name="T14" fmla="*/ 43 w 98"/>
                  <a:gd name="T15" fmla="*/ 28 h 241"/>
                  <a:gd name="T16" fmla="*/ 35 w 98"/>
                  <a:gd name="T17" fmla="*/ 35 h 241"/>
                  <a:gd name="T18" fmla="*/ 28 w 98"/>
                  <a:gd name="T19" fmla="*/ 42 h 241"/>
                  <a:gd name="T20" fmla="*/ 22 w 98"/>
                  <a:gd name="T21" fmla="*/ 51 h 241"/>
                  <a:gd name="T22" fmla="*/ 17 w 98"/>
                  <a:gd name="T23" fmla="*/ 60 h 241"/>
                  <a:gd name="T24" fmla="*/ 11 w 98"/>
                  <a:gd name="T25" fmla="*/ 68 h 241"/>
                  <a:gd name="T26" fmla="*/ 7 w 98"/>
                  <a:gd name="T27" fmla="*/ 79 h 241"/>
                  <a:gd name="T28" fmla="*/ 4 w 98"/>
                  <a:gd name="T29" fmla="*/ 88 h 241"/>
                  <a:gd name="T30" fmla="*/ 2 w 98"/>
                  <a:gd name="T31" fmla="*/ 99 h 241"/>
                  <a:gd name="T32" fmla="*/ 1 w 98"/>
                  <a:gd name="T33" fmla="*/ 109 h 241"/>
                  <a:gd name="T34" fmla="*/ 0 w 98"/>
                  <a:gd name="T35" fmla="*/ 121 h 241"/>
                  <a:gd name="T36" fmla="*/ 0 w 98"/>
                  <a:gd name="T37" fmla="*/ 121 h 241"/>
                  <a:gd name="T38" fmla="*/ 1 w 98"/>
                  <a:gd name="T39" fmla="*/ 131 h 241"/>
                  <a:gd name="T40" fmla="*/ 2 w 98"/>
                  <a:gd name="T41" fmla="*/ 143 h 241"/>
                  <a:gd name="T42" fmla="*/ 4 w 98"/>
                  <a:gd name="T43" fmla="*/ 153 h 241"/>
                  <a:gd name="T44" fmla="*/ 7 w 98"/>
                  <a:gd name="T45" fmla="*/ 162 h 241"/>
                  <a:gd name="T46" fmla="*/ 11 w 98"/>
                  <a:gd name="T47" fmla="*/ 172 h 241"/>
                  <a:gd name="T48" fmla="*/ 17 w 98"/>
                  <a:gd name="T49" fmla="*/ 181 h 241"/>
                  <a:gd name="T50" fmla="*/ 22 w 98"/>
                  <a:gd name="T51" fmla="*/ 191 h 241"/>
                  <a:gd name="T52" fmla="*/ 28 w 98"/>
                  <a:gd name="T53" fmla="*/ 199 h 241"/>
                  <a:gd name="T54" fmla="*/ 35 w 98"/>
                  <a:gd name="T55" fmla="*/ 206 h 241"/>
                  <a:gd name="T56" fmla="*/ 43 w 98"/>
                  <a:gd name="T57" fmla="*/ 214 h 241"/>
                  <a:gd name="T58" fmla="*/ 50 w 98"/>
                  <a:gd name="T59" fmla="*/ 220 h 241"/>
                  <a:gd name="T60" fmla="*/ 59 w 98"/>
                  <a:gd name="T61" fmla="*/ 225 h 241"/>
                  <a:gd name="T62" fmla="*/ 68 w 98"/>
                  <a:gd name="T63" fmla="*/ 230 h 241"/>
                  <a:gd name="T64" fmla="*/ 77 w 98"/>
                  <a:gd name="T65" fmla="*/ 235 h 241"/>
                  <a:gd name="T66" fmla="*/ 88 w 98"/>
                  <a:gd name="T67" fmla="*/ 238 h 241"/>
                  <a:gd name="T68" fmla="*/ 98 w 98"/>
                  <a:gd name="T69" fmla="*/ 241 h 241"/>
                  <a:gd name="T70" fmla="*/ 98 w 98"/>
                  <a:gd name="T71"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241">
                    <a:moveTo>
                      <a:pt x="98" y="0"/>
                    </a:moveTo>
                    <a:lnTo>
                      <a:pt x="98" y="0"/>
                    </a:lnTo>
                    <a:lnTo>
                      <a:pt x="88" y="2"/>
                    </a:lnTo>
                    <a:lnTo>
                      <a:pt x="77" y="7"/>
                    </a:lnTo>
                    <a:lnTo>
                      <a:pt x="68" y="11"/>
                    </a:lnTo>
                    <a:lnTo>
                      <a:pt x="59" y="16"/>
                    </a:lnTo>
                    <a:lnTo>
                      <a:pt x="50" y="21"/>
                    </a:lnTo>
                    <a:lnTo>
                      <a:pt x="43" y="28"/>
                    </a:lnTo>
                    <a:lnTo>
                      <a:pt x="35" y="35"/>
                    </a:lnTo>
                    <a:lnTo>
                      <a:pt x="28" y="42"/>
                    </a:lnTo>
                    <a:lnTo>
                      <a:pt x="22" y="51"/>
                    </a:lnTo>
                    <a:lnTo>
                      <a:pt x="17" y="60"/>
                    </a:lnTo>
                    <a:lnTo>
                      <a:pt x="11" y="68"/>
                    </a:lnTo>
                    <a:lnTo>
                      <a:pt x="7" y="79"/>
                    </a:lnTo>
                    <a:lnTo>
                      <a:pt x="4" y="88"/>
                    </a:lnTo>
                    <a:lnTo>
                      <a:pt x="2" y="99"/>
                    </a:lnTo>
                    <a:lnTo>
                      <a:pt x="1" y="109"/>
                    </a:lnTo>
                    <a:lnTo>
                      <a:pt x="0" y="121"/>
                    </a:lnTo>
                    <a:lnTo>
                      <a:pt x="0" y="121"/>
                    </a:lnTo>
                    <a:lnTo>
                      <a:pt x="1" y="131"/>
                    </a:lnTo>
                    <a:lnTo>
                      <a:pt x="2" y="143"/>
                    </a:lnTo>
                    <a:lnTo>
                      <a:pt x="4" y="153"/>
                    </a:lnTo>
                    <a:lnTo>
                      <a:pt x="7" y="162"/>
                    </a:lnTo>
                    <a:lnTo>
                      <a:pt x="11" y="172"/>
                    </a:lnTo>
                    <a:lnTo>
                      <a:pt x="17" y="181"/>
                    </a:lnTo>
                    <a:lnTo>
                      <a:pt x="22" y="191"/>
                    </a:lnTo>
                    <a:lnTo>
                      <a:pt x="28" y="199"/>
                    </a:lnTo>
                    <a:lnTo>
                      <a:pt x="35" y="206"/>
                    </a:lnTo>
                    <a:lnTo>
                      <a:pt x="43" y="214"/>
                    </a:lnTo>
                    <a:lnTo>
                      <a:pt x="50" y="220"/>
                    </a:lnTo>
                    <a:lnTo>
                      <a:pt x="59" y="225"/>
                    </a:lnTo>
                    <a:lnTo>
                      <a:pt x="68" y="230"/>
                    </a:lnTo>
                    <a:lnTo>
                      <a:pt x="77" y="235"/>
                    </a:lnTo>
                    <a:lnTo>
                      <a:pt x="88" y="238"/>
                    </a:lnTo>
                    <a:lnTo>
                      <a:pt x="98" y="241"/>
                    </a:lnTo>
                    <a:lnTo>
                      <a:pt x="98"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0" name="Freeform 7"/>
              <p:cNvSpPr/>
              <p:nvPr/>
            </p:nvSpPr>
            <p:spPr bwMode="auto">
              <a:xfrm>
                <a:off x="1812925" y="4949825"/>
                <a:ext cx="369888" cy="488950"/>
              </a:xfrm>
              <a:custGeom>
                <a:avLst/>
                <a:gdLst>
                  <a:gd name="T0" fmla="*/ 203 w 233"/>
                  <a:gd name="T1" fmla="*/ 0 h 308"/>
                  <a:gd name="T2" fmla="*/ 203 w 233"/>
                  <a:gd name="T3" fmla="*/ 0 h 308"/>
                  <a:gd name="T4" fmla="*/ 182 w 233"/>
                  <a:gd name="T5" fmla="*/ 0 h 308"/>
                  <a:gd name="T6" fmla="*/ 157 w 233"/>
                  <a:gd name="T7" fmla="*/ 2 h 308"/>
                  <a:gd name="T8" fmla="*/ 129 w 233"/>
                  <a:gd name="T9" fmla="*/ 6 h 308"/>
                  <a:gd name="T10" fmla="*/ 114 w 233"/>
                  <a:gd name="T11" fmla="*/ 8 h 308"/>
                  <a:gd name="T12" fmla="*/ 99 w 233"/>
                  <a:gd name="T13" fmla="*/ 12 h 308"/>
                  <a:gd name="T14" fmla="*/ 85 w 233"/>
                  <a:gd name="T15" fmla="*/ 16 h 308"/>
                  <a:gd name="T16" fmla="*/ 70 w 233"/>
                  <a:gd name="T17" fmla="*/ 22 h 308"/>
                  <a:gd name="T18" fmla="*/ 56 w 233"/>
                  <a:gd name="T19" fmla="*/ 28 h 308"/>
                  <a:gd name="T20" fmla="*/ 43 w 233"/>
                  <a:gd name="T21" fmla="*/ 35 h 308"/>
                  <a:gd name="T22" fmla="*/ 30 w 233"/>
                  <a:gd name="T23" fmla="*/ 44 h 308"/>
                  <a:gd name="T24" fmla="*/ 19 w 233"/>
                  <a:gd name="T25" fmla="*/ 53 h 308"/>
                  <a:gd name="T26" fmla="*/ 9 w 233"/>
                  <a:gd name="T27" fmla="*/ 63 h 308"/>
                  <a:gd name="T28" fmla="*/ 0 w 233"/>
                  <a:gd name="T29" fmla="*/ 76 h 308"/>
                  <a:gd name="T30" fmla="*/ 233 w 233"/>
                  <a:gd name="T31" fmla="*/ 308 h 308"/>
                  <a:gd name="T32" fmla="*/ 233 w 233"/>
                  <a:gd name="T33" fmla="*/ 1 h 308"/>
                  <a:gd name="T34" fmla="*/ 225 w 233"/>
                  <a:gd name="T35" fmla="*/ 1 h 308"/>
                  <a:gd name="T36" fmla="*/ 225 w 233"/>
                  <a:gd name="T37" fmla="*/ 1 h 308"/>
                  <a:gd name="T38" fmla="*/ 203 w 233"/>
                  <a:gd name="T39"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3" h="308">
                    <a:moveTo>
                      <a:pt x="203" y="0"/>
                    </a:moveTo>
                    <a:lnTo>
                      <a:pt x="203" y="0"/>
                    </a:lnTo>
                    <a:lnTo>
                      <a:pt x="182" y="0"/>
                    </a:lnTo>
                    <a:lnTo>
                      <a:pt x="157" y="2"/>
                    </a:lnTo>
                    <a:lnTo>
                      <a:pt x="129" y="6"/>
                    </a:lnTo>
                    <a:lnTo>
                      <a:pt x="114" y="8"/>
                    </a:lnTo>
                    <a:lnTo>
                      <a:pt x="99" y="12"/>
                    </a:lnTo>
                    <a:lnTo>
                      <a:pt x="85" y="16"/>
                    </a:lnTo>
                    <a:lnTo>
                      <a:pt x="70" y="22"/>
                    </a:lnTo>
                    <a:lnTo>
                      <a:pt x="56" y="28"/>
                    </a:lnTo>
                    <a:lnTo>
                      <a:pt x="43" y="35"/>
                    </a:lnTo>
                    <a:lnTo>
                      <a:pt x="30" y="44"/>
                    </a:lnTo>
                    <a:lnTo>
                      <a:pt x="19" y="53"/>
                    </a:lnTo>
                    <a:lnTo>
                      <a:pt x="9" y="63"/>
                    </a:lnTo>
                    <a:lnTo>
                      <a:pt x="0" y="76"/>
                    </a:lnTo>
                    <a:lnTo>
                      <a:pt x="233" y="308"/>
                    </a:lnTo>
                    <a:lnTo>
                      <a:pt x="233" y="1"/>
                    </a:lnTo>
                    <a:lnTo>
                      <a:pt x="225" y="1"/>
                    </a:lnTo>
                    <a:lnTo>
                      <a:pt x="225" y="1"/>
                    </a:lnTo>
                    <a:lnTo>
                      <a:pt x="203"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26" name="Freeform 36"/>
            <p:cNvSpPr/>
            <p:nvPr/>
          </p:nvSpPr>
          <p:spPr bwMode="auto">
            <a:xfrm>
              <a:off x="3700578" y="192350"/>
              <a:ext cx="164523" cy="513837"/>
            </a:xfrm>
            <a:custGeom>
              <a:avLst/>
              <a:gdLst>
                <a:gd name="T0" fmla="*/ 0 w 138"/>
                <a:gd name="T1" fmla="*/ 0 h 431"/>
                <a:gd name="T2" fmla="*/ 0 w 138"/>
                <a:gd name="T3" fmla="*/ 85 h 431"/>
                <a:gd name="T4" fmla="*/ 0 w 138"/>
                <a:gd name="T5" fmla="*/ 85 h 431"/>
                <a:gd name="T6" fmla="*/ 15 w 138"/>
                <a:gd name="T7" fmla="*/ 96 h 431"/>
                <a:gd name="T8" fmla="*/ 27 w 138"/>
                <a:gd name="T9" fmla="*/ 110 h 431"/>
                <a:gd name="T10" fmla="*/ 38 w 138"/>
                <a:gd name="T11" fmla="*/ 124 h 431"/>
                <a:gd name="T12" fmla="*/ 47 w 138"/>
                <a:gd name="T13" fmla="*/ 141 h 431"/>
                <a:gd name="T14" fmla="*/ 56 w 138"/>
                <a:gd name="T15" fmla="*/ 158 h 431"/>
                <a:gd name="T16" fmla="*/ 61 w 138"/>
                <a:gd name="T17" fmla="*/ 177 h 431"/>
                <a:gd name="T18" fmla="*/ 64 w 138"/>
                <a:gd name="T19" fmla="*/ 195 h 431"/>
                <a:gd name="T20" fmla="*/ 65 w 138"/>
                <a:gd name="T21" fmla="*/ 215 h 431"/>
                <a:gd name="T22" fmla="*/ 65 w 138"/>
                <a:gd name="T23" fmla="*/ 215 h 431"/>
                <a:gd name="T24" fmla="*/ 64 w 138"/>
                <a:gd name="T25" fmla="*/ 235 h 431"/>
                <a:gd name="T26" fmla="*/ 61 w 138"/>
                <a:gd name="T27" fmla="*/ 254 h 431"/>
                <a:gd name="T28" fmla="*/ 56 w 138"/>
                <a:gd name="T29" fmla="*/ 272 h 431"/>
                <a:gd name="T30" fmla="*/ 47 w 138"/>
                <a:gd name="T31" fmla="*/ 290 h 431"/>
                <a:gd name="T32" fmla="*/ 38 w 138"/>
                <a:gd name="T33" fmla="*/ 305 h 431"/>
                <a:gd name="T34" fmla="*/ 27 w 138"/>
                <a:gd name="T35" fmla="*/ 321 h 431"/>
                <a:gd name="T36" fmla="*/ 15 w 138"/>
                <a:gd name="T37" fmla="*/ 333 h 431"/>
                <a:gd name="T38" fmla="*/ 0 w 138"/>
                <a:gd name="T39" fmla="*/ 346 h 431"/>
                <a:gd name="T40" fmla="*/ 0 w 138"/>
                <a:gd name="T41" fmla="*/ 431 h 431"/>
                <a:gd name="T42" fmla="*/ 0 w 138"/>
                <a:gd name="T43" fmla="*/ 431 h 431"/>
                <a:gd name="T44" fmla="*/ 15 w 138"/>
                <a:gd name="T45" fmla="*/ 423 h 431"/>
                <a:gd name="T46" fmla="*/ 30 w 138"/>
                <a:gd name="T47" fmla="*/ 414 h 431"/>
                <a:gd name="T48" fmla="*/ 43 w 138"/>
                <a:gd name="T49" fmla="*/ 405 h 431"/>
                <a:gd name="T50" fmla="*/ 57 w 138"/>
                <a:gd name="T51" fmla="*/ 394 h 431"/>
                <a:gd name="T52" fmla="*/ 68 w 138"/>
                <a:gd name="T53" fmla="*/ 384 h 431"/>
                <a:gd name="T54" fmla="*/ 80 w 138"/>
                <a:gd name="T55" fmla="*/ 371 h 431"/>
                <a:gd name="T56" fmla="*/ 90 w 138"/>
                <a:gd name="T57" fmla="*/ 359 h 431"/>
                <a:gd name="T58" fmla="*/ 100 w 138"/>
                <a:gd name="T59" fmla="*/ 345 h 431"/>
                <a:gd name="T60" fmla="*/ 109 w 138"/>
                <a:gd name="T61" fmla="*/ 330 h 431"/>
                <a:gd name="T62" fmla="*/ 116 w 138"/>
                <a:gd name="T63" fmla="*/ 316 h 431"/>
                <a:gd name="T64" fmla="*/ 123 w 138"/>
                <a:gd name="T65" fmla="*/ 300 h 431"/>
                <a:gd name="T66" fmla="*/ 128 w 138"/>
                <a:gd name="T67" fmla="*/ 283 h 431"/>
                <a:gd name="T68" fmla="*/ 133 w 138"/>
                <a:gd name="T69" fmla="*/ 268 h 431"/>
                <a:gd name="T70" fmla="*/ 136 w 138"/>
                <a:gd name="T71" fmla="*/ 250 h 431"/>
                <a:gd name="T72" fmla="*/ 138 w 138"/>
                <a:gd name="T73" fmla="*/ 233 h 431"/>
                <a:gd name="T74" fmla="*/ 138 w 138"/>
                <a:gd name="T75" fmla="*/ 215 h 431"/>
                <a:gd name="T76" fmla="*/ 138 w 138"/>
                <a:gd name="T77" fmla="*/ 215 h 431"/>
                <a:gd name="T78" fmla="*/ 138 w 138"/>
                <a:gd name="T79" fmla="*/ 198 h 431"/>
                <a:gd name="T80" fmla="*/ 136 w 138"/>
                <a:gd name="T81" fmla="*/ 180 h 431"/>
                <a:gd name="T82" fmla="*/ 133 w 138"/>
                <a:gd name="T83" fmla="*/ 163 h 431"/>
                <a:gd name="T84" fmla="*/ 128 w 138"/>
                <a:gd name="T85" fmla="*/ 146 h 431"/>
                <a:gd name="T86" fmla="*/ 123 w 138"/>
                <a:gd name="T87" fmla="*/ 131 h 431"/>
                <a:gd name="T88" fmla="*/ 116 w 138"/>
                <a:gd name="T89" fmla="*/ 115 h 431"/>
                <a:gd name="T90" fmla="*/ 109 w 138"/>
                <a:gd name="T91" fmla="*/ 100 h 431"/>
                <a:gd name="T92" fmla="*/ 100 w 138"/>
                <a:gd name="T93" fmla="*/ 86 h 431"/>
                <a:gd name="T94" fmla="*/ 90 w 138"/>
                <a:gd name="T95" fmla="*/ 72 h 431"/>
                <a:gd name="T96" fmla="*/ 80 w 138"/>
                <a:gd name="T97" fmla="*/ 60 h 431"/>
                <a:gd name="T98" fmla="*/ 68 w 138"/>
                <a:gd name="T99" fmla="*/ 47 h 431"/>
                <a:gd name="T100" fmla="*/ 57 w 138"/>
                <a:gd name="T101" fmla="*/ 36 h 431"/>
                <a:gd name="T102" fmla="*/ 43 w 138"/>
                <a:gd name="T103" fmla="*/ 25 h 431"/>
                <a:gd name="T104" fmla="*/ 30 w 138"/>
                <a:gd name="T105" fmla="*/ 16 h 431"/>
                <a:gd name="T106" fmla="*/ 15 w 138"/>
                <a:gd name="T107" fmla="*/ 7 h 431"/>
                <a:gd name="T108" fmla="*/ 0 w 138"/>
                <a:gd name="T109" fmla="*/ 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 h="431">
                  <a:moveTo>
                    <a:pt x="0" y="0"/>
                  </a:moveTo>
                  <a:lnTo>
                    <a:pt x="0" y="85"/>
                  </a:lnTo>
                  <a:lnTo>
                    <a:pt x="0" y="85"/>
                  </a:lnTo>
                  <a:lnTo>
                    <a:pt x="15" y="96"/>
                  </a:lnTo>
                  <a:lnTo>
                    <a:pt x="27" y="110"/>
                  </a:lnTo>
                  <a:lnTo>
                    <a:pt x="38" y="124"/>
                  </a:lnTo>
                  <a:lnTo>
                    <a:pt x="47" y="141"/>
                  </a:lnTo>
                  <a:lnTo>
                    <a:pt x="56" y="158"/>
                  </a:lnTo>
                  <a:lnTo>
                    <a:pt x="61" y="177"/>
                  </a:lnTo>
                  <a:lnTo>
                    <a:pt x="64" y="195"/>
                  </a:lnTo>
                  <a:lnTo>
                    <a:pt x="65" y="215"/>
                  </a:lnTo>
                  <a:lnTo>
                    <a:pt x="65" y="215"/>
                  </a:lnTo>
                  <a:lnTo>
                    <a:pt x="64" y="235"/>
                  </a:lnTo>
                  <a:lnTo>
                    <a:pt x="61" y="254"/>
                  </a:lnTo>
                  <a:lnTo>
                    <a:pt x="56" y="272"/>
                  </a:lnTo>
                  <a:lnTo>
                    <a:pt x="47" y="290"/>
                  </a:lnTo>
                  <a:lnTo>
                    <a:pt x="38" y="305"/>
                  </a:lnTo>
                  <a:lnTo>
                    <a:pt x="27" y="321"/>
                  </a:lnTo>
                  <a:lnTo>
                    <a:pt x="15" y="333"/>
                  </a:lnTo>
                  <a:lnTo>
                    <a:pt x="0" y="346"/>
                  </a:lnTo>
                  <a:lnTo>
                    <a:pt x="0" y="431"/>
                  </a:lnTo>
                  <a:lnTo>
                    <a:pt x="0" y="431"/>
                  </a:lnTo>
                  <a:lnTo>
                    <a:pt x="15" y="423"/>
                  </a:lnTo>
                  <a:lnTo>
                    <a:pt x="30" y="414"/>
                  </a:lnTo>
                  <a:lnTo>
                    <a:pt x="43" y="405"/>
                  </a:lnTo>
                  <a:lnTo>
                    <a:pt x="57" y="394"/>
                  </a:lnTo>
                  <a:lnTo>
                    <a:pt x="68" y="384"/>
                  </a:lnTo>
                  <a:lnTo>
                    <a:pt x="80" y="371"/>
                  </a:lnTo>
                  <a:lnTo>
                    <a:pt x="90" y="359"/>
                  </a:lnTo>
                  <a:lnTo>
                    <a:pt x="100" y="345"/>
                  </a:lnTo>
                  <a:lnTo>
                    <a:pt x="109" y="330"/>
                  </a:lnTo>
                  <a:lnTo>
                    <a:pt x="116" y="316"/>
                  </a:lnTo>
                  <a:lnTo>
                    <a:pt x="123" y="300"/>
                  </a:lnTo>
                  <a:lnTo>
                    <a:pt x="128" y="283"/>
                  </a:lnTo>
                  <a:lnTo>
                    <a:pt x="133" y="268"/>
                  </a:lnTo>
                  <a:lnTo>
                    <a:pt x="136" y="250"/>
                  </a:lnTo>
                  <a:lnTo>
                    <a:pt x="138" y="233"/>
                  </a:lnTo>
                  <a:lnTo>
                    <a:pt x="138" y="215"/>
                  </a:lnTo>
                  <a:lnTo>
                    <a:pt x="138" y="215"/>
                  </a:lnTo>
                  <a:lnTo>
                    <a:pt x="138" y="198"/>
                  </a:lnTo>
                  <a:lnTo>
                    <a:pt x="136" y="180"/>
                  </a:lnTo>
                  <a:lnTo>
                    <a:pt x="133" y="163"/>
                  </a:lnTo>
                  <a:lnTo>
                    <a:pt x="128" y="146"/>
                  </a:lnTo>
                  <a:lnTo>
                    <a:pt x="123" y="131"/>
                  </a:lnTo>
                  <a:lnTo>
                    <a:pt x="116" y="115"/>
                  </a:lnTo>
                  <a:lnTo>
                    <a:pt x="109" y="100"/>
                  </a:lnTo>
                  <a:lnTo>
                    <a:pt x="100" y="86"/>
                  </a:lnTo>
                  <a:lnTo>
                    <a:pt x="90" y="72"/>
                  </a:lnTo>
                  <a:lnTo>
                    <a:pt x="80" y="60"/>
                  </a:lnTo>
                  <a:lnTo>
                    <a:pt x="68" y="47"/>
                  </a:lnTo>
                  <a:lnTo>
                    <a:pt x="57" y="36"/>
                  </a:lnTo>
                  <a:lnTo>
                    <a:pt x="43" y="25"/>
                  </a:lnTo>
                  <a:lnTo>
                    <a:pt x="30" y="16"/>
                  </a:lnTo>
                  <a:lnTo>
                    <a:pt x="15" y="7"/>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7" name="Freeform 38"/>
            <p:cNvSpPr/>
            <p:nvPr/>
          </p:nvSpPr>
          <p:spPr bwMode="auto">
            <a:xfrm>
              <a:off x="3195087" y="168988"/>
              <a:ext cx="450650" cy="656901"/>
            </a:xfrm>
            <a:custGeom>
              <a:avLst/>
              <a:gdLst>
                <a:gd name="T0" fmla="*/ 326 w 378"/>
                <a:gd name="T1" fmla="*/ 0 h 551"/>
                <a:gd name="T2" fmla="*/ 286 w 378"/>
                <a:gd name="T3" fmla="*/ 3 h 551"/>
                <a:gd name="T4" fmla="*/ 93 w 378"/>
                <a:gd name="T5" fmla="*/ 198 h 551"/>
                <a:gd name="T6" fmla="*/ 89 w 378"/>
                <a:gd name="T7" fmla="*/ 237 h 551"/>
                <a:gd name="T8" fmla="*/ 90 w 378"/>
                <a:gd name="T9" fmla="*/ 253 h 551"/>
                <a:gd name="T10" fmla="*/ 94 w 378"/>
                <a:gd name="T11" fmla="*/ 283 h 551"/>
                <a:gd name="T12" fmla="*/ 101 w 378"/>
                <a:gd name="T13" fmla="*/ 313 h 551"/>
                <a:gd name="T14" fmla="*/ 113 w 378"/>
                <a:gd name="T15" fmla="*/ 340 h 551"/>
                <a:gd name="T16" fmla="*/ 15 w 378"/>
                <a:gd name="T17" fmla="*/ 458 h 551"/>
                <a:gd name="T18" fmla="*/ 9 w 378"/>
                <a:gd name="T19" fmla="*/ 466 h 551"/>
                <a:gd name="T20" fmla="*/ 1 w 378"/>
                <a:gd name="T21" fmla="*/ 486 h 551"/>
                <a:gd name="T22" fmla="*/ 1 w 378"/>
                <a:gd name="T23" fmla="*/ 507 h 551"/>
                <a:gd name="T24" fmla="*/ 9 w 378"/>
                <a:gd name="T25" fmla="*/ 526 h 551"/>
                <a:gd name="T26" fmla="*/ 15 w 378"/>
                <a:gd name="T27" fmla="*/ 535 h 551"/>
                <a:gd name="T28" fmla="*/ 34 w 378"/>
                <a:gd name="T29" fmla="*/ 547 h 551"/>
                <a:gd name="T30" fmla="*/ 54 w 378"/>
                <a:gd name="T31" fmla="*/ 551 h 551"/>
                <a:gd name="T32" fmla="*/ 65 w 378"/>
                <a:gd name="T33" fmla="*/ 550 h 551"/>
                <a:gd name="T34" fmla="*/ 84 w 378"/>
                <a:gd name="T35" fmla="*/ 542 h 551"/>
                <a:gd name="T36" fmla="*/ 194 w 378"/>
                <a:gd name="T37" fmla="*/ 434 h 551"/>
                <a:gd name="T38" fmla="*/ 209 w 378"/>
                <a:gd name="T39" fmla="*/ 443 h 551"/>
                <a:gd name="T40" fmla="*/ 239 w 378"/>
                <a:gd name="T41" fmla="*/ 458 h 551"/>
                <a:gd name="T42" fmla="*/ 273 w 378"/>
                <a:gd name="T43" fmla="*/ 468 h 551"/>
                <a:gd name="T44" fmla="*/ 308 w 378"/>
                <a:gd name="T45" fmla="*/ 474 h 551"/>
                <a:gd name="T46" fmla="*/ 326 w 378"/>
                <a:gd name="T47" fmla="*/ 475 h 551"/>
                <a:gd name="T48" fmla="*/ 353 w 378"/>
                <a:gd name="T49" fmla="*/ 473 h 551"/>
                <a:gd name="T50" fmla="*/ 378 w 378"/>
                <a:gd name="T51" fmla="*/ 468 h 551"/>
                <a:gd name="T52" fmla="*/ 378 w 378"/>
                <a:gd name="T53" fmla="*/ 393 h 551"/>
                <a:gd name="T54" fmla="*/ 353 w 378"/>
                <a:gd name="T55" fmla="*/ 399 h 551"/>
                <a:gd name="T56" fmla="*/ 326 w 378"/>
                <a:gd name="T57" fmla="*/ 401 h 551"/>
                <a:gd name="T58" fmla="*/ 309 w 378"/>
                <a:gd name="T59" fmla="*/ 400 h 551"/>
                <a:gd name="T60" fmla="*/ 278 w 378"/>
                <a:gd name="T61" fmla="*/ 394 h 551"/>
                <a:gd name="T62" fmla="*/ 249 w 378"/>
                <a:gd name="T63" fmla="*/ 382 h 551"/>
                <a:gd name="T64" fmla="*/ 221 w 378"/>
                <a:gd name="T65" fmla="*/ 364 h 551"/>
                <a:gd name="T66" fmla="*/ 199 w 378"/>
                <a:gd name="T67" fmla="*/ 342 h 551"/>
                <a:gd name="T68" fmla="*/ 182 w 378"/>
                <a:gd name="T69" fmla="*/ 316 h 551"/>
                <a:gd name="T70" fmla="*/ 169 w 378"/>
                <a:gd name="T71" fmla="*/ 285 h 551"/>
                <a:gd name="T72" fmla="*/ 163 w 378"/>
                <a:gd name="T73" fmla="*/ 254 h 551"/>
                <a:gd name="T74" fmla="*/ 162 w 378"/>
                <a:gd name="T75" fmla="*/ 237 h 551"/>
                <a:gd name="T76" fmla="*/ 165 w 378"/>
                <a:gd name="T77" fmla="*/ 204 h 551"/>
                <a:gd name="T78" fmla="*/ 175 w 378"/>
                <a:gd name="T79" fmla="*/ 174 h 551"/>
                <a:gd name="T80" fmla="*/ 190 w 378"/>
                <a:gd name="T81" fmla="*/ 145 h 551"/>
                <a:gd name="T82" fmla="*/ 210 w 378"/>
                <a:gd name="T83" fmla="*/ 121 h 551"/>
                <a:gd name="T84" fmla="*/ 235 w 378"/>
                <a:gd name="T85" fmla="*/ 101 h 551"/>
                <a:gd name="T86" fmla="*/ 262 w 378"/>
                <a:gd name="T87" fmla="*/ 86 h 551"/>
                <a:gd name="T88" fmla="*/ 294 w 378"/>
                <a:gd name="T89" fmla="*/ 76 h 551"/>
                <a:gd name="T90" fmla="*/ 326 w 378"/>
                <a:gd name="T91" fmla="*/ 73 h 551"/>
                <a:gd name="T92" fmla="*/ 340 w 378"/>
                <a:gd name="T93" fmla="*/ 73 h 551"/>
                <a:gd name="T94" fmla="*/ 366 w 378"/>
                <a:gd name="T95" fmla="*/ 77 h 551"/>
                <a:gd name="T96" fmla="*/ 378 w 378"/>
                <a:gd name="T97" fmla="*/ 5 h 551"/>
                <a:gd name="T98" fmla="*/ 366 w 378"/>
                <a:gd name="T99" fmla="*/ 3 h 551"/>
                <a:gd name="T100" fmla="*/ 340 w 378"/>
                <a:gd name="T10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8" h="551">
                  <a:moveTo>
                    <a:pt x="326" y="0"/>
                  </a:moveTo>
                  <a:lnTo>
                    <a:pt x="326" y="0"/>
                  </a:lnTo>
                  <a:lnTo>
                    <a:pt x="306" y="1"/>
                  </a:lnTo>
                  <a:lnTo>
                    <a:pt x="286" y="3"/>
                  </a:lnTo>
                  <a:lnTo>
                    <a:pt x="93" y="198"/>
                  </a:lnTo>
                  <a:lnTo>
                    <a:pt x="93" y="198"/>
                  </a:lnTo>
                  <a:lnTo>
                    <a:pt x="90" y="216"/>
                  </a:lnTo>
                  <a:lnTo>
                    <a:pt x="89" y="237"/>
                  </a:lnTo>
                  <a:lnTo>
                    <a:pt x="89" y="237"/>
                  </a:lnTo>
                  <a:lnTo>
                    <a:pt x="90" y="253"/>
                  </a:lnTo>
                  <a:lnTo>
                    <a:pt x="91" y="269"/>
                  </a:lnTo>
                  <a:lnTo>
                    <a:pt x="94" y="283"/>
                  </a:lnTo>
                  <a:lnTo>
                    <a:pt x="97" y="298"/>
                  </a:lnTo>
                  <a:lnTo>
                    <a:pt x="101" y="313"/>
                  </a:lnTo>
                  <a:lnTo>
                    <a:pt x="106" y="326"/>
                  </a:lnTo>
                  <a:lnTo>
                    <a:pt x="113" y="340"/>
                  </a:lnTo>
                  <a:lnTo>
                    <a:pt x="120" y="353"/>
                  </a:lnTo>
                  <a:lnTo>
                    <a:pt x="15" y="458"/>
                  </a:lnTo>
                  <a:lnTo>
                    <a:pt x="15" y="458"/>
                  </a:lnTo>
                  <a:lnTo>
                    <a:pt x="9" y="466"/>
                  </a:lnTo>
                  <a:lnTo>
                    <a:pt x="4" y="476"/>
                  </a:lnTo>
                  <a:lnTo>
                    <a:pt x="1" y="486"/>
                  </a:lnTo>
                  <a:lnTo>
                    <a:pt x="0" y="497"/>
                  </a:lnTo>
                  <a:lnTo>
                    <a:pt x="1" y="507"/>
                  </a:lnTo>
                  <a:lnTo>
                    <a:pt x="4" y="516"/>
                  </a:lnTo>
                  <a:lnTo>
                    <a:pt x="9" y="526"/>
                  </a:lnTo>
                  <a:lnTo>
                    <a:pt x="15" y="535"/>
                  </a:lnTo>
                  <a:lnTo>
                    <a:pt x="15" y="535"/>
                  </a:lnTo>
                  <a:lnTo>
                    <a:pt x="24" y="542"/>
                  </a:lnTo>
                  <a:lnTo>
                    <a:pt x="34" y="547"/>
                  </a:lnTo>
                  <a:lnTo>
                    <a:pt x="44" y="550"/>
                  </a:lnTo>
                  <a:lnTo>
                    <a:pt x="54" y="551"/>
                  </a:lnTo>
                  <a:lnTo>
                    <a:pt x="54" y="551"/>
                  </a:lnTo>
                  <a:lnTo>
                    <a:pt x="65" y="550"/>
                  </a:lnTo>
                  <a:lnTo>
                    <a:pt x="75" y="547"/>
                  </a:lnTo>
                  <a:lnTo>
                    <a:pt x="84" y="542"/>
                  </a:lnTo>
                  <a:lnTo>
                    <a:pt x="93" y="535"/>
                  </a:lnTo>
                  <a:lnTo>
                    <a:pt x="194" y="434"/>
                  </a:lnTo>
                  <a:lnTo>
                    <a:pt x="194" y="434"/>
                  </a:lnTo>
                  <a:lnTo>
                    <a:pt x="209" y="443"/>
                  </a:lnTo>
                  <a:lnTo>
                    <a:pt x="224" y="451"/>
                  </a:lnTo>
                  <a:lnTo>
                    <a:pt x="239" y="458"/>
                  </a:lnTo>
                  <a:lnTo>
                    <a:pt x="256" y="463"/>
                  </a:lnTo>
                  <a:lnTo>
                    <a:pt x="273" y="468"/>
                  </a:lnTo>
                  <a:lnTo>
                    <a:pt x="290" y="472"/>
                  </a:lnTo>
                  <a:lnTo>
                    <a:pt x="308" y="474"/>
                  </a:lnTo>
                  <a:lnTo>
                    <a:pt x="326" y="475"/>
                  </a:lnTo>
                  <a:lnTo>
                    <a:pt x="326" y="475"/>
                  </a:lnTo>
                  <a:lnTo>
                    <a:pt x="340" y="474"/>
                  </a:lnTo>
                  <a:lnTo>
                    <a:pt x="353" y="473"/>
                  </a:lnTo>
                  <a:lnTo>
                    <a:pt x="366" y="470"/>
                  </a:lnTo>
                  <a:lnTo>
                    <a:pt x="378" y="468"/>
                  </a:lnTo>
                  <a:lnTo>
                    <a:pt x="378" y="393"/>
                  </a:lnTo>
                  <a:lnTo>
                    <a:pt x="378" y="393"/>
                  </a:lnTo>
                  <a:lnTo>
                    <a:pt x="366" y="396"/>
                  </a:lnTo>
                  <a:lnTo>
                    <a:pt x="353" y="399"/>
                  </a:lnTo>
                  <a:lnTo>
                    <a:pt x="340" y="400"/>
                  </a:lnTo>
                  <a:lnTo>
                    <a:pt x="326" y="401"/>
                  </a:lnTo>
                  <a:lnTo>
                    <a:pt x="326" y="401"/>
                  </a:lnTo>
                  <a:lnTo>
                    <a:pt x="309" y="400"/>
                  </a:lnTo>
                  <a:lnTo>
                    <a:pt x="294" y="398"/>
                  </a:lnTo>
                  <a:lnTo>
                    <a:pt x="278" y="394"/>
                  </a:lnTo>
                  <a:lnTo>
                    <a:pt x="262" y="388"/>
                  </a:lnTo>
                  <a:lnTo>
                    <a:pt x="249" y="382"/>
                  </a:lnTo>
                  <a:lnTo>
                    <a:pt x="235" y="373"/>
                  </a:lnTo>
                  <a:lnTo>
                    <a:pt x="221" y="364"/>
                  </a:lnTo>
                  <a:lnTo>
                    <a:pt x="210" y="353"/>
                  </a:lnTo>
                  <a:lnTo>
                    <a:pt x="199" y="342"/>
                  </a:lnTo>
                  <a:lnTo>
                    <a:pt x="190" y="329"/>
                  </a:lnTo>
                  <a:lnTo>
                    <a:pt x="182" y="316"/>
                  </a:lnTo>
                  <a:lnTo>
                    <a:pt x="175" y="301"/>
                  </a:lnTo>
                  <a:lnTo>
                    <a:pt x="169" y="285"/>
                  </a:lnTo>
                  <a:lnTo>
                    <a:pt x="165" y="270"/>
                  </a:lnTo>
                  <a:lnTo>
                    <a:pt x="163" y="254"/>
                  </a:lnTo>
                  <a:lnTo>
                    <a:pt x="162" y="237"/>
                  </a:lnTo>
                  <a:lnTo>
                    <a:pt x="162" y="237"/>
                  </a:lnTo>
                  <a:lnTo>
                    <a:pt x="163" y="221"/>
                  </a:lnTo>
                  <a:lnTo>
                    <a:pt x="165" y="204"/>
                  </a:lnTo>
                  <a:lnTo>
                    <a:pt x="169" y="188"/>
                  </a:lnTo>
                  <a:lnTo>
                    <a:pt x="175" y="174"/>
                  </a:lnTo>
                  <a:lnTo>
                    <a:pt x="182" y="159"/>
                  </a:lnTo>
                  <a:lnTo>
                    <a:pt x="190" y="145"/>
                  </a:lnTo>
                  <a:lnTo>
                    <a:pt x="199" y="133"/>
                  </a:lnTo>
                  <a:lnTo>
                    <a:pt x="210" y="121"/>
                  </a:lnTo>
                  <a:lnTo>
                    <a:pt x="221" y="111"/>
                  </a:lnTo>
                  <a:lnTo>
                    <a:pt x="235" y="101"/>
                  </a:lnTo>
                  <a:lnTo>
                    <a:pt x="249" y="93"/>
                  </a:lnTo>
                  <a:lnTo>
                    <a:pt x="262" y="86"/>
                  </a:lnTo>
                  <a:lnTo>
                    <a:pt x="278" y="81"/>
                  </a:lnTo>
                  <a:lnTo>
                    <a:pt x="294" y="76"/>
                  </a:lnTo>
                  <a:lnTo>
                    <a:pt x="309" y="74"/>
                  </a:lnTo>
                  <a:lnTo>
                    <a:pt x="326" y="73"/>
                  </a:lnTo>
                  <a:lnTo>
                    <a:pt x="326" y="73"/>
                  </a:lnTo>
                  <a:lnTo>
                    <a:pt x="340" y="73"/>
                  </a:lnTo>
                  <a:lnTo>
                    <a:pt x="353" y="75"/>
                  </a:lnTo>
                  <a:lnTo>
                    <a:pt x="366" y="77"/>
                  </a:lnTo>
                  <a:lnTo>
                    <a:pt x="378" y="82"/>
                  </a:lnTo>
                  <a:lnTo>
                    <a:pt x="378" y="5"/>
                  </a:lnTo>
                  <a:lnTo>
                    <a:pt x="378" y="5"/>
                  </a:lnTo>
                  <a:lnTo>
                    <a:pt x="366" y="3"/>
                  </a:lnTo>
                  <a:lnTo>
                    <a:pt x="353" y="1"/>
                  </a:lnTo>
                  <a:lnTo>
                    <a:pt x="340" y="0"/>
                  </a:lnTo>
                  <a:lnTo>
                    <a:pt x="326"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8" name="Freeform 42"/>
            <p:cNvSpPr/>
            <p:nvPr/>
          </p:nvSpPr>
          <p:spPr bwMode="auto">
            <a:xfrm>
              <a:off x="2435657" y="1327973"/>
              <a:ext cx="194328" cy="664054"/>
            </a:xfrm>
            <a:custGeom>
              <a:avLst/>
              <a:gdLst>
                <a:gd name="T0" fmla="*/ 74 w 163"/>
                <a:gd name="T1" fmla="*/ 186 h 557"/>
                <a:gd name="T2" fmla="*/ 76 w 163"/>
                <a:gd name="T3" fmla="*/ 166 h 557"/>
                <a:gd name="T4" fmla="*/ 82 w 163"/>
                <a:gd name="T5" fmla="*/ 147 h 557"/>
                <a:gd name="T6" fmla="*/ 89 w 163"/>
                <a:gd name="T7" fmla="*/ 129 h 557"/>
                <a:gd name="T8" fmla="*/ 100 w 163"/>
                <a:gd name="T9" fmla="*/ 115 h 557"/>
                <a:gd name="T10" fmla="*/ 113 w 163"/>
                <a:gd name="T11" fmla="*/ 101 h 557"/>
                <a:gd name="T12" fmla="*/ 128 w 163"/>
                <a:gd name="T13" fmla="*/ 90 h 557"/>
                <a:gd name="T14" fmla="*/ 145 w 163"/>
                <a:gd name="T15" fmla="*/ 81 h 557"/>
                <a:gd name="T16" fmla="*/ 163 w 163"/>
                <a:gd name="T17" fmla="*/ 76 h 557"/>
                <a:gd name="T18" fmla="*/ 163 w 163"/>
                <a:gd name="T19" fmla="*/ 0 h 557"/>
                <a:gd name="T20" fmla="*/ 130 w 163"/>
                <a:gd name="T21" fmla="*/ 7 h 557"/>
                <a:gd name="T22" fmla="*/ 99 w 163"/>
                <a:gd name="T23" fmla="*/ 21 h 557"/>
                <a:gd name="T24" fmla="*/ 71 w 163"/>
                <a:gd name="T25" fmla="*/ 38 h 557"/>
                <a:gd name="T26" fmla="*/ 47 w 163"/>
                <a:gd name="T27" fmla="*/ 61 h 557"/>
                <a:gd name="T28" fmla="*/ 27 w 163"/>
                <a:gd name="T29" fmla="*/ 88 h 557"/>
                <a:gd name="T30" fmla="*/ 13 w 163"/>
                <a:gd name="T31" fmla="*/ 118 h 557"/>
                <a:gd name="T32" fmla="*/ 3 w 163"/>
                <a:gd name="T33" fmla="*/ 150 h 557"/>
                <a:gd name="T34" fmla="*/ 0 w 163"/>
                <a:gd name="T35" fmla="*/ 186 h 557"/>
                <a:gd name="T36" fmla="*/ 1 w 163"/>
                <a:gd name="T37" fmla="*/ 202 h 557"/>
                <a:gd name="T38" fmla="*/ 10 w 163"/>
                <a:gd name="T39" fmla="*/ 242 h 557"/>
                <a:gd name="T40" fmla="*/ 27 w 163"/>
                <a:gd name="T41" fmla="*/ 289 h 557"/>
                <a:gd name="T42" fmla="*/ 63 w 163"/>
                <a:gd name="T43" fmla="*/ 369 h 557"/>
                <a:gd name="T44" fmla="*/ 116 w 163"/>
                <a:gd name="T45" fmla="*/ 473 h 557"/>
                <a:gd name="T46" fmla="*/ 163 w 163"/>
                <a:gd name="T47" fmla="*/ 557 h 557"/>
                <a:gd name="T48" fmla="*/ 163 w 163"/>
                <a:gd name="T49" fmla="*/ 295 h 557"/>
                <a:gd name="T50" fmla="*/ 145 w 163"/>
                <a:gd name="T51" fmla="*/ 289 h 557"/>
                <a:gd name="T52" fmla="*/ 128 w 163"/>
                <a:gd name="T53" fmla="*/ 281 h 557"/>
                <a:gd name="T54" fmla="*/ 113 w 163"/>
                <a:gd name="T55" fmla="*/ 270 h 557"/>
                <a:gd name="T56" fmla="*/ 100 w 163"/>
                <a:gd name="T57" fmla="*/ 257 h 557"/>
                <a:gd name="T58" fmla="*/ 89 w 163"/>
                <a:gd name="T59" fmla="*/ 241 h 557"/>
                <a:gd name="T60" fmla="*/ 82 w 163"/>
                <a:gd name="T61" fmla="*/ 224 h 557"/>
                <a:gd name="T62" fmla="*/ 76 w 163"/>
                <a:gd name="T63" fmla="*/ 205 h 557"/>
                <a:gd name="T64" fmla="*/ 74 w 163"/>
                <a:gd name="T65" fmla="*/ 18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3" h="557">
                  <a:moveTo>
                    <a:pt x="74" y="186"/>
                  </a:moveTo>
                  <a:lnTo>
                    <a:pt x="74" y="186"/>
                  </a:lnTo>
                  <a:lnTo>
                    <a:pt x="75" y="175"/>
                  </a:lnTo>
                  <a:lnTo>
                    <a:pt x="76" y="166"/>
                  </a:lnTo>
                  <a:lnTo>
                    <a:pt x="78" y="157"/>
                  </a:lnTo>
                  <a:lnTo>
                    <a:pt x="82" y="147"/>
                  </a:lnTo>
                  <a:lnTo>
                    <a:pt x="85" y="138"/>
                  </a:lnTo>
                  <a:lnTo>
                    <a:pt x="89" y="129"/>
                  </a:lnTo>
                  <a:lnTo>
                    <a:pt x="94" y="122"/>
                  </a:lnTo>
                  <a:lnTo>
                    <a:pt x="100" y="115"/>
                  </a:lnTo>
                  <a:lnTo>
                    <a:pt x="107" y="108"/>
                  </a:lnTo>
                  <a:lnTo>
                    <a:pt x="113" y="101"/>
                  </a:lnTo>
                  <a:lnTo>
                    <a:pt x="120" y="95"/>
                  </a:lnTo>
                  <a:lnTo>
                    <a:pt x="128" y="90"/>
                  </a:lnTo>
                  <a:lnTo>
                    <a:pt x="136" y="86"/>
                  </a:lnTo>
                  <a:lnTo>
                    <a:pt x="145" y="81"/>
                  </a:lnTo>
                  <a:lnTo>
                    <a:pt x="154" y="78"/>
                  </a:lnTo>
                  <a:lnTo>
                    <a:pt x="163" y="76"/>
                  </a:lnTo>
                  <a:lnTo>
                    <a:pt x="163" y="0"/>
                  </a:lnTo>
                  <a:lnTo>
                    <a:pt x="163" y="0"/>
                  </a:lnTo>
                  <a:lnTo>
                    <a:pt x="146" y="3"/>
                  </a:lnTo>
                  <a:lnTo>
                    <a:pt x="130" y="7"/>
                  </a:lnTo>
                  <a:lnTo>
                    <a:pt x="114" y="13"/>
                  </a:lnTo>
                  <a:lnTo>
                    <a:pt x="99" y="21"/>
                  </a:lnTo>
                  <a:lnTo>
                    <a:pt x="85" y="29"/>
                  </a:lnTo>
                  <a:lnTo>
                    <a:pt x="71" y="38"/>
                  </a:lnTo>
                  <a:lnTo>
                    <a:pt x="59" y="50"/>
                  </a:lnTo>
                  <a:lnTo>
                    <a:pt x="47" y="61"/>
                  </a:lnTo>
                  <a:lnTo>
                    <a:pt x="37" y="74"/>
                  </a:lnTo>
                  <a:lnTo>
                    <a:pt x="27" y="88"/>
                  </a:lnTo>
                  <a:lnTo>
                    <a:pt x="19" y="102"/>
                  </a:lnTo>
                  <a:lnTo>
                    <a:pt x="13" y="118"/>
                  </a:lnTo>
                  <a:lnTo>
                    <a:pt x="7" y="134"/>
                  </a:lnTo>
                  <a:lnTo>
                    <a:pt x="3" y="150"/>
                  </a:lnTo>
                  <a:lnTo>
                    <a:pt x="1" y="168"/>
                  </a:lnTo>
                  <a:lnTo>
                    <a:pt x="0" y="186"/>
                  </a:lnTo>
                  <a:lnTo>
                    <a:pt x="0" y="186"/>
                  </a:lnTo>
                  <a:lnTo>
                    <a:pt x="1" y="202"/>
                  </a:lnTo>
                  <a:lnTo>
                    <a:pt x="5" y="220"/>
                  </a:lnTo>
                  <a:lnTo>
                    <a:pt x="10" y="242"/>
                  </a:lnTo>
                  <a:lnTo>
                    <a:pt x="19" y="265"/>
                  </a:lnTo>
                  <a:lnTo>
                    <a:pt x="27" y="289"/>
                  </a:lnTo>
                  <a:lnTo>
                    <a:pt x="39" y="316"/>
                  </a:lnTo>
                  <a:lnTo>
                    <a:pt x="63" y="369"/>
                  </a:lnTo>
                  <a:lnTo>
                    <a:pt x="90" y="422"/>
                  </a:lnTo>
                  <a:lnTo>
                    <a:pt x="116" y="473"/>
                  </a:lnTo>
                  <a:lnTo>
                    <a:pt x="142" y="519"/>
                  </a:lnTo>
                  <a:lnTo>
                    <a:pt x="163" y="557"/>
                  </a:lnTo>
                  <a:lnTo>
                    <a:pt x="163" y="295"/>
                  </a:lnTo>
                  <a:lnTo>
                    <a:pt x="163" y="295"/>
                  </a:lnTo>
                  <a:lnTo>
                    <a:pt x="154" y="293"/>
                  </a:lnTo>
                  <a:lnTo>
                    <a:pt x="145" y="289"/>
                  </a:lnTo>
                  <a:lnTo>
                    <a:pt x="136" y="285"/>
                  </a:lnTo>
                  <a:lnTo>
                    <a:pt x="128" y="281"/>
                  </a:lnTo>
                  <a:lnTo>
                    <a:pt x="120" y="276"/>
                  </a:lnTo>
                  <a:lnTo>
                    <a:pt x="113" y="270"/>
                  </a:lnTo>
                  <a:lnTo>
                    <a:pt x="107" y="263"/>
                  </a:lnTo>
                  <a:lnTo>
                    <a:pt x="100" y="257"/>
                  </a:lnTo>
                  <a:lnTo>
                    <a:pt x="94" y="249"/>
                  </a:lnTo>
                  <a:lnTo>
                    <a:pt x="89" y="241"/>
                  </a:lnTo>
                  <a:lnTo>
                    <a:pt x="85" y="233"/>
                  </a:lnTo>
                  <a:lnTo>
                    <a:pt x="82" y="224"/>
                  </a:lnTo>
                  <a:lnTo>
                    <a:pt x="78" y="215"/>
                  </a:lnTo>
                  <a:lnTo>
                    <a:pt x="76" y="205"/>
                  </a:lnTo>
                  <a:lnTo>
                    <a:pt x="75" y="195"/>
                  </a:lnTo>
                  <a:lnTo>
                    <a:pt x="74" y="186"/>
                  </a:lnTo>
                  <a:lnTo>
                    <a:pt x="74" y="186"/>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9" name="Freeform 46"/>
            <p:cNvSpPr/>
            <p:nvPr/>
          </p:nvSpPr>
          <p:spPr bwMode="auto">
            <a:xfrm>
              <a:off x="2430888" y="4684322"/>
              <a:ext cx="199097" cy="323086"/>
            </a:xfrm>
            <a:custGeom>
              <a:avLst/>
              <a:gdLst>
                <a:gd name="T0" fmla="*/ 167 w 167"/>
                <a:gd name="T1" fmla="*/ 0 h 271"/>
                <a:gd name="T2" fmla="*/ 0 w 167"/>
                <a:gd name="T3" fmla="*/ 167 h 271"/>
                <a:gd name="T4" fmla="*/ 103 w 167"/>
                <a:gd name="T5" fmla="*/ 271 h 271"/>
                <a:gd name="T6" fmla="*/ 137 w 167"/>
                <a:gd name="T7" fmla="*/ 259 h 271"/>
                <a:gd name="T8" fmla="*/ 137 w 167"/>
                <a:gd name="T9" fmla="*/ 201 h 271"/>
                <a:gd name="T10" fmla="*/ 167 w 167"/>
                <a:gd name="T11" fmla="*/ 173 h 271"/>
                <a:gd name="T12" fmla="*/ 167 w 167"/>
                <a:gd name="T13" fmla="*/ 0 h 271"/>
              </a:gdLst>
              <a:ahLst/>
              <a:cxnLst>
                <a:cxn ang="0">
                  <a:pos x="T0" y="T1"/>
                </a:cxn>
                <a:cxn ang="0">
                  <a:pos x="T2" y="T3"/>
                </a:cxn>
                <a:cxn ang="0">
                  <a:pos x="T4" y="T5"/>
                </a:cxn>
                <a:cxn ang="0">
                  <a:pos x="T6" y="T7"/>
                </a:cxn>
                <a:cxn ang="0">
                  <a:pos x="T8" y="T9"/>
                </a:cxn>
                <a:cxn ang="0">
                  <a:pos x="T10" y="T11"/>
                </a:cxn>
                <a:cxn ang="0">
                  <a:pos x="T12" y="T13"/>
                </a:cxn>
              </a:cxnLst>
              <a:rect l="0" t="0" r="r" b="b"/>
              <a:pathLst>
                <a:path w="167" h="271">
                  <a:moveTo>
                    <a:pt x="167" y="0"/>
                  </a:moveTo>
                  <a:lnTo>
                    <a:pt x="0" y="167"/>
                  </a:lnTo>
                  <a:lnTo>
                    <a:pt x="103" y="271"/>
                  </a:lnTo>
                  <a:lnTo>
                    <a:pt x="137" y="259"/>
                  </a:lnTo>
                  <a:lnTo>
                    <a:pt x="137" y="201"/>
                  </a:lnTo>
                  <a:lnTo>
                    <a:pt x="167" y="173"/>
                  </a:lnTo>
                  <a:lnTo>
                    <a:pt x="167"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0" name="Freeform 118"/>
            <p:cNvSpPr/>
            <p:nvPr/>
          </p:nvSpPr>
          <p:spPr bwMode="auto">
            <a:xfrm>
              <a:off x="1659537" y="3107047"/>
              <a:ext cx="960910" cy="962103"/>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31" name="그룹 122"/>
            <p:cNvGrpSpPr/>
            <p:nvPr/>
          </p:nvGrpSpPr>
          <p:grpSpPr>
            <a:xfrm>
              <a:off x="1659537" y="3390790"/>
              <a:ext cx="305202" cy="678359"/>
              <a:chOff x="2209800" y="4519614"/>
              <a:chExt cx="406400" cy="903287"/>
            </a:xfrm>
            <a:solidFill>
              <a:schemeClr val="accent1">
                <a:lumMod val="50000"/>
              </a:schemeClr>
            </a:solidFill>
          </p:grpSpPr>
          <p:sp>
            <p:nvSpPr>
              <p:cNvPr id="37" name="Freeform 9"/>
              <p:cNvSpPr/>
              <p:nvPr/>
            </p:nvSpPr>
            <p:spPr bwMode="auto">
              <a:xfrm>
                <a:off x="2209800" y="4519614"/>
                <a:ext cx="171450" cy="385763"/>
              </a:xfrm>
              <a:custGeom>
                <a:avLst/>
                <a:gdLst>
                  <a:gd name="T0" fmla="*/ 0 w 108"/>
                  <a:gd name="T1" fmla="*/ 0 h 243"/>
                  <a:gd name="T2" fmla="*/ 0 w 108"/>
                  <a:gd name="T3" fmla="*/ 243 h 243"/>
                  <a:gd name="T4" fmla="*/ 0 w 108"/>
                  <a:gd name="T5" fmla="*/ 243 h 243"/>
                  <a:gd name="T6" fmla="*/ 11 w 108"/>
                  <a:gd name="T7" fmla="*/ 242 h 243"/>
                  <a:gd name="T8" fmla="*/ 22 w 108"/>
                  <a:gd name="T9" fmla="*/ 239 h 243"/>
                  <a:gd name="T10" fmla="*/ 33 w 108"/>
                  <a:gd name="T11" fmla="*/ 234 h 243"/>
                  <a:gd name="T12" fmla="*/ 42 w 108"/>
                  <a:gd name="T13" fmla="*/ 230 h 243"/>
                  <a:gd name="T14" fmla="*/ 51 w 108"/>
                  <a:gd name="T15" fmla="*/ 224 h 243"/>
                  <a:gd name="T16" fmla="*/ 61 w 108"/>
                  <a:gd name="T17" fmla="*/ 218 h 243"/>
                  <a:gd name="T18" fmla="*/ 69 w 108"/>
                  <a:gd name="T19" fmla="*/ 210 h 243"/>
                  <a:gd name="T20" fmla="*/ 77 w 108"/>
                  <a:gd name="T21" fmla="*/ 203 h 243"/>
                  <a:gd name="T22" fmla="*/ 83 w 108"/>
                  <a:gd name="T23" fmla="*/ 195 h 243"/>
                  <a:gd name="T24" fmla="*/ 89 w 108"/>
                  <a:gd name="T25" fmla="*/ 185 h 243"/>
                  <a:gd name="T26" fmla="*/ 94 w 108"/>
                  <a:gd name="T27" fmla="*/ 176 h 243"/>
                  <a:gd name="T28" fmla="*/ 100 w 108"/>
                  <a:gd name="T29" fmla="*/ 165 h 243"/>
                  <a:gd name="T30" fmla="*/ 103 w 108"/>
                  <a:gd name="T31" fmla="*/ 155 h 243"/>
                  <a:gd name="T32" fmla="*/ 106 w 108"/>
                  <a:gd name="T33" fmla="*/ 145 h 243"/>
                  <a:gd name="T34" fmla="*/ 107 w 108"/>
                  <a:gd name="T35" fmla="*/ 133 h 243"/>
                  <a:gd name="T36" fmla="*/ 108 w 108"/>
                  <a:gd name="T37" fmla="*/ 122 h 243"/>
                  <a:gd name="T38" fmla="*/ 108 w 108"/>
                  <a:gd name="T39" fmla="*/ 122 h 243"/>
                  <a:gd name="T40" fmla="*/ 107 w 108"/>
                  <a:gd name="T41" fmla="*/ 110 h 243"/>
                  <a:gd name="T42" fmla="*/ 106 w 108"/>
                  <a:gd name="T43" fmla="*/ 99 h 243"/>
                  <a:gd name="T44" fmla="*/ 103 w 108"/>
                  <a:gd name="T45" fmla="*/ 88 h 243"/>
                  <a:gd name="T46" fmla="*/ 100 w 108"/>
                  <a:gd name="T47" fmla="*/ 77 h 243"/>
                  <a:gd name="T48" fmla="*/ 94 w 108"/>
                  <a:gd name="T49" fmla="*/ 67 h 243"/>
                  <a:gd name="T50" fmla="*/ 89 w 108"/>
                  <a:gd name="T51" fmla="*/ 58 h 243"/>
                  <a:gd name="T52" fmla="*/ 83 w 108"/>
                  <a:gd name="T53" fmla="*/ 48 h 243"/>
                  <a:gd name="T54" fmla="*/ 77 w 108"/>
                  <a:gd name="T55" fmla="*/ 40 h 243"/>
                  <a:gd name="T56" fmla="*/ 69 w 108"/>
                  <a:gd name="T57" fmla="*/ 32 h 243"/>
                  <a:gd name="T58" fmla="*/ 61 w 108"/>
                  <a:gd name="T59" fmla="*/ 25 h 243"/>
                  <a:gd name="T60" fmla="*/ 51 w 108"/>
                  <a:gd name="T61" fmla="*/ 19 h 243"/>
                  <a:gd name="T62" fmla="*/ 42 w 108"/>
                  <a:gd name="T63" fmla="*/ 13 h 243"/>
                  <a:gd name="T64" fmla="*/ 33 w 108"/>
                  <a:gd name="T65" fmla="*/ 9 h 243"/>
                  <a:gd name="T66" fmla="*/ 22 w 108"/>
                  <a:gd name="T67" fmla="*/ 4 h 243"/>
                  <a:gd name="T68" fmla="*/ 11 w 108"/>
                  <a:gd name="T69" fmla="*/ 1 h 243"/>
                  <a:gd name="T70" fmla="*/ 0 w 108"/>
                  <a:gd name="T7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243">
                    <a:moveTo>
                      <a:pt x="0" y="0"/>
                    </a:moveTo>
                    <a:lnTo>
                      <a:pt x="0" y="243"/>
                    </a:lnTo>
                    <a:lnTo>
                      <a:pt x="0" y="243"/>
                    </a:lnTo>
                    <a:lnTo>
                      <a:pt x="11" y="242"/>
                    </a:lnTo>
                    <a:lnTo>
                      <a:pt x="22" y="239"/>
                    </a:lnTo>
                    <a:lnTo>
                      <a:pt x="33" y="234"/>
                    </a:lnTo>
                    <a:lnTo>
                      <a:pt x="42" y="230"/>
                    </a:lnTo>
                    <a:lnTo>
                      <a:pt x="51" y="224"/>
                    </a:lnTo>
                    <a:lnTo>
                      <a:pt x="61" y="218"/>
                    </a:lnTo>
                    <a:lnTo>
                      <a:pt x="69" y="210"/>
                    </a:lnTo>
                    <a:lnTo>
                      <a:pt x="77" y="203"/>
                    </a:lnTo>
                    <a:lnTo>
                      <a:pt x="83" y="195"/>
                    </a:lnTo>
                    <a:lnTo>
                      <a:pt x="89" y="185"/>
                    </a:lnTo>
                    <a:lnTo>
                      <a:pt x="94" y="176"/>
                    </a:lnTo>
                    <a:lnTo>
                      <a:pt x="100" y="165"/>
                    </a:lnTo>
                    <a:lnTo>
                      <a:pt x="103" y="155"/>
                    </a:lnTo>
                    <a:lnTo>
                      <a:pt x="106" y="145"/>
                    </a:lnTo>
                    <a:lnTo>
                      <a:pt x="107" y="133"/>
                    </a:lnTo>
                    <a:lnTo>
                      <a:pt x="108" y="122"/>
                    </a:lnTo>
                    <a:lnTo>
                      <a:pt x="108" y="122"/>
                    </a:lnTo>
                    <a:lnTo>
                      <a:pt x="107" y="110"/>
                    </a:lnTo>
                    <a:lnTo>
                      <a:pt x="106" y="99"/>
                    </a:lnTo>
                    <a:lnTo>
                      <a:pt x="103" y="88"/>
                    </a:lnTo>
                    <a:lnTo>
                      <a:pt x="100" y="77"/>
                    </a:lnTo>
                    <a:lnTo>
                      <a:pt x="94" y="67"/>
                    </a:lnTo>
                    <a:lnTo>
                      <a:pt x="89" y="58"/>
                    </a:lnTo>
                    <a:lnTo>
                      <a:pt x="83" y="48"/>
                    </a:lnTo>
                    <a:lnTo>
                      <a:pt x="77" y="40"/>
                    </a:lnTo>
                    <a:lnTo>
                      <a:pt x="69" y="32"/>
                    </a:lnTo>
                    <a:lnTo>
                      <a:pt x="61" y="25"/>
                    </a:lnTo>
                    <a:lnTo>
                      <a:pt x="51" y="19"/>
                    </a:lnTo>
                    <a:lnTo>
                      <a:pt x="42" y="13"/>
                    </a:lnTo>
                    <a:lnTo>
                      <a:pt x="33" y="9"/>
                    </a:lnTo>
                    <a:lnTo>
                      <a:pt x="22" y="4"/>
                    </a:lnTo>
                    <a:lnTo>
                      <a:pt x="11" y="1"/>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8" name="Freeform 11"/>
              <p:cNvSpPr/>
              <p:nvPr/>
            </p:nvSpPr>
            <p:spPr bwMode="auto">
              <a:xfrm>
                <a:off x="2209800" y="4935538"/>
                <a:ext cx="406400" cy="487363"/>
              </a:xfrm>
              <a:custGeom>
                <a:avLst/>
                <a:gdLst>
                  <a:gd name="T0" fmla="*/ 35 w 256"/>
                  <a:gd name="T1" fmla="*/ 0 h 307"/>
                  <a:gd name="T2" fmla="*/ 0 w 256"/>
                  <a:gd name="T3" fmla="*/ 0 h 307"/>
                  <a:gd name="T4" fmla="*/ 0 w 256"/>
                  <a:gd name="T5" fmla="*/ 307 h 307"/>
                  <a:gd name="T6" fmla="*/ 126 w 256"/>
                  <a:gd name="T7" fmla="*/ 307 h 307"/>
                  <a:gd name="T8" fmla="*/ 126 w 256"/>
                  <a:gd name="T9" fmla="*/ 215 h 307"/>
                  <a:gd name="T10" fmla="*/ 144 w 256"/>
                  <a:gd name="T11" fmla="*/ 215 h 307"/>
                  <a:gd name="T12" fmla="*/ 144 w 256"/>
                  <a:gd name="T13" fmla="*/ 307 h 307"/>
                  <a:gd name="T14" fmla="*/ 256 w 256"/>
                  <a:gd name="T15" fmla="*/ 307 h 307"/>
                  <a:gd name="T16" fmla="*/ 256 w 256"/>
                  <a:gd name="T17" fmla="*/ 134 h 307"/>
                  <a:gd name="T18" fmla="*/ 256 w 256"/>
                  <a:gd name="T19" fmla="*/ 134 h 307"/>
                  <a:gd name="T20" fmla="*/ 255 w 256"/>
                  <a:gd name="T21" fmla="*/ 128 h 307"/>
                  <a:gd name="T22" fmla="*/ 255 w 256"/>
                  <a:gd name="T23" fmla="*/ 128 h 307"/>
                  <a:gd name="T24" fmla="*/ 255 w 256"/>
                  <a:gd name="T25" fmla="*/ 123 h 307"/>
                  <a:gd name="T26" fmla="*/ 255 w 256"/>
                  <a:gd name="T27" fmla="*/ 123 h 307"/>
                  <a:gd name="T28" fmla="*/ 254 w 256"/>
                  <a:gd name="T29" fmla="*/ 121 h 307"/>
                  <a:gd name="T30" fmla="*/ 254 w 256"/>
                  <a:gd name="T31" fmla="*/ 121 h 307"/>
                  <a:gd name="T32" fmla="*/ 253 w 256"/>
                  <a:gd name="T33" fmla="*/ 113 h 307"/>
                  <a:gd name="T34" fmla="*/ 251 w 256"/>
                  <a:gd name="T35" fmla="*/ 104 h 307"/>
                  <a:gd name="T36" fmla="*/ 248 w 256"/>
                  <a:gd name="T37" fmla="*/ 97 h 307"/>
                  <a:gd name="T38" fmla="*/ 244 w 256"/>
                  <a:gd name="T39" fmla="*/ 90 h 307"/>
                  <a:gd name="T40" fmla="*/ 240 w 256"/>
                  <a:gd name="T41" fmla="*/ 82 h 307"/>
                  <a:gd name="T42" fmla="*/ 235 w 256"/>
                  <a:gd name="T43" fmla="*/ 76 h 307"/>
                  <a:gd name="T44" fmla="*/ 225 w 256"/>
                  <a:gd name="T45" fmla="*/ 63 h 307"/>
                  <a:gd name="T46" fmla="*/ 212 w 256"/>
                  <a:gd name="T47" fmla="*/ 53 h 307"/>
                  <a:gd name="T48" fmla="*/ 199 w 256"/>
                  <a:gd name="T49" fmla="*/ 44 h 307"/>
                  <a:gd name="T50" fmla="*/ 184 w 256"/>
                  <a:gd name="T51" fmla="*/ 35 h 307"/>
                  <a:gd name="T52" fmla="*/ 169 w 256"/>
                  <a:gd name="T53" fmla="*/ 28 h 307"/>
                  <a:gd name="T54" fmla="*/ 152 w 256"/>
                  <a:gd name="T55" fmla="*/ 22 h 307"/>
                  <a:gd name="T56" fmla="*/ 135 w 256"/>
                  <a:gd name="T57" fmla="*/ 16 h 307"/>
                  <a:gd name="T58" fmla="*/ 119 w 256"/>
                  <a:gd name="T59" fmla="*/ 12 h 307"/>
                  <a:gd name="T60" fmla="*/ 103 w 256"/>
                  <a:gd name="T61" fmla="*/ 8 h 307"/>
                  <a:gd name="T62" fmla="*/ 72 w 256"/>
                  <a:gd name="T63" fmla="*/ 4 h 307"/>
                  <a:gd name="T64" fmla="*/ 46 w 256"/>
                  <a:gd name="T65" fmla="*/ 1 h 307"/>
                  <a:gd name="T66" fmla="*/ 46 w 256"/>
                  <a:gd name="T67" fmla="*/ 1 h 307"/>
                  <a:gd name="T68" fmla="*/ 40 w 256"/>
                  <a:gd name="T69" fmla="*/ 0 h 307"/>
                  <a:gd name="T70" fmla="*/ 35 w 256"/>
                  <a:gd name="T7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6" h="307">
                    <a:moveTo>
                      <a:pt x="35" y="0"/>
                    </a:moveTo>
                    <a:lnTo>
                      <a:pt x="0" y="0"/>
                    </a:lnTo>
                    <a:lnTo>
                      <a:pt x="0" y="307"/>
                    </a:lnTo>
                    <a:lnTo>
                      <a:pt x="126" y="307"/>
                    </a:lnTo>
                    <a:lnTo>
                      <a:pt x="126" y="215"/>
                    </a:lnTo>
                    <a:lnTo>
                      <a:pt x="144" y="215"/>
                    </a:lnTo>
                    <a:lnTo>
                      <a:pt x="144" y="307"/>
                    </a:lnTo>
                    <a:lnTo>
                      <a:pt x="256" y="307"/>
                    </a:lnTo>
                    <a:lnTo>
                      <a:pt x="256" y="134"/>
                    </a:lnTo>
                    <a:lnTo>
                      <a:pt x="256" y="134"/>
                    </a:lnTo>
                    <a:lnTo>
                      <a:pt x="255" y="128"/>
                    </a:lnTo>
                    <a:lnTo>
                      <a:pt x="255" y="128"/>
                    </a:lnTo>
                    <a:lnTo>
                      <a:pt x="255" y="123"/>
                    </a:lnTo>
                    <a:lnTo>
                      <a:pt x="255" y="123"/>
                    </a:lnTo>
                    <a:lnTo>
                      <a:pt x="254" y="121"/>
                    </a:lnTo>
                    <a:lnTo>
                      <a:pt x="254" y="121"/>
                    </a:lnTo>
                    <a:lnTo>
                      <a:pt x="253" y="113"/>
                    </a:lnTo>
                    <a:lnTo>
                      <a:pt x="251" y="104"/>
                    </a:lnTo>
                    <a:lnTo>
                      <a:pt x="248" y="97"/>
                    </a:lnTo>
                    <a:lnTo>
                      <a:pt x="244" y="90"/>
                    </a:lnTo>
                    <a:lnTo>
                      <a:pt x="240" y="82"/>
                    </a:lnTo>
                    <a:lnTo>
                      <a:pt x="235" y="76"/>
                    </a:lnTo>
                    <a:lnTo>
                      <a:pt x="225" y="63"/>
                    </a:lnTo>
                    <a:lnTo>
                      <a:pt x="212" y="53"/>
                    </a:lnTo>
                    <a:lnTo>
                      <a:pt x="199" y="44"/>
                    </a:lnTo>
                    <a:lnTo>
                      <a:pt x="184" y="35"/>
                    </a:lnTo>
                    <a:lnTo>
                      <a:pt x="169" y="28"/>
                    </a:lnTo>
                    <a:lnTo>
                      <a:pt x="152" y="22"/>
                    </a:lnTo>
                    <a:lnTo>
                      <a:pt x="135" y="16"/>
                    </a:lnTo>
                    <a:lnTo>
                      <a:pt x="119" y="12"/>
                    </a:lnTo>
                    <a:lnTo>
                      <a:pt x="103" y="8"/>
                    </a:lnTo>
                    <a:lnTo>
                      <a:pt x="72" y="4"/>
                    </a:lnTo>
                    <a:lnTo>
                      <a:pt x="46" y="1"/>
                    </a:lnTo>
                    <a:lnTo>
                      <a:pt x="46" y="1"/>
                    </a:lnTo>
                    <a:lnTo>
                      <a:pt x="40" y="0"/>
                    </a:lnTo>
                    <a:lnTo>
                      <a:pt x="3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32" name="Freeform 110"/>
            <p:cNvSpPr/>
            <p:nvPr/>
          </p:nvSpPr>
          <p:spPr bwMode="auto">
            <a:xfrm>
              <a:off x="2684826" y="4123990"/>
              <a:ext cx="960910" cy="960910"/>
            </a:xfrm>
            <a:custGeom>
              <a:avLst/>
              <a:gdLst>
                <a:gd name="T0" fmla="*/ 0 w 806"/>
                <a:gd name="T1" fmla="*/ 0 h 806"/>
                <a:gd name="T2" fmla="*/ 806 w 806"/>
                <a:gd name="T3" fmla="*/ 806 h 806"/>
                <a:gd name="T4" fmla="*/ 0 w 806"/>
                <a:gd name="T5" fmla="*/ 806 h 806"/>
                <a:gd name="T6" fmla="*/ 0 w 806"/>
                <a:gd name="T7" fmla="*/ 0 h 806"/>
              </a:gdLst>
              <a:ahLst/>
              <a:cxnLst>
                <a:cxn ang="0">
                  <a:pos x="T0" y="T1"/>
                </a:cxn>
                <a:cxn ang="0">
                  <a:pos x="T2" y="T3"/>
                </a:cxn>
                <a:cxn ang="0">
                  <a:pos x="T4" y="T5"/>
                </a:cxn>
                <a:cxn ang="0">
                  <a:pos x="T6" y="T7"/>
                </a:cxn>
              </a:cxnLst>
              <a:rect l="0" t="0" r="r" b="b"/>
              <a:pathLst>
                <a:path w="806" h="806">
                  <a:moveTo>
                    <a:pt x="0" y="0"/>
                  </a:moveTo>
                  <a:lnTo>
                    <a:pt x="806" y="806"/>
                  </a:lnTo>
                  <a:lnTo>
                    <a:pt x="0" y="806"/>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3" name="Freeform 43"/>
            <p:cNvSpPr>
              <a:spLocks noEditPoints="1"/>
            </p:cNvSpPr>
            <p:nvPr/>
          </p:nvSpPr>
          <p:spPr bwMode="auto">
            <a:xfrm>
              <a:off x="2684826" y="4425020"/>
              <a:ext cx="299242" cy="473302"/>
            </a:xfrm>
            <a:custGeom>
              <a:avLst/>
              <a:gdLst>
                <a:gd name="T0" fmla="*/ 134 w 251"/>
                <a:gd name="T1" fmla="*/ 142 h 397"/>
                <a:gd name="T2" fmla="*/ 124 w 251"/>
                <a:gd name="T3" fmla="*/ 141 h 397"/>
                <a:gd name="T4" fmla="*/ 116 w 251"/>
                <a:gd name="T5" fmla="*/ 135 h 397"/>
                <a:gd name="T6" fmla="*/ 113 w 251"/>
                <a:gd name="T7" fmla="*/ 131 h 397"/>
                <a:gd name="T8" fmla="*/ 109 w 251"/>
                <a:gd name="T9" fmla="*/ 121 h 397"/>
                <a:gd name="T10" fmla="*/ 109 w 251"/>
                <a:gd name="T11" fmla="*/ 112 h 397"/>
                <a:gd name="T12" fmla="*/ 113 w 251"/>
                <a:gd name="T13" fmla="*/ 102 h 397"/>
                <a:gd name="T14" fmla="*/ 116 w 251"/>
                <a:gd name="T15" fmla="*/ 98 h 397"/>
                <a:gd name="T16" fmla="*/ 124 w 251"/>
                <a:gd name="T17" fmla="*/ 92 h 397"/>
                <a:gd name="T18" fmla="*/ 134 w 251"/>
                <a:gd name="T19" fmla="*/ 91 h 397"/>
                <a:gd name="T20" fmla="*/ 139 w 251"/>
                <a:gd name="T21" fmla="*/ 91 h 397"/>
                <a:gd name="T22" fmla="*/ 148 w 251"/>
                <a:gd name="T23" fmla="*/ 95 h 397"/>
                <a:gd name="T24" fmla="*/ 153 w 251"/>
                <a:gd name="T25" fmla="*/ 98 h 397"/>
                <a:gd name="T26" fmla="*/ 159 w 251"/>
                <a:gd name="T27" fmla="*/ 107 h 397"/>
                <a:gd name="T28" fmla="*/ 160 w 251"/>
                <a:gd name="T29" fmla="*/ 117 h 397"/>
                <a:gd name="T30" fmla="*/ 159 w 251"/>
                <a:gd name="T31" fmla="*/ 127 h 397"/>
                <a:gd name="T32" fmla="*/ 153 w 251"/>
                <a:gd name="T33" fmla="*/ 135 h 397"/>
                <a:gd name="T34" fmla="*/ 148 w 251"/>
                <a:gd name="T35" fmla="*/ 138 h 397"/>
                <a:gd name="T36" fmla="*/ 139 w 251"/>
                <a:gd name="T37" fmla="*/ 142 h 397"/>
                <a:gd name="T38" fmla="*/ 105 w 251"/>
                <a:gd name="T39" fmla="*/ 0 h 397"/>
                <a:gd name="T40" fmla="*/ 91 w 251"/>
                <a:gd name="T41" fmla="*/ 1 h 397"/>
                <a:gd name="T42" fmla="*/ 64 w 251"/>
                <a:gd name="T43" fmla="*/ 6 h 397"/>
                <a:gd name="T44" fmla="*/ 38 w 251"/>
                <a:gd name="T45" fmla="*/ 17 h 397"/>
                <a:gd name="T46" fmla="*/ 13 w 251"/>
                <a:gd name="T47" fmla="*/ 33 h 397"/>
                <a:gd name="T48" fmla="*/ 2 w 251"/>
                <a:gd name="T49" fmla="*/ 43 h 397"/>
                <a:gd name="T50" fmla="*/ 0 w 251"/>
                <a:gd name="T51" fmla="*/ 397 h 397"/>
                <a:gd name="T52" fmla="*/ 17 w 251"/>
                <a:gd name="T53" fmla="*/ 322 h 397"/>
                <a:gd name="T54" fmla="*/ 56 w 251"/>
                <a:gd name="T55" fmla="*/ 282 h 397"/>
                <a:gd name="T56" fmla="*/ 80 w 251"/>
                <a:gd name="T57" fmla="*/ 289 h 397"/>
                <a:gd name="T58" fmla="*/ 106 w 251"/>
                <a:gd name="T59" fmla="*/ 291 h 397"/>
                <a:gd name="T60" fmla="*/ 119 w 251"/>
                <a:gd name="T61" fmla="*/ 291 h 397"/>
                <a:gd name="T62" fmla="*/ 146 w 251"/>
                <a:gd name="T63" fmla="*/ 285 h 397"/>
                <a:gd name="T64" fmla="*/ 172 w 251"/>
                <a:gd name="T65" fmla="*/ 275 h 397"/>
                <a:gd name="T66" fmla="*/ 197 w 251"/>
                <a:gd name="T67" fmla="*/ 259 h 397"/>
                <a:gd name="T68" fmla="*/ 208 w 251"/>
                <a:gd name="T69" fmla="*/ 249 h 397"/>
                <a:gd name="T70" fmla="*/ 227 w 251"/>
                <a:gd name="T71" fmla="*/ 226 h 397"/>
                <a:gd name="T72" fmla="*/ 239 w 251"/>
                <a:gd name="T73" fmla="*/ 201 h 397"/>
                <a:gd name="T74" fmla="*/ 248 w 251"/>
                <a:gd name="T75" fmla="*/ 174 h 397"/>
                <a:gd name="T76" fmla="*/ 251 w 251"/>
                <a:gd name="T77" fmla="*/ 146 h 397"/>
                <a:gd name="T78" fmla="*/ 248 w 251"/>
                <a:gd name="T79" fmla="*/ 118 h 397"/>
                <a:gd name="T80" fmla="*/ 239 w 251"/>
                <a:gd name="T81" fmla="*/ 91 h 397"/>
                <a:gd name="T82" fmla="*/ 227 w 251"/>
                <a:gd name="T83" fmla="*/ 66 h 397"/>
                <a:gd name="T84" fmla="*/ 208 w 251"/>
                <a:gd name="T85" fmla="*/ 43 h 397"/>
                <a:gd name="T86" fmla="*/ 197 w 251"/>
                <a:gd name="T87" fmla="*/ 33 h 397"/>
                <a:gd name="T88" fmla="*/ 172 w 251"/>
                <a:gd name="T89" fmla="*/ 17 h 397"/>
                <a:gd name="T90" fmla="*/ 146 w 251"/>
                <a:gd name="T91" fmla="*/ 6 h 397"/>
                <a:gd name="T92" fmla="*/ 119 w 251"/>
                <a:gd name="T93" fmla="*/ 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51" h="397">
                  <a:moveTo>
                    <a:pt x="134" y="142"/>
                  </a:moveTo>
                  <a:lnTo>
                    <a:pt x="134" y="142"/>
                  </a:lnTo>
                  <a:lnTo>
                    <a:pt x="130" y="142"/>
                  </a:lnTo>
                  <a:lnTo>
                    <a:pt x="124" y="141"/>
                  </a:lnTo>
                  <a:lnTo>
                    <a:pt x="120" y="138"/>
                  </a:lnTo>
                  <a:lnTo>
                    <a:pt x="116" y="135"/>
                  </a:lnTo>
                  <a:lnTo>
                    <a:pt x="116" y="135"/>
                  </a:lnTo>
                  <a:lnTo>
                    <a:pt x="113" y="131"/>
                  </a:lnTo>
                  <a:lnTo>
                    <a:pt x="110" y="127"/>
                  </a:lnTo>
                  <a:lnTo>
                    <a:pt x="109" y="121"/>
                  </a:lnTo>
                  <a:lnTo>
                    <a:pt x="109" y="116"/>
                  </a:lnTo>
                  <a:lnTo>
                    <a:pt x="109" y="112"/>
                  </a:lnTo>
                  <a:lnTo>
                    <a:pt x="110" y="107"/>
                  </a:lnTo>
                  <a:lnTo>
                    <a:pt x="113" y="102"/>
                  </a:lnTo>
                  <a:lnTo>
                    <a:pt x="116" y="98"/>
                  </a:lnTo>
                  <a:lnTo>
                    <a:pt x="116" y="98"/>
                  </a:lnTo>
                  <a:lnTo>
                    <a:pt x="120" y="95"/>
                  </a:lnTo>
                  <a:lnTo>
                    <a:pt x="124" y="92"/>
                  </a:lnTo>
                  <a:lnTo>
                    <a:pt x="130" y="91"/>
                  </a:lnTo>
                  <a:lnTo>
                    <a:pt x="134" y="91"/>
                  </a:lnTo>
                  <a:lnTo>
                    <a:pt x="134" y="91"/>
                  </a:lnTo>
                  <a:lnTo>
                    <a:pt x="139" y="91"/>
                  </a:lnTo>
                  <a:lnTo>
                    <a:pt x="144" y="92"/>
                  </a:lnTo>
                  <a:lnTo>
                    <a:pt x="148" y="95"/>
                  </a:lnTo>
                  <a:lnTo>
                    <a:pt x="153" y="98"/>
                  </a:lnTo>
                  <a:lnTo>
                    <a:pt x="153" y="98"/>
                  </a:lnTo>
                  <a:lnTo>
                    <a:pt x="156" y="102"/>
                  </a:lnTo>
                  <a:lnTo>
                    <a:pt x="159" y="107"/>
                  </a:lnTo>
                  <a:lnTo>
                    <a:pt x="160" y="112"/>
                  </a:lnTo>
                  <a:lnTo>
                    <a:pt x="160" y="117"/>
                  </a:lnTo>
                  <a:lnTo>
                    <a:pt x="160" y="121"/>
                  </a:lnTo>
                  <a:lnTo>
                    <a:pt x="159" y="127"/>
                  </a:lnTo>
                  <a:lnTo>
                    <a:pt x="156" y="131"/>
                  </a:lnTo>
                  <a:lnTo>
                    <a:pt x="153" y="135"/>
                  </a:lnTo>
                  <a:lnTo>
                    <a:pt x="153" y="135"/>
                  </a:lnTo>
                  <a:lnTo>
                    <a:pt x="148" y="138"/>
                  </a:lnTo>
                  <a:lnTo>
                    <a:pt x="144" y="141"/>
                  </a:lnTo>
                  <a:lnTo>
                    <a:pt x="139" y="142"/>
                  </a:lnTo>
                  <a:lnTo>
                    <a:pt x="134" y="142"/>
                  </a:lnTo>
                  <a:close/>
                  <a:moveTo>
                    <a:pt x="105" y="0"/>
                  </a:moveTo>
                  <a:lnTo>
                    <a:pt x="105" y="0"/>
                  </a:lnTo>
                  <a:lnTo>
                    <a:pt x="91" y="1"/>
                  </a:lnTo>
                  <a:lnTo>
                    <a:pt x="77" y="3"/>
                  </a:lnTo>
                  <a:lnTo>
                    <a:pt x="64" y="6"/>
                  </a:lnTo>
                  <a:lnTo>
                    <a:pt x="50" y="12"/>
                  </a:lnTo>
                  <a:lnTo>
                    <a:pt x="38" y="17"/>
                  </a:lnTo>
                  <a:lnTo>
                    <a:pt x="25" y="24"/>
                  </a:lnTo>
                  <a:lnTo>
                    <a:pt x="13" y="33"/>
                  </a:lnTo>
                  <a:lnTo>
                    <a:pt x="2" y="43"/>
                  </a:lnTo>
                  <a:lnTo>
                    <a:pt x="2" y="43"/>
                  </a:lnTo>
                  <a:lnTo>
                    <a:pt x="0" y="46"/>
                  </a:lnTo>
                  <a:lnTo>
                    <a:pt x="0" y="397"/>
                  </a:lnTo>
                  <a:lnTo>
                    <a:pt x="45" y="351"/>
                  </a:lnTo>
                  <a:lnTo>
                    <a:pt x="17" y="322"/>
                  </a:lnTo>
                  <a:lnTo>
                    <a:pt x="56" y="282"/>
                  </a:lnTo>
                  <a:lnTo>
                    <a:pt x="56" y="282"/>
                  </a:lnTo>
                  <a:lnTo>
                    <a:pt x="68" y="286"/>
                  </a:lnTo>
                  <a:lnTo>
                    <a:pt x="80" y="289"/>
                  </a:lnTo>
                  <a:lnTo>
                    <a:pt x="93" y="291"/>
                  </a:lnTo>
                  <a:lnTo>
                    <a:pt x="106" y="291"/>
                  </a:lnTo>
                  <a:lnTo>
                    <a:pt x="106" y="291"/>
                  </a:lnTo>
                  <a:lnTo>
                    <a:pt x="119" y="291"/>
                  </a:lnTo>
                  <a:lnTo>
                    <a:pt x="133" y="289"/>
                  </a:lnTo>
                  <a:lnTo>
                    <a:pt x="146" y="285"/>
                  </a:lnTo>
                  <a:lnTo>
                    <a:pt x="160" y="280"/>
                  </a:lnTo>
                  <a:lnTo>
                    <a:pt x="172" y="275"/>
                  </a:lnTo>
                  <a:lnTo>
                    <a:pt x="185" y="268"/>
                  </a:lnTo>
                  <a:lnTo>
                    <a:pt x="197" y="259"/>
                  </a:lnTo>
                  <a:lnTo>
                    <a:pt x="208" y="249"/>
                  </a:lnTo>
                  <a:lnTo>
                    <a:pt x="208" y="249"/>
                  </a:lnTo>
                  <a:lnTo>
                    <a:pt x="217" y="237"/>
                  </a:lnTo>
                  <a:lnTo>
                    <a:pt x="227" y="226"/>
                  </a:lnTo>
                  <a:lnTo>
                    <a:pt x="234" y="213"/>
                  </a:lnTo>
                  <a:lnTo>
                    <a:pt x="239" y="201"/>
                  </a:lnTo>
                  <a:lnTo>
                    <a:pt x="245" y="187"/>
                  </a:lnTo>
                  <a:lnTo>
                    <a:pt x="248" y="174"/>
                  </a:lnTo>
                  <a:lnTo>
                    <a:pt x="250" y="160"/>
                  </a:lnTo>
                  <a:lnTo>
                    <a:pt x="251" y="146"/>
                  </a:lnTo>
                  <a:lnTo>
                    <a:pt x="250" y="132"/>
                  </a:lnTo>
                  <a:lnTo>
                    <a:pt x="248" y="118"/>
                  </a:lnTo>
                  <a:lnTo>
                    <a:pt x="245" y="105"/>
                  </a:lnTo>
                  <a:lnTo>
                    <a:pt x="239" y="91"/>
                  </a:lnTo>
                  <a:lnTo>
                    <a:pt x="234" y="78"/>
                  </a:lnTo>
                  <a:lnTo>
                    <a:pt x="227" y="66"/>
                  </a:lnTo>
                  <a:lnTo>
                    <a:pt x="217" y="54"/>
                  </a:lnTo>
                  <a:lnTo>
                    <a:pt x="208" y="43"/>
                  </a:lnTo>
                  <a:lnTo>
                    <a:pt x="208" y="43"/>
                  </a:lnTo>
                  <a:lnTo>
                    <a:pt x="197" y="33"/>
                  </a:lnTo>
                  <a:lnTo>
                    <a:pt x="185" y="24"/>
                  </a:lnTo>
                  <a:lnTo>
                    <a:pt x="172" y="17"/>
                  </a:lnTo>
                  <a:lnTo>
                    <a:pt x="160" y="12"/>
                  </a:lnTo>
                  <a:lnTo>
                    <a:pt x="146" y="6"/>
                  </a:lnTo>
                  <a:lnTo>
                    <a:pt x="133" y="3"/>
                  </a:lnTo>
                  <a:lnTo>
                    <a:pt x="119" y="1"/>
                  </a:lnTo>
                  <a:lnTo>
                    <a:pt x="10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4" name="Freeform 116"/>
            <p:cNvSpPr/>
            <p:nvPr/>
          </p:nvSpPr>
          <p:spPr bwMode="auto">
            <a:xfrm>
              <a:off x="1659537" y="2091295"/>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dirty="0">
                <a:cs typeface="+mn-ea"/>
                <a:sym typeface="+mn-lt"/>
              </a:endParaRPr>
            </a:p>
          </p:txBody>
        </p:sp>
        <p:sp>
          <p:nvSpPr>
            <p:cNvPr id="35" name="Freeform 108"/>
            <p:cNvSpPr/>
            <p:nvPr/>
          </p:nvSpPr>
          <p:spPr bwMode="auto">
            <a:xfrm>
              <a:off x="2684826" y="1074351"/>
              <a:ext cx="960910" cy="962103"/>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6" name="Freeform 40"/>
            <p:cNvSpPr/>
            <p:nvPr/>
          </p:nvSpPr>
          <p:spPr bwMode="auto">
            <a:xfrm>
              <a:off x="2684826" y="1327973"/>
              <a:ext cx="194328" cy="664054"/>
            </a:xfrm>
            <a:custGeom>
              <a:avLst/>
              <a:gdLst>
                <a:gd name="T0" fmla="*/ 0 w 163"/>
                <a:gd name="T1" fmla="*/ 76 h 557"/>
                <a:gd name="T2" fmla="*/ 10 w 163"/>
                <a:gd name="T3" fmla="*/ 78 h 557"/>
                <a:gd name="T4" fmla="*/ 27 w 163"/>
                <a:gd name="T5" fmla="*/ 86 h 557"/>
                <a:gd name="T6" fmla="*/ 43 w 163"/>
                <a:gd name="T7" fmla="*/ 95 h 557"/>
                <a:gd name="T8" fmla="*/ 57 w 163"/>
                <a:gd name="T9" fmla="*/ 108 h 557"/>
                <a:gd name="T10" fmla="*/ 69 w 163"/>
                <a:gd name="T11" fmla="*/ 122 h 557"/>
                <a:gd name="T12" fmla="*/ 79 w 163"/>
                <a:gd name="T13" fmla="*/ 138 h 557"/>
                <a:gd name="T14" fmla="*/ 85 w 163"/>
                <a:gd name="T15" fmla="*/ 157 h 557"/>
                <a:gd name="T16" fmla="*/ 88 w 163"/>
                <a:gd name="T17" fmla="*/ 175 h 557"/>
                <a:gd name="T18" fmla="*/ 89 w 163"/>
                <a:gd name="T19" fmla="*/ 186 h 557"/>
                <a:gd name="T20" fmla="*/ 87 w 163"/>
                <a:gd name="T21" fmla="*/ 205 h 557"/>
                <a:gd name="T22" fmla="*/ 82 w 163"/>
                <a:gd name="T23" fmla="*/ 224 h 557"/>
                <a:gd name="T24" fmla="*/ 74 w 163"/>
                <a:gd name="T25" fmla="*/ 241 h 557"/>
                <a:gd name="T26" fmla="*/ 63 w 163"/>
                <a:gd name="T27" fmla="*/ 257 h 557"/>
                <a:gd name="T28" fmla="*/ 50 w 163"/>
                <a:gd name="T29" fmla="*/ 270 h 557"/>
                <a:gd name="T30" fmla="*/ 36 w 163"/>
                <a:gd name="T31" fmla="*/ 281 h 557"/>
                <a:gd name="T32" fmla="*/ 18 w 163"/>
                <a:gd name="T33" fmla="*/ 289 h 557"/>
                <a:gd name="T34" fmla="*/ 0 w 163"/>
                <a:gd name="T35" fmla="*/ 295 h 557"/>
                <a:gd name="T36" fmla="*/ 0 w 163"/>
                <a:gd name="T37" fmla="*/ 557 h 557"/>
                <a:gd name="T38" fmla="*/ 46 w 163"/>
                <a:gd name="T39" fmla="*/ 473 h 557"/>
                <a:gd name="T40" fmla="*/ 101 w 163"/>
                <a:gd name="T41" fmla="*/ 369 h 557"/>
                <a:gd name="T42" fmla="*/ 136 w 163"/>
                <a:gd name="T43" fmla="*/ 289 h 557"/>
                <a:gd name="T44" fmla="*/ 153 w 163"/>
                <a:gd name="T45" fmla="*/ 242 h 557"/>
                <a:gd name="T46" fmla="*/ 162 w 163"/>
                <a:gd name="T47" fmla="*/ 202 h 557"/>
                <a:gd name="T48" fmla="*/ 163 w 163"/>
                <a:gd name="T49" fmla="*/ 186 h 557"/>
                <a:gd name="T50" fmla="*/ 160 w 163"/>
                <a:gd name="T51" fmla="*/ 150 h 557"/>
                <a:gd name="T52" fmla="*/ 151 w 163"/>
                <a:gd name="T53" fmla="*/ 118 h 557"/>
                <a:gd name="T54" fmla="*/ 136 w 163"/>
                <a:gd name="T55" fmla="*/ 88 h 557"/>
                <a:gd name="T56" fmla="*/ 116 w 163"/>
                <a:gd name="T57" fmla="*/ 61 h 557"/>
                <a:gd name="T58" fmla="*/ 92 w 163"/>
                <a:gd name="T59" fmla="*/ 38 h 557"/>
                <a:gd name="T60" fmla="*/ 64 w 163"/>
                <a:gd name="T61" fmla="*/ 21 h 557"/>
                <a:gd name="T62" fmla="*/ 34 w 163"/>
                <a:gd name="T63" fmla="*/ 7 h 557"/>
                <a:gd name="T64" fmla="*/ 0 w 163"/>
                <a:gd name="T65" fmla="*/ 0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3" h="557">
                  <a:moveTo>
                    <a:pt x="0" y="0"/>
                  </a:moveTo>
                  <a:lnTo>
                    <a:pt x="0" y="76"/>
                  </a:lnTo>
                  <a:lnTo>
                    <a:pt x="0" y="76"/>
                  </a:lnTo>
                  <a:lnTo>
                    <a:pt x="10" y="78"/>
                  </a:lnTo>
                  <a:lnTo>
                    <a:pt x="18" y="81"/>
                  </a:lnTo>
                  <a:lnTo>
                    <a:pt x="27" y="86"/>
                  </a:lnTo>
                  <a:lnTo>
                    <a:pt x="36" y="90"/>
                  </a:lnTo>
                  <a:lnTo>
                    <a:pt x="43" y="95"/>
                  </a:lnTo>
                  <a:lnTo>
                    <a:pt x="50" y="101"/>
                  </a:lnTo>
                  <a:lnTo>
                    <a:pt x="57" y="108"/>
                  </a:lnTo>
                  <a:lnTo>
                    <a:pt x="63" y="115"/>
                  </a:lnTo>
                  <a:lnTo>
                    <a:pt x="69" y="122"/>
                  </a:lnTo>
                  <a:lnTo>
                    <a:pt x="74" y="129"/>
                  </a:lnTo>
                  <a:lnTo>
                    <a:pt x="79" y="138"/>
                  </a:lnTo>
                  <a:lnTo>
                    <a:pt x="82" y="147"/>
                  </a:lnTo>
                  <a:lnTo>
                    <a:pt x="85" y="157"/>
                  </a:lnTo>
                  <a:lnTo>
                    <a:pt x="87" y="166"/>
                  </a:lnTo>
                  <a:lnTo>
                    <a:pt x="88" y="175"/>
                  </a:lnTo>
                  <a:lnTo>
                    <a:pt x="89" y="186"/>
                  </a:lnTo>
                  <a:lnTo>
                    <a:pt x="89" y="186"/>
                  </a:lnTo>
                  <a:lnTo>
                    <a:pt x="88" y="195"/>
                  </a:lnTo>
                  <a:lnTo>
                    <a:pt x="87" y="205"/>
                  </a:lnTo>
                  <a:lnTo>
                    <a:pt x="85" y="215"/>
                  </a:lnTo>
                  <a:lnTo>
                    <a:pt x="82" y="224"/>
                  </a:lnTo>
                  <a:lnTo>
                    <a:pt x="79" y="233"/>
                  </a:lnTo>
                  <a:lnTo>
                    <a:pt x="74" y="241"/>
                  </a:lnTo>
                  <a:lnTo>
                    <a:pt x="69" y="249"/>
                  </a:lnTo>
                  <a:lnTo>
                    <a:pt x="63" y="257"/>
                  </a:lnTo>
                  <a:lnTo>
                    <a:pt x="57" y="263"/>
                  </a:lnTo>
                  <a:lnTo>
                    <a:pt x="50" y="270"/>
                  </a:lnTo>
                  <a:lnTo>
                    <a:pt x="43" y="276"/>
                  </a:lnTo>
                  <a:lnTo>
                    <a:pt x="36" y="281"/>
                  </a:lnTo>
                  <a:lnTo>
                    <a:pt x="27" y="285"/>
                  </a:lnTo>
                  <a:lnTo>
                    <a:pt x="18" y="289"/>
                  </a:lnTo>
                  <a:lnTo>
                    <a:pt x="10" y="293"/>
                  </a:lnTo>
                  <a:lnTo>
                    <a:pt x="0" y="295"/>
                  </a:lnTo>
                  <a:lnTo>
                    <a:pt x="0" y="557"/>
                  </a:lnTo>
                  <a:lnTo>
                    <a:pt x="0" y="557"/>
                  </a:lnTo>
                  <a:lnTo>
                    <a:pt x="21" y="519"/>
                  </a:lnTo>
                  <a:lnTo>
                    <a:pt x="46" y="473"/>
                  </a:lnTo>
                  <a:lnTo>
                    <a:pt x="73" y="422"/>
                  </a:lnTo>
                  <a:lnTo>
                    <a:pt x="101" y="369"/>
                  </a:lnTo>
                  <a:lnTo>
                    <a:pt x="125" y="316"/>
                  </a:lnTo>
                  <a:lnTo>
                    <a:pt x="136" y="289"/>
                  </a:lnTo>
                  <a:lnTo>
                    <a:pt x="145" y="265"/>
                  </a:lnTo>
                  <a:lnTo>
                    <a:pt x="153" y="242"/>
                  </a:lnTo>
                  <a:lnTo>
                    <a:pt x="158" y="220"/>
                  </a:lnTo>
                  <a:lnTo>
                    <a:pt x="162" y="202"/>
                  </a:lnTo>
                  <a:lnTo>
                    <a:pt x="163" y="186"/>
                  </a:lnTo>
                  <a:lnTo>
                    <a:pt x="163" y="186"/>
                  </a:lnTo>
                  <a:lnTo>
                    <a:pt x="162" y="168"/>
                  </a:lnTo>
                  <a:lnTo>
                    <a:pt x="160" y="150"/>
                  </a:lnTo>
                  <a:lnTo>
                    <a:pt x="156" y="134"/>
                  </a:lnTo>
                  <a:lnTo>
                    <a:pt x="151" y="118"/>
                  </a:lnTo>
                  <a:lnTo>
                    <a:pt x="145" y="102"/>
                  </a:lnTo>
                  <a:lnTo>
                    <a:pt x="136" y="88"/>
                  </a:lnTo>
                  <a:lnTo>
                    <a:pt x="127" y="74"/>
                  </a:lnTo>
                  <a:lnTo>
                    <a:pt x="116" y="61"/>
                  </a:lnTo>
                  <a:lnTo>
                    <a:pt x="105" y="50"/>
                  </a:lnTo>
                  <a:lnTo>
                    <a:pt x="92" y="38"/>
                  </a:lnTo>
                  <a:lnTo>
                    <a:pt x="79" y="29"/>
                  </a:lnTo>
                  <a:lnTo>
                    <a:pt x="64" y="21"/>
                  </a:lnTo>
                  <a:lnTo>
                    <a:pt x="49" y="13"/>
                  </a:lnTo>
                  <a:lnTo>
                    <a:pt x="34" y="7"/>
                  </a:lnTo>
                  <a:lnTo>
                    <a:pt x="17" y="3"/>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78" name="矩形 77"/>
          <p:cNvSpPr/>
          <p:nvPr/>
        </p:nvSpPr>
        <p:spPr>
          <a:xfrm>
            <a:off x="8549005" y="460375"/>
            <a:ext cx="2647315" cy="829945"/>
          </a:xfrm>
          <a:prstGeom prst="rect">
            <a:avLst/>
          </a:prstGeom>
        </p:spPr>
        <p:txBody>
          <a:bodyPr wrap="square">
            <a:spAutoFit/>
          </a:bodyPr>
          <a:lstStyle/>
          <a:p>
            <a:pPr>
              <a:spcBef>
                <a:spcPct val="0"/>
              </a:spcBef>
            </a:pPr>
            <a:r>
              <a:rPr lang="en-US" altLang="zh-CN" sz="4800" b="1" dirty="0">
                <a:solidFill>
                  <a:srgbClr val="1F4E79"/>
                </a:solidFill>
                <a:cs typeface="+mn-ea"/>
                <a:sym typeface="+mn-lt"/>
              </a:rPr>
              <a:t>future</a:t>
            </a:r>
          </a:p>
        </p:txBody>
      </p:sp>
      <p:grpSp>
        <p:nvGrpSpPr>
          <p:cNvPr id="82" name="组合 81"/>
          <p:cNvGrpSpPr/>
          <p:nvPr/>
        </p:nvGrpSpPr>
        <p:grpSpPr>
          <a:xfrm>
            <a:off x="11336645" y="505923"/>
            <a:ext cx="764537" cy="843654"/>
            <a:chOff x="9473648" y="1406690"/>
            <a:chExt cx="1107403" cy="1222002"/>
          </a:xfrm>
        </p:grpSpPr>
        <p:pic>
          <p:nvPicPr>
            <p:cNvPr id="83" name="图片 8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84" name="图片 8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47" name="组合 46"/>
          <p:cNvGrpSpPr/>
          <p:nvPr/>
        </p:nvGrpSpPr>
        <p:grpSpPr>
          <a:xfrm>
            <a:off x="567180" y="647196"/>
            <a:ext cx="8512259" cy="6103946"/>
            <a:chOff x="537200" y="647196"/>
            <a:chExt cx="8512259" cy="6103946"/>
          </a:xfrm>
        </p:grpSpPr>
        <p:sp>
          <p:nvSpPr>
            <p:cNvPr id="2" name="矩形 1"/>
            <p:cNvSpPr/>
            <p:nvPr/>
          </p:nvSpPr>
          <p:spPr>
            <a:xfrm>
              <a:off x="537200" y="647196"/>
              <a:ext cx="5555259" cy="5955167"/>
            </a:xfrm>
            <a:prstGeom prst="rect">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等腰三角形 2"/>
            <p:cNvSpPr/>
            <p:nvPr/>
          </p:nvSpPr>
          <p:spPr>
            <a:xfrm rot="5400000">
              <a:off x="5109125" y="2810808"/>
              <a:ext cx="5340699" cy="2539969"/>
            </a:xfrm>
            <a:prstGeom prst="triangle">
              <a:avLst>
                <a:gd name="adj" fmla="val 48099"/>
              </a:avLst>
            </a:prstGeom>
            <a:solidFill>
              <a:srgbClr val="E7E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等腰三角形 78"/>
            <p:cNvSpPr/>
            <p:nvPr/>
          </p:nvSpPr>
          <p:spPr>
            <a:xfrm rot="5400000">
              <a:off x="4603886" y="2175458"/>
              <a:ext cx="5963657" cy="2907941"/>
            </a:xfrm>
            <a:prstGeom prst="triangle">
              <a:avLst>
                <a:gd name="adj" fmla="val 48099"/>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0" name="矩形 79"/>
            <p:cNvSpPr/>
            <p:nvPr/>
          </p:nvSpPr>
          <p:spPr>
            <a:xfrm>
              <a:off x="4600139" y="656089"/>
              <a:ext cx="1540920" cy="5946273"/>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81" name="MH_Text_1"/>
          <p:cNvSpPr>
            <a:spLocks noChangeArrowheads="1"/>
          </p:cNvSpPr>
          <p:nvPr>
            <p:custDataLst>
              <p:tags r:id="rId1"/>
            </p:custDataLst>
          </p:nvPr>
        </p:nvSpPr>
        <p:spPr bwMode="auto">
          <a:xfrm>
            <a:off x="798780" y="1012150"/>
            <a:ext cx="4918499" cy="5418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defRPr/>
            </a:pPr>
            <a:r>
              <a:rPr lang="en-US" sz="2000" dirty="0">
                <a:solidFill>
                  <a:schemeClr val="tx1">
                    <a:lumMod val="65000"/>
                    <a:lumOff val="35000"/>
                  </a:schemeClr>
                </a:solidFill>
                <a:latin typeface="+mn-lt"/>
                <a:ea typeface="+mn-ea"/>
                <a:cs typeface="+mn-ea"/>
                <a:sym typeface="+mn-lt"/>
              </a:rPr>
              <a:t>    </a:t>
            </a:r>
            <a:r>
              <a:rPr sz="2000" dirty="0">
                <a:solidFill>
                  <a:schemeClr val="tx1">
                    <a:lumMod val="65000"/>
                    <a:lumOff val="35000"/>
                  </a:schemeClr>
                </a:solidFill>
                <a:latin typeface="+mn-lt"/>
                <a:ea typeface="+mn-ea"/>
                <a:cs typeface="+mn-ea"/>
                <a:sym typeface="+mn-lt"/>
              </a:rPr>
              <a:t>传统的任务型对话系统通常使用手工规则模板或浅层机器学习模型来单独优化模块。近期，深度学习和强化学习逐渐被用于全面优化对话系统，帮助对话系统在不断变化的环境中自动优化系统，以便系统能够有效地适应不同的任务、领域和用户行为。虽然对话系统近年来有较大的发展，已经能帮助用户完成简单的任务，但在通用性、深度理解等方面还面临着许多挑战。</a:t>
            </a:r>
          </a:p>
          <a:p>
            <a:pPr algn="just">
              <a:lnSpc>
                <a:spcPct val="150000"/>
              </a:lnSpc>
              <a:defRPr/>
            </a:pPr>
            <a:endParaRPr lang="zh-HK" altLang="zh-HK" sz="2000" dirty="0">
              <a:solidFill>
                <a:schemeClr val="tx1">
                  <a:lumMod val="65000"/>
                  <a:lumOff val="35000"/>
                </a:schemeClr>
              </a:solidFill>
              <a:latin typeface="+mn-lt"/>
              <a:ea typeface="+mn-ea"/>
              <a:cs typeface="+mn-ea"/>
              <a:sym typeface="+mn-lt"/>
            </a:endParaRPr>
          </a:p>
        </p:txBody>
      </p:sp>
      <p:grpSp>
        <p:nvGrpSpPr>
          <p:cNvPr id="49" name="组合 48"/>
          <p:cNvGrpSpPr/>
          <p:nvPr/>
        </p:nvGrpSpPr>
        <p:grpSpPr>
          <a:xfrm>
            <a:off x="0" y="-60009"/>
            <a:ext cx="2272564" cy="702231"/>
            <a:chOff x="72964" y="103694"/>
            <a:chExt cx="2163386" cy="702231"/>
          </a:xfrm>
        </p:grpSpPr>
        <p:pic>
          <p:nvPicPr>
            <p:cNvPr id="50" name="图片 4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51" name="文本框 50"/>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8"/>
                                        </p:tgtEl>
                                        <p:attrNameLst>
                                          <p:attrName>style.visibility</p:attrName>
                                        </p:attrNameLst>
                                      </p:cBhvr>
                                      <p:to>
                                        <p:strVal val="visible"/>
                                      </p:to>
                                    </p:set>
                                    <p:animEffect transition="in" filter="wipe(left)">
                                      <p:cBhvr>
                                        <p:cTn id="11" dur="500"/>
                                        <p:tgtEl>
                                          <p:spTgt spid="78"/>
                                        </p:tgtEl>
                                      </p:cBhvr>
                                    </p:animEffect>
                                  </p:childTnLst>
                                </p:cTn>
                              </p:par>
                              <p:par>
                                <p:cTn id="12" presetID="22" presetClass="entr" presetSubtype="8" fill="hold" nodeType="withEffect">
                                  <p:stCondLst>
                                    <p:cond delay="0"/>
                                  </p:stCondLst>
                                  <p:childTnLst>
                                    <p:set>
                                      <p:cBhvr>
                                        <p:cTn id="13" dur="1" fill="hold">
                                          <p:stCondLst>
                                            <p:cond delay="0"/>
                                          </p:stCondLst>
                                        </p:cTn>
                                        <p:tgtEl>
                                          <p:spTgt spid="47"/>
                                        </p:tgtEl>
                                        <p:attrNameLst>
                                          <p:attrName>style.visibility</p:attrName>
                                        </p:attrNameLst>
                                      </p:cBhvr>
                                      <p:to>
                                        <p:strVal val="visible"/>
                                      </p:to>
                                    </p:set>
                                    <p:animEffect transition="in" filter="wipe(left)">
                                      <p:cBhvr>
                                        <p:cTn id="14" dur="500"/>
                                        <p:tgtEl>
                                          <p:spTgt spid="47"/>
                                        </p:tgtEl>
                                      </p:cBhvr>
                                    </p:animEffect>
                                  </p:childTnLst>
                                </p:cTn>
                              </p:par>
                              <p:par>
                                <p:cTn id="15" presetID="22" presetClass="entr" presetSubtype="8" fill="hold" nodeType="withEffect">
                                  <p:stCondLst>
                                    <p:cond delay="250"/>
                                  </p:stCondLst>
                                  <p:childTnLst>
                                    <p:set>
                                      <p:cBhvr>
                                        <p:cTn id="16" dur="1" fill="hold">
                                          <p:stCondLst>
                                            <p:cond delay="0"/>
                                          </p:stCondLst>
                                        </p:cTn>
                                        <p:tgtEl>
                                          <p:spTgt spid="82"/>
                                        </p:tgtEl>
                                        <p:attrNameLst>
                                          <p:attrName>style.visibility</p:attrName>
                                        </p:attrNameLst>
                                      </p:cBhvr>
                                      <p:to>
                                        <p:strVal val="visible"/>
                                      </p:to>
                                    </p:set>
                                    <p:animEffect transition="in" filter="wipe(left)">
                                      <p:cBhvr>
                                        <p:cTn id="17" dur="250"/>
                                        <p:tgtEl>
                                          <p:spTgt spid="82"/>
                                        </p:tgtEl>
                                      </p:cBhvr>
                                    </p:animEffect>
                                  </p:childTnLst>
                                </p:cTn>
                              </p:par>
                            </p:childTnLst>
                          </p:cTn>
                        </p:par>
                        <p:par>
                          <p:cTn id="18" fill="hold">
                            <p:stCondLst>
                              <p:cond delay="1000"/>
                            </p:stCondLst>
                            <p:childTnLst>
                              <p:par>
                                <p:cTn id="19" presetID="14" presetClass="entr" presetSubtype="10" fill="hold" grpId="0" nodeType="afterEffect">
                                  <p:stCondLst>
                                    <p:cond delay="0"/>
                                  </p:stCondLst>
                                  <p:childTnLst>
                                    <p:set>
                                      <p:cBhvr>
                                        <p:cTn id="20" dur="1" fill="hold">
                                          <p:stCondLst>
                                            <p:cond delay="0"/>
                                          </p:stCondLst>
                                        </p:cTn>
                                        <p:tgtEl>
                                          <p:spTgt spid="81"/>
                                        </p:tgtEl>
                                        <p:attrNameLst>
                                          <p:attrName>style.visibility</p:attrName>
                                        </p:attrNameLst>
                                      </p:cBhvr>
                                      <p:to>
                                        <p:strVal val="visible"/>
                                      </p:to>
                                    </p:set>
                                    <p:animEffect transition="in" filter="randombar(horizontal)">
                                      <p:cBhvr>
                                        <p:cTn id="21"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81"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6576" y="1063549"/>
            <a:ext cx="4356635" cy="5453365"/>
          </a:xfrm>
          <a:prstGeom prst="rect">
            <a:avLst/>
          </a:prstGeom>
          <a:solidFill>
            <a:srgbClr val="E6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200000"/>
              </a:lnSpc>
            </a:pPr>
            <a:endParaRPr lang="zh-CN" altLang="en-US" sz="1600">
              <a:solidFill>
                <a:schemeClr val="tx1">
                  <a:lumMod val="65000"/>
                  <a:lumOff val="35000"/>
                </a:schemeClr>
              </a:solidFill>
              <a:cs typeface="+mn-ea"/>
              <a:sym typeface="+mn-lt"/>
            </a:endParaRPr>
          </a:p>
        </p:txBody>
      </p:sp>
      <p:sp>
        <p:nvSpPr>
          <p:cNvPr id="4" name="MH_Other_5"/>
          <p:cNvSpPr/>
          <p:nvPr>
            <p:custDataLst>
              <p:tags r:id="rId1"/>
            </p:custDataLst>
          </p:nvPr>
        </p:nvSpPr>
        <p:spPr>
          <a:xfrm>
            <a:off x="1149171" y="1266195"/>
            <a:ext cx="220663" cy="220663"/>
          </a:xfrm>
          <a:prstGeom prst="ellipse">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latin typeface="+mn-lt"/>
              <a:ea typeface="+mn-ea"/>
              <a:cs typeface="+mn-ea"/>
              <a:sym typeface="+mn-lt"/>
            </a:endParaRPr>
          </a:p>
        </p:txBody>
      </p:sp>
      <p:cxnSp>
        <p:nvCxnSpPr>
          <p:cNvPr id="5" name="MH_Other_6"/>
          <p:cNvCxnSpPr/>
          <p:nvPr>
            <p:custDataLst>
              <p:tags r:id="rId2"/>
            </p:custDataLst>
          </p:nvPr>
        </p:nvCxnSpPr>
        <p:spPr>
          <a:xfrm flipV="1">
            <a:off x="1540920" y="1487444"/>
            <a:ext cx="3995737" cy="7938"/>
          </a:xfrm>
          <a:prstGeom prst="line">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cxnSp>
      <p:sp>
        <p:nvSpPr>
          <p:cNvPr id="7" name="MH_Text_1"/>
          <p:cNvSpPr>
            <a:spLocks noChangeArrowheads="1"/>
          </p:cNvSpPr>
          <p:nvPr>
            <p:custDataLst>
              <p:tags r:id="rId3"/>
            </p:custDataLst>
          </p:nvPr>
        </p:nvSpPr>
        <p:spPr bwMode="auto">
          <a:xfrm>
            <a:off x="1541145" y="1553845"/>
            <a:ext cx="9884410" cy="4963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defRPr/>
            </a:pPr>
            <a:r>
              <a:rPr lang="en-US" sz="1600" dirty="0">
                <a:solidFill>
                  <a:schemeClr val="tx1">
                    <a:lumMod val="65000"/>
                    <a:lumOff val="35000"/>
                  </a:schemeClr>
                </a:solidFill>
                <a:latin typeface="+mn-lt"/>
                <a:ea typeface="+mn-ea"/>
                <a:cs typeface="+mn-ea"/>
                <a:sym typeface="+mn-lt"/>
              </a:rPr>
              <a:t>    </a:t>
            </a:r>
            <a:r>
              <a:rPr sz="1600" dirty="0">
                <a:solidFill>
                  <a:schemeClr val="tx1">
                    <a:lumMod val="65000"/>
                    <a:lumOff val="35000"/>
                  </a:schemeClr>
                </a:solidFill>
                <a:latin typeface="+mn-lt"/>
                <a:ea typeface="+mn-ea"/>
                <a:cs typeface="+mn-ea"/>
                <a:sym typeface="+mn-lt"/>
              </a:rPr>
              <a:t>任务型对话系统的成果往往依赖于大量高质量的语料作为训练数据，然而对话数据通常是异构的</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例如聊天数据很多，但面向任务的对话数据集非常小</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特定领域的对话数据的收集和标注是需要耗费大量的人力</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未来的研究需要解决利用低资源启动对话系统的挑战</a:t>
            </a:r>
            <a:r>
              <a:rPr lang="zh-CN" sz="1600" dirty="0">
                <a:solidFill>
                  <a:schemeClr val="tx1">
                    <a:lumMod val="65000"/>
                    <a:lumOff val="35000"/>
                  </a:schemeClr>
                </a:solidFill>
                <a:latin typeface="+mn-lt"/>
                <a:ea typeface="+mn-ea"/>
                <a:cs typeface="+mn-ea"/>
                <a:sym typeface="+mn-lt"/>
              </a:rPr>
              <a:t>。</a:t>
            </a:r>
          </a:p>
          <a:p>
            <a:pPr algn="just">
              <a:lnSpc>
                <a:spcPct val="150000"/>
              </a:lnSpc>
              <a:defRPr/>
            </a:pPr>
            <a:r>
              <a:rPr lang="en-US" altLang="zh-CN" sz="1600" dirty="0">
                <a:solidFill>
                  <a:schemeClr val="tx1">
                    <a:lumMod val="65000"/>
                    <a:lumOff val="35000"/>
                  </a:schemeClr>
                </a:solidFill>
                <a:latin typeface="+mn-lt"/>
                <a:ea typeface="+mn-ea"/>
                <a:cs typeface="+mn-ea"/>
                <a:sym typeface="+mn-lt"/>
              </a:rPr>
              <a:t>    </a:t>
            </a:r>
            <a:r>
              <a:rPr lang="zh-CN" sz="1600" dirty="0">
                <a:solidFill>
                  <a:schemeClr val="tx1">
                    <a:lumMod val="65000"/>
                    <a:lumOff val="35000"/>
                  </a:schemeClr>
                </a:solidFill>
                <a:latin typeface="+mn-lt"/>
                <a:ea typeface="+mn-ea"/>
                <a:cs typeface="+mn-ea"/>
                <a:sym typeface="+mn-lt"/>
              </a:rPr>
              <a:t>目前的主要解决方法有：直接增加标注数据、引入领域知识、半监督学习、无监督学习、主动学习、多任务学习、数据增强和迁移学习等。其中，为现有的有限训练数据增加标注的效果最明显，但标注数据仍然是一个繁重的任务。因此，目前常用的方法是利用自动标注来帮助构建领域知识，结合领域知识来使得数据包含信息的能力更强以达到节约成本的目的，但领域知识的构建过程依旧需要消耗大量的人力物力。无监督学习和半监督学习可以更大程度地利用无标注数据帮助训练。虽然半监督或无监督学习在一定程度上避免了数据资源的浪费，但半监督学习需要做未标记数据于已存在的标注类别相联系的基本假设，如平滑假设、流形假设等，当实际情况不满足于这些基本假设，例如当面对复杂的数据时，比较难准确地还原数据的流形，无监督的样本不仅不能改进这些模型的性能，反而起到恶化的作用。并且无监督学习需要的数据量是监督学习的百倍，甚至更多，而特定域的对话数据集收集非常困难。另外，主动学习通过发现并抽取价值更高的样本，即对实验效果影响最大的样本或信息量大的样本，请求人工标注，从而最大限度地减少了人工标注的工</a:t>
            </a:r>
          </a:p>
        </p:txBody>
      </p:sp>
      <p:sp>
        <p:nvSpPr>
          <p:cNvPr id="37" name="MH_SubTitle_2"/>
          <p:cNvSpPr txBox="1">
            <a:spLocks noChangeArrowheads="1"/>
          </p:cNvSpPr>
          <p:nvPr>
            <p:custDataLst>
              <p:tags r:id="rId4"/>
            </p:custDataLst>
          </p:nvPr>
        </p:nvSpPr>
        <p:spPr bwMode="auto">
          <a:xfrm>
            <a:off x="1540920" y="1118891"/>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低资源启动</a:t>
            </a:r>
          </a:p>
        </p:txBody>
      </p:sp>
      <p:sp>
        <p:nvSpPr>
          <p:cNvPr id="51"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2" name="文本框 51"/>
          <p:cNvSpPr txBox="1"/>
          <p:nvPr/>
        </p:nvSpPr>
        <p:spPr>
          <a:xfrm>
            <a:off x="1420495" y="136525"/>
            <a:ext cx="5946140" cy="521970"/>
          </a:xfrm>
          <a:prstGeom prst="rect">
            <a:avLst/>
          </a:prstGeom>
          <a:noFill/>
        </p:spPr>
        <p:txBody>
          <a:bodyPr wrap="square" rtlCol="0">
            <a:spAutoFit/>
          </a:bodyPr>
          <a:lstStyle/>
          <a:p>
            <a:pPr marL="179705" lvl="0"/>
            <a:r>
              <a:rPr lang="zh-CN" altLang="en-US" sz="2800" b="1" spc="300">
                <a:solidFill>
                  <a:srgbClr val="1D4E79"/>
                </a:solidFill>
                <a:cs typeface="+mn-ea"/>
                <a:sym typeface="+mn-lt"/>
              </a:rPr>
              <a:t>任务型对话系统未来研究方向</a:t>
            </a:r>
            <a:endParaRPr lang="zh-CN" altLang="en-US" sz="2800" b="1" spc="300" dirty="0">
              <a:solidFill>
                <a:srgbClr val="1F4E79"/>
              </a:solidFill>
              <a:cs typeface="+mn-ea"/>
              <a:sym typeface="+mn-lt"/>
            </a:endParaRPr>
          </a:p>
        </p:txBody>
      </p:sp>
      <p:grpSp>
        <p:nvGrpSpPr>
          <p:cNvPr id="53" name="组合 52"/>
          <p:cNvGrpSpPr/>
          <p:nvPr/>
        </p:nvGrpSpPr>
        <p:grpSpPr>
          <a:xfrm>
            <a:off x="6948717" y="166280"/>
            <a:ext cx="487488" cy="537935"/>
            <a:chOff x="9473648" y="1406690"/>
            <a:chExt cx="1107403" cy="1222002"/>
          </a:xfrm>
        </p:grpSpPr>
        <p:pic>
          <p:nvPicPr>
            <p:cNvPr id="54" name="图片 5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55" name="图片 5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56" name="组合 55"/>
          <p:cNvGrpSpPr/>
          <p:nvPr/>
        </p:nvGrpSpPr>
        <p:grpSpPr>
          <a:xfrm>
            <a:off x="0" y="0"/>
            <a:ext cx="1376624" cy="1371254"/>
            <a:chOff x="0" y="0"/>
            <a:chExt cx="1376624" cy="1371254"/>
          </a:xfrm>
        </p:grpSpPr>
        <p:sp>
          <p:nvSpPr>
            <p:cNvPr id="57"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8"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9"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0"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2"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3"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24" name="组合 23"/>
          <p:cNvGrpSpPr/>
          <p:nvPr/>
        </p:nvGrpSpPr>
        <p:grpSpPr>
          <a:xfrm>
            <a:off x="9705851" y="-4945"/>
            <a:ext cx="2163386" cy="702231"/>
            <a:chOff x="72964" y="103694"/>
            <a:chExt cx="2163386" cy="702231"/>
          </a:xfrm>
        </p:grpSpPr>
        <p:pic>
          <p:nvPicPr>
            <p:cNvPr id="25" name="图片 2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26" name="文本框 25"/>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2" presetClass="entr" presetSubtype="8"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randombar(horizontal)">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4" grpId="0" bldLvl="0" animBg="1"/>
      <p:bldP spid="7" grpId="0"/>
      <p:bldP spid="37"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6576" y="1063549"/>
            <a:ext cx="4356635" cy="5453365"/>
          </a:xfrm>
          <a:prstGeom prst="rect">
            <a:avLst/>
          </a:prstGeom>
          <a:solidFill>
            <a:srgbClr val="E6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200000"/>
              </a:lnSpc>
            </a:pPr>
            <a:endParaRPr lang="zh-CN" altLang="en-US" sz="1600">
              <a:solidFill>
                <a:schemeClr val="tx1">
                  <a:lumMod val="65000"/>
                  <a:lumOff val="35000"/>
                </a:schemeClr>
              </a:solidFill>
              <a:cs typeface="+mn-ea"/>
              <a:sym typeface="+mn-lt"/>
            </a:endParaRPr>
          </a:p>
        </p:txBody>
      </p:sp>
      <p:sp>
        <p:nvSpPr>
          <p:cNvPr id="4" name="MH_Other_5"/>
          <p:cNvSpPr/>
          <p:nvPr>
            <p:custDataLst>
              <p:tags r:id="rId1"/>
            </p:custDataLst>
          </p:nvPr>
        </p:nvSpPr>
        <p:spPr>
          <a:xfrm>
            <a:off x="1149171" y="1266195"/>
            <a:ext cx="220663" cy="220663"/>
          </a:xfrm>
          <a:prstGeom prst="ellipse">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latin typeface="+mn-lt"/>
              <a:ea typeface="+mn-ea"/>
              <a:cs typeface="+mn-ea"/>
              <a:sym typeface="+mn-lt"/>
            </a:endParaRPr>
          </a:p>
        </p:txBody>
      </p:sp>
      <p:cxnSp>
        <p:nvCxnSpPr>
          <p:cNvPr id="5" name="MH_Other_6"/>
          <p:cNvCxnSpPr/>
          <p:nvPr>
            <p:custDataLst>
              <p:tags r:id="rId2"/>
            </p:custDataLst>
          </p:nvPr>
        </p:nvCxnSpPr>
        <p:spPr>
          <a:xfrm flipV="1">
            <a:off x="1540920" y="1487444"/>
            <a:ext cx="3995737" cy="7938"/>
          </a:xfrm>
          <a:prstGeom prst="line">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cxnSp>
      <p:sp>
        <p:nvSpPr>
          <p:cNvPr id="7" name="MH_Text_1"/>
          <p:cNvSpPr>
            <a:spLocks noChangeArrowheads="1"/>
          </p:cNvSpPr>
          <p:nvPr>
            <p:custDataLst>
              <p:tags r:id="rId3"/>
            </p:custDataLst>
          </p:nvPr>
        </p:nvSpPr>
        <p:spPr bwMode="auto">
          <a:xfrm>
            <a:off x="1541145" y="1553845"/>
            <a:ext cx="9884410" cy="4963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defRPr/>
            </a:pPr>
            <a:r>
              <a:rPr lang="en-US" sz="1600" dirty="0">
                <a:solidFill>
                  <a:schemeClr val="tx1">
                    <a:lumMod val="65000"/>
                    <a:lumOff val="35000"/>
                  </a:schemeClr>
                </a:solidFill>
                <a:latin typeface="+mn-lt"/>
                <a:ea typeface="+mn-ea"/>
                <a:cs typeface="+mn-ea"/>
                <a:sym typeface="+mn-lt"/>
              </a:rPr>
              <a:t>作量</a:t>
            </a:r>
            <a:r>
              <a:rPr lang="zh-CN" altLang="en-US" sz="1600" dirty="0">
                <a:solidFill>
                  <a:schemeClr val="tx1">
                    <a:lumMod val="65000"/>
                    <a:lumOff val="35000"/>
                  </a:schemeClr>
                </a:solidFill>
                <a:latin typeface="+mn-lt"/>
                <a:ea typeface="+mn-ea"/>
                <a:cs typeface="+mn-ea"/>
                <a:sym typeface="+mn-lt"/>
              </a:rPr>
              <a:t>。</a:t>
            </a:r>
            <a:r>
              <a:rPr lang="en-US" sz="1600" dirty="0">
                <a:solidFill>
                  <a:schemeClr val="tx1">
                    <a:lumMod val="65000"/>
                    <a:lumOff val="35000"/>
                  </a:schemeClr>
                </a:solidFill>
                <a:latin typeface="+mn-lt"/>
                <a:ea typeface="+mn-ea"/>
                <a:cs typeface="+mn-ea"/>
                <a:sym typeface="+mn-lt"/>
              </a:rPr>
              <a:t>但该方法仍然避免不了人工标注的繁重工作</a:t>
            </a:r>
            <a:r>
              <a:rPr lang="zh-CN" altLang="en-US" sz="1600" dirty="0">
                <a:solidFill>
                  <a:schemeClr val="tx1">
                    <a:lumMod val="65000"/>
                    <a:lumOff val="35000"/>
                  </a:schemeClr>
                </a:solidFill>
                <a:latin typeface="+mn-lt"/>
                <a:ea typeface="+mn-ea"/>
                <a:cs typeface="+mn-ea"/>
                <a:sym typeface="+mn-lt"/>
              </a:rPr>
              <a:t>。</a:t>
            </a:r>
            <a:r>
              <a:rPr lang="en-US" sz="1600" dirty="0">
                <a:solidFill>
                  <a:schemeClr val="tx1">
                    <a:lumMod val="65000"/>
                    <a:lumOff val="35000"/>
                  </a:schemeClr>
                </a:solidFill>
                <a:latin typeface="+mn-lt"/>
                <a:ea typeface="+mn-ea"/>
                <a:cs typeface="+mn-ea"/>
                <a:sym typeface="+mn-lt"/>
              </a:rPr>
              <a:t>数据增强技术可以利用目前不足量的数据产生更多具有同等价值的数据弥补训练数据的不足和利用非对话语料数据来增加训练数据</a:t>
            </a:r>
            <a:r>
              <a:rPr lang="zh-CN" altLang="en-US" sz="1600" dirty="0">
                <a:solidFill>
                  <a:schemeClr val="tx1">
                    <a:lumMod val="65000"/>
                    <a:lumOff val="35000"/>
                  </a:schemeClr>
                </a:solidFill>
                <a:latin typeface="+mn-lt"/>
                <a:ea typeface="+mn-ea"/>
                <a:cs typeface="+mn-ea"/>
                <a:sym typeface="+mn-lt"/>
              </a:rPr>
              <a:t>。</a:t>
            </a:r>
            <a:r>
              <a:rPr lang="en-US" sz="1600" dirty="0">
                <a:solidFill>
                  <a:schemeClr val="tx1">
                    <a:lumMod val="65000"/>
                    <a:lumOff val="35000"/>
                  </a:schemeClr>
                </a:solidFill>
                <a:latin typeface="+mn-lt"/>
                <a:ea typeface="+mn-ea"/>
                <a:cs typeface="+mn-ea"/>
                <a:sym typeface="+mn-lt"/>
              </a:rPr>
              <a:t>除此之外，多任务学习和迁移学习还可以通</a:t>
            </a:r>
            <a:r>
              <a:rPr lang="zh-CN" sz="1600" dirty="0">
                <a:solidFill>
                  <a:schemeClr val="tx1">
                    <a:lumMod val="65000"/>
                    <a:lumOff val="35000"/>
                  </a:schemeClr>
                </a:solidFill>
                <a:latin typeface="+mn-lt"/>
                <a:ea typeface="+mn-ea"/>
                <a:cs typeface="+mn-ea"/>
                <a:sym typeface="+mn-lt"/>
              </a:rPr>
              <a:t>过使用不同语言、任务、领域或模型的信息作为对话系统训练数据的一部分。目前，面对冷启动或数据不足的情况时，迁移学习逐步地被广泛应用。除了可以将其他领域的可复用信息迁移到目标领域的知识图谱，迁移学习还可以将其他模型的含有可复用特征所属的网络层次特征迁移到目标网络来帮助目 标网络的训练等。然而，迁移学习在实际应用可能会在将源领域中含有噪音的信息迁移到目标领域，损伤目标领域的性能，因此源领域和目标领域的实际 效果并不等价．未来任务型对话系统的发展必然需 要解决低资源训练的难题。</a:t>
            </a:r>
          </a:p>
        </p:txBody>
      </p:sp>
      <p:sp>
        <p:nvSpPr>
          <p:cNvPr id="37" name="MH_SubTitle_2"/>
          <p:cNvSpPr txBox="1">
            <a:spLocks noChangeArrowheads="1"/>
          </p:cNvSpPr>
          <p:nvPr>
            <p:custDataLst>
              <p:tags r:id="rId4"/>
            </p:custDataLst>
          </p:nvPr>
        </p:nvSpPr>
        <p:spPr bwMode="auto">
          <a:xfrm>
            <a:off x="1540920" y="1118891"/>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低资源启动</a:t>
            </a:r>
          </a:p>
        </p:txBody>
      </p:sp>
      <p:sp>
        <p:nvSpPr>
          <p:cNvPr id="51"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2" name="文本框 51"/>
          <p:cNvSpPr txBox="1"/>
          <p:nvPr/>
        </p:nvSpPr>
        <p:spPr>
          <a:xfrm>
            <a:off x="1420495" y="136525"/>
            <a:ext cx="5946140" cy="521970"/>
          </a:xfrm>
          <a:prstGeom prst="rect">
            <a:avLst/>
          </a:prstGeom>
          <a:noFill/>
        </p:spPr>
        <p:txBody>
          <a:bodyPr wrap="square" rtlCol="0">
            <a:spAutoFit/>
          </a:bodyPr>
          <a:lstStyle/>
          <a:p>
            <a:pPr marL="179705" lvl="0"/>
            <a:r>
              <a:rPr lang="zh-CN" altLang="en-US" sz="2800" b="1" spc="300">
                <a:solidFill>
                  <a:srgbClr val="1D4E79"/>
                </a:solidFill>
                <a:cs typeface="+mn-ea"/>
                <a:sym typeface="+mn-lt"/>
              </a:rPr>
              <a:t>任务型对话系统未来研究方向</a:t>
            </a:r>
            <a:endParaRPr lang="zh-CN" altLang="en-US" sz="2800" b="1" spc="300" dirty="0">
              <a:solidFill>
                <a:srgbClr val="1F4E79"/>
              </a:solidFill>
              <a:cs typeface="+mn-ea"/>
              <a:sym typeface="+mn-lt"/>
            </a:endParaRPr>
          </a:p>
        </p:txBody>
      </p:sp>
      <p:grpSp>
        <p:nvGrpSpPr>
          <p:cNvPr id="53" name="组合 52"/>
          <p:cNvGrpSpPr/>
          <p:nvPr/>
        </p:nvGrpSpPr>
        <p:grpSpPr>
          <a:xfrm>
            <a:off x="6948717" y="166280"/>
            <a:ext cx="487488" cy="537935"/>
            <a:chOff x="9473648" y="1406690"/>
            <a:chExt cx="1107403" cy="1222002"/>
          </a:xfrm>
        </p:grpSpPr>
        <p:pic>
          <p:nvPicPr>
            <p:cNvPr id="54" name="图片 5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55" name="图片 5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56" name="组合 55"/>
          <p:cNvGrpSpPr/>
          <p:nvPr/>
        </p:nvGrpSpPr>
        <p:grpSpPr>
          <a:xfrm>
            <a:off x="0" y="0"/>
            <a:ext cx="1376624" cy="1371254"/>
            <a:chOff x="0" y="0"/>
            <a:chExt cx="1376624" cy="1371254"/>
          </a:xfrm>
        </p:grpSpPr>
        <p:sp>
          <p:nvSpPr>
            <p:cNvPr id="57"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8"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9"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0"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2"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3"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24" name="组合 23"/>
          <p:cNvGrpSpPr/>
          <p:nvPr/>
        </p:nvGrpSpPr>
        <p:grpSpPr>
          <a:xfrm>
            <a:off x="9705851" y="-4945"/>
            <a:ext cx="2163386" cy="702231"/>
            <a:chOff x="72964" y="103694"/>
            <a:chExt cx="2163386" cy="702231"/>
          </a:xfrm>
        </p:grpSpPr>
        <p:pic>
          <p:nvPicPr>
            <p:cNvPr id="25" name="图片 2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26" name="文本框 25"/>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2" presetClass="entr" presetSubtype="8"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randombar(horizontal)">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4" grpId="0" bldLvl="0" animBg="1"/>
      <p:bldP spid="7" grpId="0"/>
      <p:bldP spid="3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6576" y="1063549"/>
            <a:ext cx="4356635" cy="5453365"/>
          </a:xfrm>
          <a:prstGeom prst="rect">
            <a:avLst/>
          </a:prstGeom>
          <a:solidFill>
            <a:srgbClr val="E6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200000"/>
              </a:lnSpc>
            </a:pPr>
            <a:endParaRPr lang="zh-CN" altLang="en-US" sz="1600">
              <a:solidFill>
                <a:schemeClr val="tx1">
                  <a:lumMod val="65000"/>
                  <a:lumOff val="35000"/>
                </a:schemeClr>
              </a:solidFill>
              <a:cs typeface="+mn-ea"/>
              <a:sym typeface="+mn-lt"/>
            </a:endParaRPr>
          </a:p>
        </p:txBody>
      </p:sp>
      <p:sp>
        <p:nvSpPr>
          <p:cNvPr id="4" name="MH_Other_5"/>
          <p:cNvSpPr/>
          <p:nvPr>
            <p:custDataLst>
              <p:tags r:id="rId1"/>
            </p:custDataLst>
          </p:nvPr>
        </p:nvSpPr>
        <p:spPr>
          <a:xfrm>
            <a:off x="1149171" y="1266195"/>
            <a:ext cx="220663" cy="220663"/>
          </a:xfrm>
          <a:prstGeom prst="ellipse">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latin typeface="+mn-lt"/>
              <a:ea typeface="+mn-ea"/>
              <a:cs typeface="+mn-ea"/>
              <a:sym typeface="+mn-lt"/>
            </a:endParaRPr>
          </a:p>
        </p:txBody>
      </p:sp>
      <p:cxnSp>
        <p:nvCxnSpPr>
          <p:cNvPr id="5" name="MH_Other_6"/>
          <p:cNvCxnSpPr/>
          <p:nvPr>
            <p:custDataLst>
              <p:tags r:id="rId2"/>
            </p:custDataLst>
          </p:nvPr>
        </p:nvCxnSpPr>
        <p:spPr>
          <a:xfrm flipV="1">
            <a:off x="1540920" y="1487444"/>
            <a:ext cx="3995737" cy="7938"/>
          </a:xfrm>
          <a:prstGeom prst="line">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cxnSp>
      <p:sp>
        <p:nvSpPr>
          <p:cNvPr id="7" name="MH_Text_1"/>
          <p:cNvSpPr>
            <a:spLocks noChangeArrowheads="1"/>
          </p:cNvSpPr>
          <p:nvPr>
            <p:custDataLst>
              <p:tags r:id="rId3"/>
            </p:custDataLst>
          </p:nvPr>
        </p:nvSpPr>
        <p:spPr bwMode="auto">
          <a:xfrm>
            <a:off x="1541145" y="1553845"/>
            <a:ext cx="9884410" cy="4963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defRPr/>
            </a:pPr>
            <a:r>
              <a:rPr lang="en-US" sz="1600" dirty="0">
                <a:solidFill>
                  <a:schemeClr val="tx1">
                    <a:lumMod val="65000"/>
                    <a:lumOff val="35000"/>
                  </a:schemeClr>
                </a:solidFill>
                <a:latin typeface="+mn-lt"/>
                <a:ea typeface="+mn-ea"/>
                <a:cs typeface="+mn-ea"/>
                <a:sym typeface="+mn-lt"/>
              </a:rPr>
              <a:t>    </a:t>
            </a:r>
            <a:r>
              <a:rPr sz="1600" dirty="0">
                <a:solidFill>
                  <a:schemeClr val="tx1">
                    <a:lumMod val="65000"/>
                    <a:lumOff val="35000"/>
                  </a:schemeClr>
                </a:solidFill>
                <a:latin typeface="+mn-lt"/>
                <a:ea typeface="+mn-ea"/>
                <a:cs typeface="+mn-ea"/>
                <a:sym typeface="+mn-lt"/>
              </a:rPr>
              <a:t>如何以更低的开发成本覆盖更多的领域和场景是任务型对话系统的关键问题之一</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目前的任务型对话系统针对每一个领域都需要手工制定模板导致领域拓展性不足</a:t>
            </a:r>
            <a:r>
              <a:rPr lang="zh-CN" sz="1600" dirty="0">
                <a:solidFill>
                  <a:schemeClr val="tx1">
                    <a:lumMod val="65000"/>
                    <a:lumOff val="35000"/>
                  </a:schemeClr>
                </a:solidFill>
                <a:latin typeface="+mn-lt"/>
                <a:ea typeface="+mn-ea"/>
                <a:cs typeface="+mn-ea"/>
                <a:sym typeface="+mn-lt"/>
              </a:rPr>
              <a:t>。</a:t>
            </a:r>
            <a:endParaRPr sz="1600" dirty="0">
              <a:solidFill>
                <a:schemeClr val="tx1">
                  <a:lumMod val="65000"/>
                  <a:lumOff val="35000"/>
                </a:schemeClr>
              </a:solidFill>
              <a:latin typeface="+mn-lt"/>
              <a:ea typeface="+mn-ea"/>
              <a:cs typeface="+mn-ea"/>
              <a:sym typeface="+mn-lt"/>
            </a:endParaRPr>
          </a:p>
          <a:p>
            <a:pPr algn="just">
              <a:lnSpc>
                <a:spcPct val="150000"/>
              </a:lnSpc>
              <a:defRPr/>
            </a:pPr>
            <a:r>
              <a:rPr lang="en-US" sz="1600" dirty="0">
                <a:solidFill>
                  <a:schemeClr val="tx1">
                    <a:lumMod val="65000"/>
                    <a:lumOff val="35000"/>
                  </a:schemeClr>
                </a:solidFill>
                <a:latin typeface="+mn-lt"/>
                <a:ea typeface="+mn-ea"/>
                <a:cs typeface="+mn-ea"/>
                <a:sym typeface="+mn-lt"/>
              </a:rPr>
              <a:t>    </a:t>
            </a:r>
            <a:r>
              <a:rPr sz="1600" dirty="0">
                <a:solidFill>
                  <a:schemeClr val="tx1">
                    <a:lumMod val="65000"/>
                    <a:lumOff val="35000"/>
                  </a:schemeClr>
                </a:solidFill>
                <a:latin typeface="+mn-lt"/>
                <a:ea typeface="+mn-ea"/>
                <a:cs typeface="+mn-ea"/>
                <a:sym typeface="+mn-lt"/>
              </a:rPr>
              <a:t>针对这类问题，目前的主要解决方法有：迁移学习、多任务学习、零次学习和单例学习等</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对于多领域之间的移植问题，越来越多的研究选择迁移学习作为首选</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迁移学习通过利用源领域中的可复用的知识，并将其移植到目标领域作为目标领域训练数据的一部分来帮助学习和训练目标领域</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其中零次学习和单例学习是迁移学习的特例，也被经常用于多领域之间的快速迁移任务．两者的主要区别为标记样本的数量，零次学习为没有标记样本而单例学习为只有一个标记样本</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对于快速出现的新领域，迁移学习能够快速迁移和应用，体现时效性的优势，但知识的迁移只有在“适当”的情况下才有可能，而“适当”的概念很难被量化需要经验来帮助确定，因此，迁移学习并不是适用于所有新领域的问题</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多任务学习通过挖掘不同任务之间的联系和区别，共享源任务和目标任务之间的相同参数或两者之间的共有数据特征来使得目标任务可以从不同的源任务中学习到相关的知识</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虽然多任务学习通过学习不同任务之间的联系和差异来提高每个任务的学习效率和质量，但是其效果受到任务差异和数据分布带来影响，同时模型增加了参数量所以需要更大的数据量来训练模型，并且模型更复杂不利于在真实环境中实际部署使用</a:t>
            </a:r>
            <a:r>
              <a:rPr lang="zh-CN" sz="1600" dirty="0">
                <a:solidFill>
                  <a:schemeClr val="tx1">
                    <a:lumMod val="65000"/>
                    <a:lumOff val="35000"/>
                  </a:schemeClr>
                </a:solidFill>
                <a:latin typeface="+mn-lt"/>
                <a:ea typeface="+mn-ea"/>
                <a:cs typeface="+mn-ea"/>
                <a:sym typeface="+mn-lt"/>
              </a:rPr>
              <a:t>。</a:t>
            </a:r>
          </a:p>
        </p:txBody>
      </p:sp>
      <p:sp>
        <p:nvSpPr>
          <p:cNvPr id="37" name="MH_SubTitle_2"/>
          <p:cNvSpPr txBox="1">
            <a:spLocks noChangeArrowheads="1"/>
          </p:cNvSpPr>
          <p:nvPr>
            <p:custDataLst>
              <p:tags r:id="rId4"/>
            </p:custDataLst>
          </p:nvPr>
        </p:nvSpPr>
        <p:spPr bwMode="auto">
          <a:xfrm>
            <a:off x="1540920" y="1118891"/>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域适应能力</a:t>
            </a:r>
          </a:p>
        </p:txBody>
      </p:sp>
      <p:sp>
        <p:nvSpPr>
          <p:cNvPr id="51"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2" name="文本框 51"/>
          <p:cNvSpPr txBox="1"/>
          <p:nvPr/>
        </p:nvSpPr>
        <p:spPr>
          <a:xfrm>
            <a:off x="1420495" y="136525"/>
            <a:ext cx="5946140" cy="521970"/>
          </a:xfrm>
          <a:prstGeom prst="rect">
            <a:avLst/>
          </a:prstGeom>
          <a:noFill/>
        </p:spPr>
        <p:txBody>
          <a:bodyPr wrap="square" rtlCol="0">
            <a:spAutoFit/>
          </a:bodyPr>
          <a:lstStyle/>
          <a:p>
            <a:pPr marL="179705" lvl="0"/>
            <a:r>
              <a:rPr lang="zh-CN" altLang="en-US" sz="2800" b="1" spc="300">
                <a:solidFill>
                  <a:srgbClr val="1D4E79"/>
                </a:solidFill>
                <a:cs typeface="+mn-ea"/>
                <a:sym typeface="+mn-lt"/>
              </a:rPr>
              <a:t>任务型对话系统未来研究方向</a:t>
            </a:r>
            <a:endParaRPr lang="zh-CN" altLang="en-US" sz="2800" b="1" spc="300" dirty="0">
              <a:solidFill>
                <a:srgbClr val="1F4E79"/>
              </a:solidFill>
              <a:cs typeface="+mn-ea"/>
              <a:sym typeface="+mn-lt"/>
            </a:endParaRPr>
          </a:p>
        </p:txBody>
      </p:sp>
      <p:grpSp>
        <p:nvGrpSpPr>
          <p:cNvPr id="53" name="组合 52"/>
          <p:cNvGrpSpPr/>
          <p:nvPr/>
        </p:nvGrpSpPr>
        <p:grpSpPr>
          <a:xfrm>
            <a:off x="6948717" y="166280"/>
            <a:ext cx="487488" cy="537935"/>
            <a:chOff x="9473648" y="1406690"/>
            <a:chExt cx="1107403" cy="1222002"/>
          </a:xfrm>
        </p:grpSpPr>
        <p:pic>
          <p:nvPicPr>
            <p:cNvPr id="54" name="图片 5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55" name="图片 5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56" name="组合 55"/>
          <p:cNvGrpSpPr/>
          <p:nvPr/>
        </p:nvGrpSpPr>
        <p:grpSpPr>
          <a:xfrm>
            <a:off x="0" y="0"/>
            <a:ext cx="1376624" cy="1371254"/>
            <a:chOff x="0" y="0"/>
            <a:chExt cx="1376624" cy="1371254"/>
          </a:xfrm>
        </p:grpSpPr>
        <p:sp>
          <p:nvSpPr>
            <p:cNvPr id="57"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8"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9"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0"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2"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3"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24" name="组合 23"/>
          <p:cNvGrpSpPr/>
          <p:nvPr/>
        </p:nvGrpSpPr>
        <p:grpSpPr>
          <a:xfrm>
            <a:off x="9705851" y="-4945"/>
            <a:ext cx="2163386" cy="702231"/>
            <a:chOff x="72964" y="103694"/>
            <a:chExt cx="2163386" cy="702231"/>
          </a:xfrm>
        </p:grpSpPr>
        <p:pic>
          <p:nvPicPr>
            <p:cNvPr id="25" name="图片 2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26" name="文本框 25"/>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2" presetClass="entr" presetSubtype="8"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randombar(horizontal)">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4" grpId="0" bldLvl="0" animBg="1"/>
      <p:bldP spid="7" grpId="0"/>
      <p:bldP spid="3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6576" y="1063549"/>
            <a:ext cx="4356635" cy="5453365"/>
          </a:xfrm>
          <a:prstGeom prst="rect">
            <a:avLst/>
          </a:prstGeom>
          <a:solidFill>
            <a:srgbClr val="E6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200000"/>
              </a:lnSpc>
            </a:pPr>
            <a:endParaRPr lang="zh-CN" altLang="en-US" sz="1600">
              <a:solidFill>
                <a:schemeClr val="tx1">
                  <a:lumMod val="65000"/>
                  <a:lumOff val="35000"/>
                </a:schemeClr>
              </a:solidFill>
              <a:cs typeface="+mn-ea"/>
              <a:sym typeface="+mn-lt"/>
            </a:endParaRPr>
          </a:p>
        </p:txBody>
      </p:sp>
      <p:sp>
        <p:nvSpPr>
          <p:cNvPr id="4" name="MH_Other_5"/>
          <p:cNvSpPr/>
          <p:nvPr>
            <p:custDataLst>
              <p:tags r:id="rId1"/>
            </p:custDataLst>
          </p:nvPr>
        </p:nvSpPr>
        <p:spPr>
          <a:xfrm>
            <a:off x="1149171" y="1266195"/>
            <a:ext cx="220663" cy="220663"/>
          </a:xfrm>
          <a:prstGeom prst="ellipse">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latin typeface="+mn-lt"/>
              <a:ea typeface="+mn-ea"/>
              <a:cs typeface="+mn-ea"/>
              <a:sym typeface="+mn-lt"/>
            </a:endParaRPr>
          </a:p>
        </p:txBody>
      </p:sp>
      <p:cxnSp>
        <p:nvCxnSpPr>
          <p:cNvPr id="5" name="MH_Other_6"/>
          <p:cNvCxnSpPr/>
          <p:nvPr>
            <p:custDataLst>
              <p:tags r:id="rId2"/>
            </p:custDataLst>
          </p:nvPr>
        </p:nvCxnSpPr>
        <p:spPr>
          <a:xfrm flipV="1">
            <a:off x="1540920" y="1487444"/>
            <a:ext cx="3995737" cy="7938"/>
          </a:xfrm>
          <a:prstGeom prst="line">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cxnSp>
      <p:sp>
        <p:nvSpPr>
          <p:cNvPr id="7" name="MH_Text_1"/>
          <p:cNvSpPr>
            <a:spLocks noChangeArrowheads="1"/>
          </p:cNvSpPr>
          <p:nvPr>
            <p:custDataLst>
              <p:tags r:id="rId3"/>
            </p:custDataLst>
          </p:nvPr>
        </p:nvSpPr>
        <p:spPr bwMode="auto">
          <a:xfrm>
            <a:off x="1541145" y="1553845"/>
            <a:ext cx="9884410" cy="4963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defRPr/>
            </a:pPr>
            <a:r>
              <a:rPr lang="en-US" sz="1600" dirty="0">
                <a:solidFill>
                  <a:schemeClr val="tx1">
                    <a:lumMod val="65000"/>
                    <a:lumOff val="35000"/>
                  </a:schemeClr>
                </a:solidFill>
                <a:latin typeface="+mn-lt"/>
                <a:ea typeface="+mn-ea"/>
                <a:cs typeface="+mn-ea"/>
                <a:sym typeface="+mn-lt"/>
              </a:rPr>
              <a:t>    </a:t>
            </a:r>
            <a:r>
              <a:rPr sz="1600" dirty="0">
                <a:solidFill>
                  <a:schemeClr val="tx1">
                    <a:lumMod val="65000"/>
                    <a:lumOff val="35000"/>
                  </a:schemeClr>
                </a:solidFill>
                <a:latin typeface="+mn-lt"/>
                <a:ea typeface="+mn-ea"/>
                <a:cs typeface="+mn-ea"/>
                <a:sym typeface="+mn-lt"/>
              </a:rPr>
              <a:t>随着互联网技术的不断发展，人们对人机交互的期望越来越高，在深度学习框架中融合语言理解和推理能力已经成为任务型对话系统乃至自然语言处理的一个重要研究课题</a:t>
            </a:r>
            <a:r>
              <a:rPr lang="zh-CN" sz="1600" dirty="0">
                <a:solidFill>
                  <a:schemeClr val="tx1">
                    <a:lumMod val="65000"/>
                    <a:lumOff val="35000"/>
                  </a:schemeClr>
                </a:solidFill>
                <a:latin typeface="+mn-lt"/>
                <a:ea typeface="+mn-ea"/>
                <a:cs typeface="+mn-ea"/>
                <a:sym typeface="+mn-lt"/>
              </a:rPr>
              <a:t>。</a:t>
            </a:r>
          </a:p>
          <a:p>
            <a:pPr algn="just">
              <a:lnSpc>
                <a:spcPct val="150000"/>
              </a:lnSpc>
              <a:defRPr/>
            </a:pPr>
            <a:r>
              <a:rPr lang="zh-CN" sz="1600" dirty="0">
                <a:solidFill>
                  <a:schemeClr val="tx1">
                    <a:lumMod val="65000"/>
                    <a:lumOff val="35000"/>
                  </a:schemeClr>
                </a:solidFill>
                <a:latin typeface="+mn-lt"/>
                <a:ea typeface="+mn-ea"/>
                <a:cs typeface="+mn-ea"/>
                <a:sym typeface="+mn-lt"/>
              </a:rPr>
              <a:t> </a:t>
            </a:r>
            <a:r>
              <a:rPr lang="en-US" altLang="zh-CN" sz="1600" dirty="0">
                <a:solidFill>
                  <a:schemeClr val="tx1">
                    <a:lumMod val="65000"/>
                    <a:lumOff val="35000"/>
                  </a:schemeClr>
                </a:solidFill>
                <a:latin typeface="+mn-lt"/>
                <a:ea typeface="+mn-ea"/>
                <a:cs typeface="+mn-ea"/>
                <a:sym typeface="+mn-lt"/>
              </a:rPr>
              <a:t>   </a:t>
            </a:r>
            <a:r>
              <a:rPr sz="1600" dirty="0">
                <a:solidFill>
                  <a:schemeClr val="tx1">
                    <a:lumMod val="65000"/>
                    <a:lumOff val="35000"/>
                  </a:schemeClr>
                </a:solidFill>
                <a:latin typeface="+mn-lt"/>
                <a:ea typeface="+mn-ea"/>
                <a:cs typeface="+mn-ea"/>
                <a:sym typeface="+mn-lt"/>
              </a:rPr>
              <a:t>在深度学习框架中融合语言理解能力和推理能力的重要方法是引入领域知识和常识，因为真实人与人之间的交互需要相关领域的知识储备，仅仅依靠对话文本包含的信息无法准确地理解用户输入和恰当地回复用户</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而在实际对话中，还需要对信息进行推理并回答，常识知识的引入可以使得对话系统对于用户的话语更深入的理解，从而更贴近真实人类和谐、自然的交互方式</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其中领域知识主要包括维基百科和知识图谱两大类，知识图谱辅以维基百科知识有可能解决很多复杂的实际问题</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关于知识图谱的分析、推理研究，难免要与图数据的挖掘相结合，并借鉴相关的图神经网络的算法模型</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虽然高质量的知识图谱对于上层应用具有很大提升效果，但高质量的知识图谱构建需要具有完备的知识、准确的知识表示、常识知识的支撑等，这就使得知识的获取、实体边界的识别、知识的形式化表示、知识的融合和知识的应用等技术面临巨大的挑战</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同时，知识图谱还应该不断产生新的知识反哺知识库，这种动态的知识图谱的构建也是知识图谱的一项重要挑战</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基于领域知识的对话系统比较常见，然而常识知识的收集是一个严峻的挑战</a:t>
            </a:r>
            <a:r>
              <a:rPr lang="zh-CN" sz="1600" dirty="0">
                <a:solidFill>
                  <a:schemeClr val="tx1">
                    <a:lumMod val="65000"/>
                    <a:lumOff val="35000"/>
                  </a:schemeClr>
                </a:solidFill>
                <a:latin typeface="+mn-lt"/>
                <a:ea typeface="+mn-ea"/>
                <a:cs typeface="+mn-ea"/>
                <a:sym typeface="+mn-lt"/>
              </a:rPr>
              <a:t>。</a:t>
            </a:r>
            <a:r>
              <a:rPr sz="1600" dirty="0">
                <a:solidFill>
                  <a:schemeClr val="tx1">
                    <a:lumMod val="65000"/>
                    <a:lumOff val="35000"/>
                  </a:schemeClr>
                </a:solidFill>
                <a:latin typeface="+mn-lt"/>
                <a:ea typeface="+mn-ea"/>
                <a:cs typeface="+mn-ea"/>
                <a:sym typeface="+mn-lt"/>
              </a:rPr>
              <a:t>因为常识知识通常没有明确存储在现在的知识库中</a:t>
            </a:r>
            <a:r>
              <a:rPr lang="zh-CN" sz="1600" dirty="0">
                <a:solidFill>
                  <a:schemeClr val="tx1">
                    <a:lumMod val="65000"/>
                    <a:lumOff val="35000"/>
                  </a:schemeClr>
                </a:solidFill>
                <a:latin typeface="+mn-lt"/>
                <a:ea typeface="+mn-ea"/>
                <a:cs typeface="+mn-ea"/>
                <a:sym typeface="+mn-lt"/>
              </a:rPr>
              <a:t>。</a:t>
            </a:r>
            <a:endParaRPr sz="1600" dirty="0">
              <a:solidFill>
                <a:schemeClr val="tx1">
                  <a:lumMod val="65000"/>
                  <a:lumOff val="35000"/>
                </a:schemeClr>
              </a:solidFill>
              <a:latin typeface="+mn-lt"/>
              <a:ea typeface="+mn-ea"/>
              <a:cs typeface="+mn-ea"/>
              <a:sym typeface="+mn-lt"/>
            </a:endParaRPr>
          </a:p>
        </p:txBody>
      </p:sp>
      <p:sp>
        <p:nvSpPr>
          <p:cNvPr id="37" name="MH_SubTitle_2"/>
          <p:cNvSpPr txBox="1">
            <a:spLocks noChangeArrowheads="1"/>
          </p:cNvSpPr>
          <p:nvPr>
            <p:custDataLst>
              <p:tags r:id="rId4"/>
            </p:custDataLst>
          </p:nvPr>
        </p:nvSpPr>
        <p:spPr bwMode="auto">
          <a:xfrm>
            <a:off x="1540920" y="1118891"/>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领域知识和常识的引入</a:t>
            </a:r>
          </a:p>
        </p:txBody>
      </p:sp>
      <p:sp>
        <p:nvSpPr>
          <p:cNvPr id="51"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2" name="文本框 51"/>
          <p:cNvSpPr txBox="1"/>
          <p:nvPr/>
        </p:nvSpPr>
        <p:spPr>
          <a:xfrm>
            <a:off x="1420495" y="136525"/>
            <a:ext cx="5946140" cy="521970"/>
          </a:xfrm>
          <a:prstGeom prst="rect">
            <a:avLst/>
          </a:prstGeom>
          <a:noFill/>
        </p:spPr>
        <p:txBody>
          <a:bodyPr wrap="square" rtlCol="0">
            <a:spAutoFit/>
          </a:bodyPr>
          <a:lstStyle/>
          <a:p>
            <a:pPr marL="179705" lvl="0"/>
            <a:r>
              <a:rPr lang="zh-CN" altLang="en-US" sz="2800" b="1" spc="300">
                <a:solidFill>
                  <a:srgbClr val="1D4E79"/>
                </a:solidFill>
                <a:cs typeface="+mn-ea"/>
                <a:sym typeface="+mn-lt"/>
              </a:rPr>
              <a:t>任务型对话系统未来研究方向</a:t>
            </a:r>
            <a:endParaRPr lang="zh-CN" altLang="en-US" sz="2800" b="1" spc="300" dirty="0">
              <a:solidFill>
                <a:srgbClr val="1F4E79"/>
              </a:solidFill>
              <a:cs typeface="+mn-ea"/>
              <a:sym typeface="+mn-lt"/>
            </a:endParaRPr>
          </a:p>
        </p:txBody>
      </p:sp>
      <p:grpSp>
        <p:nvGrpSpPr>
          <p:cNvPr id="53" name="组合 52"/>
          <p:cNvGrpSpPr/>
          <p:nvPr/>
        </p:nvGrpSpPr>
        <p:grpSpPr>
          <a:xfrm>
            <a:off x="6948717" y="166280"/>
            <a:ext cx="487488" cy="537935"/>
            <a:chOff x="9473648" y="1406690"/>
            <a:chExt cx="1107403" cy="1222002"/>
          </a:xfrm>
        </p:grpSpPr>
        <p:pic>
          <p:nvPicPr>
            <p:cNvPr id="54" name="图片 5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55" name="图片 5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56" name="组合 55"/>
          <p:cNvGrpSpPr/>
          <p:nvPr/>
        </p:nvGrpSpPr>
        <p:grpSpPr>
          <a:xfrm>
            <a:off x="0" y="0"/>
            <a:ext cx="1376624" cy="1371254"/>
            <a:chOff x="0" y="0"/>
            <a:chExt cx="1376624" cy="1371254"/>
          </a:xfrm>
        </p:grpSpPr>
        <p:sp>
          <p:nvSpPr>
            <p:cNvPr id="57"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8"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9"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0"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2"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3"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24" name="组合 23"/>
          <p:cNvGrpSpPr/>
          <p:nvPr/>
        </p:nvGrpSpPr>
        <p:grpSpPr>
          <a:xfrm>
            <a:off x="9705851" y="-4945"/>
            <a:ext cx="2163386" cy="702231"/>
            <a:chOff x="72964" y="103694"/>
            <a:chExt cx="2163386" cy="702231"/>
          </a:xfrm>
        </p:grpSpPr>
        <p:pic>
          <p:nvPicPr>
            <p:cNvPr id="25" name="图片 2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26" name="文本框 25"/>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2" presetClass="entr" presetSubtype="8"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randombar(horizontal)">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4" grpId="0" bldLvl="0" animBg="1"/>
      <p:bldP spid="7" grpId="0"/>
      <p:bldP spid="37"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그룹 1"/>
          <p:cNvGrpSpPr/>
          <p:nvPr/>
        </p:nvGrpSpPr>
        <p:grpSpPr>
          <a:xfrm>
            <a:off x="0" y="-458"/>
            <a:ext cx="6357650" cy="6858458"/>
            <a:chOff x="0" y="57408"/>
            <a:chExt cx="4661488" cy="5028685"/>
          </a:xfrm>
        </p:grpSpPr>
        <p:sp>
          <p:nvSpPr>
            <p:cNvPr id="26" name="Freeform 97"/>
            <p:cNvSpPr/>
            <p:nvPr/>
          </p:nvSpPr>
          <p:spPr bwMode="auto">
            <a:xfrm>
              <a:off x="2684826" y="58600"/>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chemeClr val="bg1">
                <a:lumMod val="6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7" name="Freeform 98"/>
            <p:cNvSpPr/>
            <p:nvPr/>
          </p:nvSpPr>
          <p:spPr bwMode="auto">
            <a:xfrm>
              <a:off x="0" y="57408"/>
              <a:ext cx="3078251" cy="962103"/>
            </a:xfrm>
            <a:custGeom>
              <a:avLst/>
              <a:gdLst>
                <a:gd name="T0" fmla="*/ 2178 w 2582"/>
                <a:gd name="T1" fmla="*/ 0 h 807"/>
                <a:gd name="T2" fmla="*/ 0 w 2582"/>
                <a:gd name="T3" fmla="*/ 0 h 807"/>
                <a:gd name="T4" fmla="*/ 0 w 2582"/>
                <a:gd name="T5" fmla="*/ 807 h 807"/>
                <a:gd name="T6" fmla="*/ 2178 w 2582"/>
                <a:gd name="T7" fmla="*/ 807 h 807"/>
                <a:gd name="T8" fmla="*/ 2582 w 2582"/>
                <a:gd name="T9" fmla="*/ 404 h 807"/>
                <a:gd name="T10" fmla="*/ 2178 w 2582"/>
                <a:gd name="T11" fmla="*/ 0 h 807"/>
              </a:gdLst>
              <a:ahLst/>
              <a:cxnLst>
                <a:cxn ang="0">
                  <a:pos x="T0" y="T1"/>
                </a:cxn>
                <a:cxn ang="0">
                  <a:pos x="T2" y="T3"/>
                </a:cxn>
                <a:cxn ang="0">
                  <a:pos x="T4" y="T5"/>
                </a:cxn>
                <a:cxn ang="0">
                  <a:pos x="T6" y="T7"/>
                </a:cxn>
                <a:cxn ang="0">
                  <a:pos x="T8" y="T9"/>
                </a:cxn>
                <a:cxn ang="0">
                  <a:pos x="T10" y="T11"/>
                </a:cxn>
              </a:cxnLst>
              <a:rect l="0" t="0" r="r" b="b"/>
              <a:pathLst>
                <a:path w="2582" h="807">
                  <a:moveTo>
                    <a:pt x="2178" y="0"/>
                  </a:moveTo>
                  <a:lnTo>
                    <a:pt x="0" y="0"/>
                  </a:lnTo>
                  <a:lnTo>
                    <a:pt x="0" y="807"/>
                  </a:lnTo>
                  <a:lnTo>
                    <a:pt x="2178" y="807"/>
                  </a:lnTo>
                  <a:lnTo>
                    <a:pt x="2582" y="404"/>
                  </a:lnTo>
                  <a:lnTo>
                    <a:pt x="2178" y="0"/>
                  </a:lnTo>
                  <a:close/>
                </a:path>
              </a:pathLst>
            </a:custGeom>
            <a:solidFill>
              <a:schemeClr val="accent1">
                <a:lumMod val="20000"/>
                <a:lumOff val="80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dirty="0">
                <a:cs typeface="+mn-ea"/>
                <a:sym typeface="+mn-lt"/>
              </a:endParaRPr>
            </a:p>
          </p:txBody>
        </p:sp>
        <p:sp>
          <p:nvSpPr>
            <p:cNvPr id="28" name="Freeform 99"/>
            <p:cNvSpPr/>
            <p:nvPr/>
          </p:nvSpPr>
          <p:spPr bwMode="auto">
            <a:xfrm>
              <a:off x="0" y="1074351"/>
              <a:ext cx="2063692" cy="962103"/>
            </a:xfrm>
            <a:custGeom>
              <a:avLst/>
              <a:gdLst>
                <a:gd name="T0" fmla="*/ 1327 w 1731"/>
                <a:gd name="T1" fmla="*/ 0 h 807"/>
                <a:gd name="T2" fmla="*/ 0 w 1731"/>
                <a:gd name="T3" fmla="*/ 0 h 807"/>
                <a:gd name="T4" fmla="*/ 0 w 1731"/>
                <a:gd name="T5" fmla="*/ 807 h 807"/>
                <a:gd name="T6" fmla="*/ 1327 w 1731"/>
                <a:gd name="T7" fmla="*/ 807 h 807"/>
                <a:gd name="T8" fmla="*/ 1731 w 1731"/>
                <a:gd name="T9" fmla="*/ 403 h 807"/>
                <a:gd name="T10" fmla="*/ 1327 w 1731"/>
                <a:gd name="T11" fmla="*/ 0 h 807"/>
              </a:gdLst>
              <a:ahLst/>
              <a:cxnLst>
                <a:cxn ang="0">
                  <a:pos x="T0" y="T1"/>
                </a:cxn>
                <a:cxn ang="0">
                  <a:pos x="T2" y="T3"/>
                </a:cxn>
                <a:cxn ang="0">
                  <a:pos x="T4" y="T5"/>
                </a:cxn>
                <a:cxn ang="0">
                  <a:pos x="T6" y="T7"/>
                </a:cxn>
                <a:cxn ang="0">
                  <a:pos x="T8" y="T9"/>
                </a:cxn>
                <a:cxn ang="0">
                  <a:pos x="T10" y="T11"/>
                </a:cxn>
              </a:cxnLst>
              <a:rect l="0" t="0" r="r" b="b"/>
              <a:pathLst>
                <a:path w="1731" h="807">
                  <a:moveTo>
                    <a:pt x="1327" y="0"/>
                  </a:moveTo>
                  <a:lnTo>
                    <a:pt x="0" y="0"/>
                  </a:lnTo>
                  <a:lnTo>
                    <a:pt x="0" y="807"/>
                  </a:lnTo>
                  <a:lnTo>
                    <a:pt x="1327" y="807"/>
                  </a:lnTo>
                  <a:lnTo>
                    <a:pt x="1731" y="403"/>
                  </a:lnTo>
                  <a:lnTo>
                    <a:pt x="1327"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29" name="Freeform 100"/>
            <p:cNvSpPr/>
            <p:nvPr/>
          </p:nvSpPr>
          <p:spPr bwMode="auto">
            <a:xfrm>
              <a:off x="0" y="2091295"/>
              <a:ext cx="1043172" cy="960910"/>
            </a:xfrm>
            <a:custGeom>
              <a:avLst/>
              <a:gdLst>
                <a:gd name="T0" fmla="*/ 471 w 875"/>
                <a:gd name="T1" fmla="*/ 0 h 806"/>
                <a:gd name="T2" fmla="*/ 0 w 875"/>
                <a:gd name="T3" fmla="*/ 0 h 806"/>
                <a:gd name="T4" fmla="*/ 0 w 875"/>
                <a:gd name="T5" fmla="*/ 806 h 806"/>
                <a:gd name="T6" fmla="*/ 471 w 875"/>
                <a:gd name="T7" fmla="*/ 806 h 806"/>
                <a:gd name="T8" fmla="*/ 875 w 875"/>
                <a:gd name="T9" fmla="*/ 403 h 806"/>
                <a:gd name="T10" fmla="*/ 471 w 875"/>
                <a:gd name="T11" fmla="*/ 0 h 806"/>
              </a:gdLst>
              <a:ahLst/>
              <a:cxnLst>
                <a:cxn ang="0">
                  <a:pos x="T0" y="T1"/>
                </a:cxn>
                <a:cxn ang="0">
                  <a:pos x="T2" y="T3"/>
                </a:cxn>
                <a:cxn ang="0">
                  <a:pos x="T4" y="T5"/>
                </a:cxn>
                <a:cxn ang="0">
                  <a:pos x="T6" y="T7"/>
                </a:cxn>
                <a:cxn ang="0">
                  <a:pos x="T8" y="T9"/>
                </a:cxn>
                <a:cxn ang="0">
                  <a:pos x="T10" y="T11"/>
                </a:cxn>
              </a:cxnLst>
              <a:rect l="0" t="0" r="r" b="b"/>
              <a:pathLst>
                <a:path w="875" h="806">
                  <a:moveTo>
                    <a:pt x="471" y="0"/>
                  </a:moveTo>
                  <a:lnTo>
                    <a:pt x="0" y="0"/>
                  </a:lnTo>
                  <a:lnTo>
                    <a:pt x="0" y="806"/>
                  </a:lnTo>
                  <a:lnTo>
                    <a:pt x="471" y="806"/>
                  </a:lnTo>
                  <a:lnTo>
                    <a:pt x="875" y="403"/>
                  </a:lnTo>
                  <a:lnTo>
                    <a:pt x="471" y="0"/>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0" name="Freeform 101"/>
            <p:cNvSpPr/>
            <p:nvPr/>
          </p:nvSpPr>
          <p:spPr bwMode="auto">
            <a:xfrm>
              <a:off x="0" y="4123990"/>
              <a:ext cx="2063692" cy="962103"/>
            </a:xfrm>
            <a:custGeom>
              <a:avLst/>
              <a:gdLst>
                <a:gd name="T0" fmla="*/ 1327 w 1731"/>
                <a:gd name="T1" fmla="*/ 807 h 807"/>
                <a:gd name="T2" fmla="*/ 0 w 1731"/>
                <a:gd name="T3" fmla="*/ 807 h 807"/>
                <a:gd name="T4" fmla="*/ 0 w 1731"/>
                <a:gd name="T5" fmla="*/ 0 h 807"/>
                <a:gd name="T6" fmla="*/ 1327 w 1731"/>
                <a:gd name="T7" fmla="*/ 0 h 807"/>
                <a:gd name="T8" fmla="*/ 1731 w 1731"/>
                <a:gd name="T9" fmla="*/ 403 h 807"/>
                <a:gd name="T10" fmla="*/ 1327 w 1731"/>
                <a:gd name="T11" fmla="*/ 807 h 807"/>
              </a:gdLst>
              <a:ahLst/>
              <a:cxnLst>
                <a:cxn ang="0">
                  <a:pos x="T0" y="T1"/>
                </a:cxn>
                <a:cxn ang="0">
                  <a:pos x="T2" y="T3"/>
                </a:cxn>
                <a:cxn ang="0">
                  <a:pos x="T4" y="T5"/>
                </a:cxn>
                <a:cxn ang="0">
                  <a:pos x="T6" y="T7"/>
                </a:cxn>
                <a:cxn ang="0">
                  <a:pos x="T8" y="T9"/>
                </a:cxn>
                <a:cxn ang="0">
                  <a:pos x="T10" y="T11"/>
                </a:cxn>
              </a:cxnLst>
              <a:rect l="0" t="0" r="r" b="b"/>
              <a:pathLst>
                <a:path w="1731" h="807">
                  <a:moveTo>
                    <a:pt x="1327" y="807"/>
                  </a:moveTo>
                  <a:lnTo>
                    <a:pt x="0" y="807"/>
                  </a:lnTo>
                  <a:lnTo>
                    <a:pt x="0" y="0"/>
                  </a:lnTo>
                  <a:lnTo>
                    <a:pt x="1327" y="0"/>
                  </a:lnTo>
                  <a:lnTo>
                    <a:pt x="1731" y="403"/>
                  </a:lnTo>
                  <a:lnTo>
                    <a:pt x="1327" y="807"/>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31" name="Freeform 102"/>
            <p:cNvSpPr/>
            <p:nvPr/>
          </p:nvSpPr>
          <p:spPr bwMode="auto">
            <a:xfrm>
              <a:off x="0" y="3107047"/>
              <a:ext cx="1043172" cy="962103"/>
            </a:xfrm>
            <a:custGeom>
              <a:avLst/>
              <a:gdLst>
                <a:gd name="T0" fmla="*/ 471 w 875"/>
                <a:gd name="T1" fmla="*/ 807 h 807"/>
                <a:gd name="T2" fmla="*/ 0 w 875"/>
                <a:gd name="T3" fmla="*/ 807 h 807"/>
                <a:gd name="T4" fmla="*/ 0 w 875"/>
                <a:gd name="T5" fmla="*/ 0 h 807"/>
                <a:gd name="T6" fmla="*/ 471 w 875"/>
                <a:gd name="T7" fmla="*/ 0 h 807"/>
                <a:gd name="T8" fmla="*/ 875 w 875"/>
                <a:gd name="T9" fmla="*/ 404 h 807"/>
                <a:gd name="T10" fmla="*/ 471 w 875"/>
                <a:gd name="T11" fmla="*/ 807 h 807"/>
              </a:gdLst>
              <a:ahLst/>
              <a:cxnLst>
                <a:cxn ang="0">
                  <a:pos x="T0" y="T1"/>
                </a:cxn>
                <a:cxn ang="0">
                  <a:pos x="T2" y="T3"/>
                </a:cxn>
                <a:cxn ang="0">
                  <a:pos x="T4" y="T5"/>
                </a:cxn>
                <a:cxn ang="0">
                  <a:pos x="T6" y="T7"/>
                </a:cxn>
                <a:cxn ang="0">
                  <a:pos x="T8" y="T9"/>
                </a:cxn>
                <a:cxn ang="0">
                  <a:pos x="T10" y="T11"/>
                </a:cxn>
              </a:cxnLst>
              <a:rect l="0" t="0" r="r" b="b"/>
              <a:pathLst>
                <a:path w="875" h="807">
                  <a:moveTo>
                    <a:pt x="471" y="807"/>
                  </a:moveTo>
                  <a:lnTo>
                    <a:pt x="0" y="807"/>
                  </a:lnTo>
                  <a:lnTo>
                    <a:pt x="0" y="0"/>
                  </a:lnTo>
                  <a:lnTo>
                    <a:pt x="471" y="0"/>
                  </a:lnTo>
                  <a:lnTo>
                    <a:pt x="875" y="404"/>
                  </a:lnTo>
                  <a:lnTo>
                    <a:pt x="471"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2" name="Freeform 103"/>
            <p:cNvSpPr/>
            <p:nvPr/>
          </p:nvSpPr>
          <p:spPr bwMode="auto">
            <a:xfrm>
              <a:off x="2684826" y="58600"/>
              <a:ext cx="960910" cy="960910"/>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A6A6A6">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3" name="Freeform 104"/>
            <p:cNvSpPr/>
            <p:nvPr/>
          </p:nvSpPr>
          <p:spPr bwMode="auto">
            <a:xfrm>
              <a:off x="3700578" y="58600"/>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rgbClr val="D9D9D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4" name="Freeform 105"/>
            <p:cNvSpPr/>
            <p:nvPr/>
          </p:nvSpPr>
          <p:spPr bwMode="auto">
            <a:xfrm>
              <a:off x="1669075" y="1074351"/>
              <a:ext cx="960910" cy="962103"/>
            </a:xfrm>
            <a:custGeom>
              <a:avLst/>
              <a:gdLst>
                <a:gd name="T0" fmla="*/ 806 w 806"/>
                <a:gd name="T1" fmla="*/ 807 h 807"/>
                <a:gd name="T2" fmla="*/ 0 w 806"/>
                <a:gd name="T3" fmla="*/ 0 h 807"/>
                <a:gd name="T4" fmla="*/ 806 w 806"/>
                <a:gd name="T5" fmla="*/ 0 h 807"/>
                <a:gd name="T6" fmla="*/ 806 w 806"/>
                <a:gd name="T7" fmla="*/ 807 h 807"/>
              </a:gdLst>
              <a:ahLst/>
              <a:cxnLst>
                <a:cxn ang="0">
                  <a:pos x="T0" y="T1"/>
                </a:cxn>
                <a:cxn ang="0">
                  <a:pos x="T2" y="T3"/>
                </a:cxn>
                <a:cxn ang="0">
                  <a:pos x="T4" y="T5"/>
                </a:cxn>
                <a:cxn ang="0">
                  <a:pos x="T6" y="T7"/>
                </a:cxn>
              </a:cxnLst>
              <a:rect l="0" t="0" r="r" b="b"/>
              <a:pathLst>
                <a:path w="806" h="807">
                  <a:moveTo>
                    <a:pt x="806" y="807"/>
                  </a:moveTo>
                  <a:lnTo>
                    <a:pt x="0" y="0"/>
                  </a:lnTo>
                  <a:lnTo>
                    <a:pt x="806" y="0"/>
                  </a:lnTo>
                  <a:lnTo>
                    <a:pt x="806" y="807"/>
                  </a:lnTo>
                  <a:close/>
                </a:path>
              </a:pathLst>
            </a:custGeom>
            <a:solidFill>
              <a:schemeClr val="bg1">
                <a:lumMod val="50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5" name="Freeform 106"/>
            <p:cNvSpPr/>
            <p:nvPr/>
          </p:nvSpPr>
          <p:spPr bwMode="auto">
            <a:xfrm>
              <a:off x="1669075" y="1074351"/>
              <a:ext cx="960910" cy="962103"/>
            </a:xfrm>
            <a:custGeom>
              <a:avLst/>
              <a:gdLst>
                <a:gd name="T0" fmla="*/ 806 w 806"/>
                <a:gd name="T1" fmla="*/ 0 h 807"/>
                <a:gd name="T2" fmla="*/ 0 w 806"/>
                <a:gd name="T3" fmla="*/ 807 h 807"/>
                <a:gd name="T4" fmla="*/ 806 w 806"/>
                <a:gd name="T5" fmla="*/ 807 h 807"/>
                <a:gd name="T6" fmla="*/ 806 w 806"/>
                <a:gd name="T7" fmla="*/ 0 h 807"/>
              </a:gdLst>
              <a:ahLst/>
              <a:cxnLst>
                <a:cxn ang="0">
                  <a:pos x="T0" y="T1"/>
                </a:cxn>
                <a:cxn ang="0">
                  <a:pos x="T2" y="T3"/>
                </a:cxn>
                <a:cxn ang="0">
                  <a:pos x="T4" y="T5"/>
                </a:cxn>
                <a:cxn ang="0">
                  <a:pos x="T6" y="T7"/>
                </a:cxn>
              </a:cxnLst>
              <a:rect l="0" t="0" r="r" b="b"/>
              <a:pathLst>
                <a:path w="806" h="807">
                  <a:moveTo>
                    <a:pt x="806" y="0"/>
                  </a:moveTo>
                  <a:lnTo>
                    <a:pt x="0" y="807"/>
                  </a:lnTo>
                  <a:lnTo>
                    <a:pt x="806" y="807"/>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6" name="Freeform 107"/>
            <p:cNvSpPr/>
            <p:nvPr/>
          </p:nvSpPr>
          <p:spPr bwMode="auto">
            <a:xfrm>
              <a:off x="2684826" y="1074351"/>
              <a:ext cx="960910" cy="962103"/>
            </a:xfrm>
            <a:custGeom>
              <a:avLst/>
              <a:gdLst>
                <a:gd name="T0" fmla="*/ 806 w 806"/>
                <a:gd name="T1" fmla="*/ 807 h 807"/>
                <a:gd name="T2" fmla="*/ 0 w 806"/>
                <a:gd name="T3" fmla="*/ 0 h 807"/>
                <a:gd name="T4" fmla="*/ 0 w 806"/>
                <a:gd name="T5" fmla="*/ 807 h 807"/>
                <a:gd name="T6" fmla="*/ 806 w 806"/>
                <a:gd name="T7" fmla="*/ 807 h 807"/>
              </a:gdLst>
              <a:ahLst/>
              <a:cxnLst>
                <a:cxn ang="0">
                  <a:pos x="T0" y="T1"/>
                </a:cxn>
                <a:cxn ang="0">
                  <a:pos x="T2" y="T3"/>
                </a:cxn>
                <a:cxn ang="0">
                  <a:pos x="T4" y="T5"/>
                </a:cxn>
                <a:cxn ang="0">
                  <a:pos x="T6" y="T7"/>
                </a:cxn>
              </a:cxnLst>
              <a:rect l="0" t="0" r="r" b="b"/>
              <a:pathLst>
                <a:path w="806" h="807">
                  <a:moveTo>
                    <a:pt x="806" y="807"/>
                  </a:moveTo>
                  <a:lnTo>
                    <a:pt x="0" y="0"/>
                  </a:lnTo>
                  <a:lnTo>
                    <a:pt x="0" y="807"/>
                  </a:lnTo>
                  <a:lnTo>
                    <a:pt x="806" y="807"/>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37" name="Freeform 109"/>
            <p:cNvSpPr/>
            <p:nvPr/>
          </p:nvSpPr>
          <p:spPr bwMode="auto">
            <a:xfrm>
              <a:off x="2691890" y="4125183"/>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38" name="Freeform 111"/>
            <p:cNvSpPr/>
            <p:nvPr/>
          </p:nvSpPr>
          <p:spPr bwMode="auto">
            <a:xfrm>
              <a:off x="1669075" y="4123990"/>
              <a:ext cx="960910" cy="960910"/>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39" name="Freeform 112"/>
            <p:cNvSpPr/>
            <p:nvPr/>
          </p:nvSpPr>
          <p:spPr bwMode="auto">
            <a:xfrm>
              <a:off x="1669075" y="4123990"/>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BFBFBF">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40" name="Freeform 113"/>
            <p:cNvSpPr/>
            <p:nvPr/>
          </p:nvSpPr>
          <p:spPr bwMode="auto">
            <a:xfrm>
              <a:off x="644979" y="2091295"/>
              <a:ext cx="960910" cy="960910"/>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1" name="Freeform 114"/>
            <p:cNvSpPr/>
            <p:nvPr/>
          </p:nvSpPr>
          <p:spPr bwMode="auto">
            <a:xfrm>
              <a:off x="644979" y="2091295"/>
              <a:ext cx="960910" cy="960910"/>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2" name="Freeform 115"/>
            <p:cNvSpPr/>
            <p:nvPr/>
          </p:nvSpPr>
          <p:spPr bwMode="auto">
            <a:xfrm>
              <a:off x="1659537" y="2091295"/>
              <a:ext cx="960910" cy="960910"/>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43" name="Freeform 117"/>
            <p:cNvSpPr/>
            <p:nvPr/>
          </p:nvSpPr>
          <p:spPr bwMode="auto">
            <a:xfrm>
              <a:off x="1659537" y="3107047"/>
              <a:ext cx="960910" cy="962103"/>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4" name="Freeform 119"/>
            <p:cNvSpPr/>
            <p:nvPr/>
          </p:nvSpPr>
          <p:spPr bwMode="auto">
            <a:xfrm>
              <a:off x="644979" y="3108239"/>
              <a:ext cx="960910" cy="960910"/>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5" name="Freeform 120"/>
            <p:cNvSpPr/>
            <p:nvPr/>
          </p:nvSpPr>
          <p:spPr bwMode="auto">
            <a:xfrm>
              <a:off x="643786" y="3107047"/>
              <a:ext cx="962103" cy="962103"/>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DBDBDB">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46" name="그룹 89"/>
            <p:cNvGrpSpPr/>
            <p:nvPr/>
          </p:nvGrpSpPr>
          <p:grpSpPr>
            <a:xfrm>
              <a:off x="1328107" y="3390795"/>
              <a:ext cx="277782" cy="678360"/>
              <a:chOff x="1812925" y="4535488"/>
              <a:chExt cx="369888" cy="903287"/>
            </a:xfrm>
            <a:solidFill>
              <a:schemeClr val="accent2">
                <a:lumMod val="50000"/>
              </a:schemeClr>
            </a:solidFill>
          </p:grpSpPr>
          <p:sp>
            <p:nvSpPr>
              <p:cNvPr id="60" name="Freeform 5"/>
              <p:cNvSpPr/>
              <p:nvPr/>
            </p:nvSpPr>
            <p:spPr bwMode="auto">
              <a:xfrm>
                <a:off x="2027238" y="4535488"/>
                <a:ext cx="155575" cy="382588"/>
              </a:xfrm>
              <a:custGeom>
                <a:avLst/>
                <a:gdLst>
                  <a:gd name="T0" fmla="*/ 98 w 98"/>
                  <a:gd name="T1" fmla="*/ 0 h 241"/>
                  <a:gd name="T2" fmla="*/ 98 w 98"/>
                  <a:gd name="T3" fmla="*/ 0 h 241"/>
                  <a:gd name="T4" fmla="*/ 88 w 98"/>
                  <a:gd name="T5" fmla="*/ 2 h 241"/>
                  <a:gd name="T6" fmla="*/ 77 w 98"/>
                  <a:gd name="T7" fmla="*/ 7 h 241"/>
                  <a:gd name="T8" fmla="*/ 68 w 98"/>
                  <a:gd name="T9" fmla="*/ 11 h 241"/>
                  <a:gd name="T10" fmla="*/ 59 w 98"/>
                  <a:gd name="T11" fmla="*/ 16 h 241"/>
                  <a:gd name="T12" fmla="*/ 50 w 98"/>
                  <a:gd name="T13" fmla="*/ 21 h 241"/>
                  <a:gd name="T14" fmla="*/ 43 w 98"/>
                  <a:gd name="T15" fmla="*/ 28 h 241"/>
                  <a:gd name="T16" fmla="*/ 35 w 98"/>
                  <a:gd name="T17" fmla="*/ 35 h 241"/>
                  <a:gd name="T18" fmla="*/ 28 w 98"/>
                  <a:gd name="T19" fmla="*/ 42 h 241"/>
                  <a:gd name="T20" fmla="*/ 22 w 98"/>
                  <a:gd name="T21" fmla="*/ 51 h 241"/>
                  <a:gd name="T22" fmla="*/ 17 w 98"/>
                  <a:gd name="T23" fmla="*/ 60 h 241"/>
                  <a:gd name="T24" fmla="*/ 11 w 98"/>
                  <a:gd name="T25" fmla="*/ 68 h 241"/>
                  <a:gd name="T26" fmla="*/ 7 w 98"/>
                  <a:gd name="T27" fmla="*/ 79 h 241"/>
                  <a:gd name="T28" fmla="*/ 4 w 98"/>
                  <a:gd name="T29" fmla="*/ 88 h 241"/>
                  <a:gd name="T30" fmla="*/ 2 w 98"/>
                  <a:gd name="T31" fmla="*/ 99 h 241"/>
                  <a:gd name="T32" fmla="*/ 1 w 98"/>
                  <a:gd name="T33" fmla="*/ 109 h 241"/>
                  <a:gd name="T34" fmla="*/ 0 w 98"/>
                  <a:gd name="T35" fmla="*/ 121 h 241"/>
                  <a:gd name="T36" fmla="*/ 0 w 98"/>
                  <a:gd name="T37" fmla="*/ 121 h 241"/>
                  <a:gd name="T38" fmla="*/ 1 w 98"/>
                  <a:gd name="T39" fmla="*/ 131 h 241"/>
                  <a:gd name="T40" fmla="*/ 2 w 98"/>
                  <a:gd name="T41" fmla="*/ 143 h 241"/>
                  <a:gd name="T42" fmla="*/ 4 w 98"/>
                  <a:gd name="T43" fmla="*/ 153 h 241"/>
                  <a:gd name="T44" fmla="*/ 7 w 98"/>
                  <a:gd name="T45" fmla="*/ 162 h 241"/>
                  <a:gd name="T46" fmla="*/ 11 w 98"/>
                  <a:gd name="T47" fmla="*/ 172 h 241"/>
                  <a:gd name="T48" fmla="*/ 17 w 98"/>
                  <a:gd name="T49" fmla="*/ 181 h 241"/>
                  <a:gd name="T50" fmla="*/ 22 w 98"/>
                  <a:gd name="T51" fmla="*/ 191 h 241"/>
                  <a:gd name="T52" fmla="*/ 28 w 98"/>
                  <a:gd name="T53" fmla="*/ 199 h 241"/>
                  <a:gd name="T54" fmla="*/ 35 w 98"/>
                  <a:gd name="T55" fmla="*/ 206 h 241"/>
                  <a:gd name="T56" fmla="*/ 43 w 98"/>
                  <a:gd name="T57" fmla="*/ 214 h 241"/>
                  <a:gd name="T58" fmla="*/ 50 w 98"/>
                  <a:gd name="T59" fmla="*/ 220 h 241"/>
                  <a:gd name="T60" fmla="*/ 59 w 98"/>
                  <a:gd name="T61" fmla="*/ 225 h 241"/>
                  <a:gd name="T62" fmla="*/ 68 w 98"/>
                  <a:gd name="T63" fmla="*/ 230 h 241"/>
                  <a:gd name="T64" fmla="*/ 77 w 98"/>
                  <a:gd name="T65" fmla="*/ 235 h 241"/>
                  <a:gd name="T66" fmla="*/ 88 w 98"/>
                  <a:gd name="T67" fmla="*/ 238 h 241"/>
                  <a:gd name="T68" fmla="*/ 98 w 98"/>
                  <a:gd name="T69" fmla="*/ 241 h 241"/>
                  <a:gd name="T70" fmla="*/ 98 w 98"/>
                  <a:gd name="T71"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241">
                    <a:moveTo>
                      <a:pt x="98" y="0"/>
                    </a:moveTo>
                    <a:lnTo>
                      <a:pt x="98" y="0"/>
                    </a:lnTo>
                    <a:lnTo>
                      <a:pt x="88" y="2"/>
                    </a:lnTo>
                    <a:lnTo>
                      <a:pt x="77" y="7"/>
                    </a:lnTo>
                    <a:lnTo>
                      <a:pt x="68" y="11"/>
                    </a:lnTo>
                    <a:lnTo>
                      <a:pt x="59" y="16"/>
                    </a:lnTo>
                    <a:lnTo>
                      <a:pt x="50" y="21"/>
                    </a:lnTo>
                    <a:lnTo>
                      <a:pt x="43" y="28"/>
                    </a:lnTo>
                    <a:lnTo>
                      <a:pt x="35" y="35"/>
                    </a:lnTo>
                    <a:lnTo>
                      <a:pt x="28" y="42"/>
                    </a:lnTo>
                    <a:lnTo>
                      <a:pt x="22" y="51"/>
                    </a:lnTo>
                    <a:lnTo>
                      <a:pt x="17" y="60"/>
                    </a:lnTo>
                    <a:lnTo>
                      <a:pt x="11" y="68"/>
                    </a:lnTo>
                    <a:lnTo>
                      <a:pt x="7" y="79"/>
                    </a:lnTo>
                    <a:lnTo>
                      <a:pt x="4" y="88"/>
                    </a:lnTo>
                    <a:lnTo>
                      <a:pt x="2" y="99"/>
                    </a:lnTo>
                    <a:lnTo>
                      <a:pt x="1" y="109"/>
                    </a:lnTo>
                    <a:lnTo>
                      <a:pt x="0" y="121"/>
                    </a:lnTo>
                    <a:lnTo>
                      <a:pt x="0" y="121"/>
                    </a:lnTo>
                    <a:lnTo>
                      <a:pt x="1" y="131"/>
                    </a:lnTo>
                    <a:lnTo>
                      <a:pt x="2" y="143"/>
                    </a:lnTo>
                    <a:lnTo>
                      <a:pt x="4" y="153"/>
                    </a:lnTo>
                    <a:lnTo>
                      <a:pt x="7" y="162"/>
                    </a:lnTo>
                    <a:lnTo>
                      <a:pt x="11" y="172"/>
                    </a:lnTo>
                    <a:lnTo>
                      <a:pt x="17" y="181"/>
                    </a:lnTo>
                    <a:lnTo>
                      <a:pt x="22" y="191"/>
                    </a:lnTo>
                    <a:lnTo>
                      <a:pt x="28" y="199"/>
                    </a:lnTo>
                    <a:lnTo>
                      <a:pt x="35" y="206"/>
                    </a:lnTo>
                    <a:lnTo>
                      <a:pt x="43" y="214"/>
                    </a:lnTo>
                    <a:lnTo>
                      <a:pt x="50" y="220"/>
                    </a:lnTo>
                    <a:lnTo>
                      <a:pt x="59" y="225"/>
                    </a:lnTo>
                    <a:lnTo>
                      <a:pt x="68" y="230"/>
                    </a:lnTo>
                    <a:lnTo>
                      <a:pt x="77" y="235"/>
                    </a:lnTo>
                    <a:lnTo>
                      <a:pt x="88" y="238"/>
                    </a:lnTo>
                    <a:lnTo>
                      <a:pt x="98" y="241"/>
                    </a:lnTo>
                    <a:lnTo>
                      <a:pt x="98"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7"/>
              <p:cNvSpPr/>
              <p:nvPr/>
            </p:nvSpPr>
            <p:spPr bwMode="auto">
              <a:xfrm>
                <a:off x="1812925" y="4949825"/>
                <a:ext cx="369888" cy="488950"/>
              </a:xfrm>
              <a:custGeom>
                <a:avLst/>
                <a:gdLst>
                  <a:gd name="T0" fmla="*/ 203 w 233"/>
                  <a:gd name="T1" fmla="*/ 0 h 308"/>
                  <a:gd name="T2" fmla="*/ 203 w 233"/>
                  <a:gd name="T3" fmla="*/ 0 h 308"/>
                  <a:gd name="T4" fmla="*/ 182 w 233"/>
                  <a:gd name="T5" fmla="*/ 0 h 308"/>
                  <a:gd name="T6" fmla="*/ 157 w 233"/>
                  <a:gd name="T7" fmla="*/ 2 h 308"/>
                  <a:gd name="T8" fmla="*/ 129 w 233"/>
                  <a:gd name="T9" fmla="*/ 6 h 308"/>
                  <a:gd name="T10" fmla="*/ 114 w 233"/>
                  <a:gd name="T11" fmla="*/ 8 h 308"/>
                  <a:gd name="T12" fmla="*/ 99 w 233"/>
                  <a:gd name="T13" fmla="*/ 12 h 308"/>
                  <a:gd name="T14" fmla="*/ 85 w 233"/>
                  <a:gd name="T15" fmla="*/ 16 h 308"/>
                  <a:gd name="T16" fmla="*/ 70 w 233"/>
                  <a:gd name="T17" fmla="*/ 22 h 308"/>
                  <a:gd name="T18" fmla="*/ 56 w 233"/>
                  <a:gd name="T19" fmla="*/ 28 h 308"/>
                  <a:gd name="T20" fmla="*/ 43 w 233"/>
                  <a:gd name="T21" fmla="*/ 35 h 308"/>
                  <a:gd name="T22" fmla="*/ 30 w 233"/>
                  <a:gd name="T23" fmla="*/ 44 h 308"/>
                  <a:gd name="T24" fmla="*/ 19 w 233"/>
                  <a:gd name="T25" fmla="*/ 53 h 308"/>
                  <a:gd name="T26" fmla="*/ 9 w 233"/>
                  <a:gd name="T27" fmla="*/ 63 h 308"/>
                  <a:gd name="T28" fmla="*/ 0 w 233"/>
                  <a:gd name="T29" fmla="*/ 76 h 308"/>
                  <a:gd name="T30" fmla="*/ 233 w 233"/>
                  <a:gd name="T31" fmla="*/ 308 h 308"/>
                  <a:gd name="T32" fmla="*/ 233 w 233"/>
                  <a:gd name="T33" fmla="*/ 1 h 308"/>
                  <a:gd name="T34" fmla="*/ 225 w 233"/>
                  <a:gd name="T35" fmla="*/ 1 h 308"/>
                  <a:gd name="T36" fmla="*/ 225 w 233"/>
                  <a:gd name="T37" fmla="*/ 1 h 308"/>
                  <a:gd name="T38" fmla="*/ 203 w 233"/>
                  <a:gd name="T39"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3" h="308">
                    <a:moveTo>
                      <a:pt x="203" y="0"/>
                    </a:moveTo>
                    <a:lnTo>
                      <a:pt x="203" y="0"/>
                    </a:lnTo>
                    <a:lnTo>
                      <a:pt x="182" y="0"/>
                    </a:lnTo>
                    <a:lnTo>
                      <a:pt x="157" y="2"/>
                    </a:lnTo>
                    <a:lnTo>
                      <a:pt x="129" y="6"/>
                    </a:lnTo>
                    <a:lnTo>
                      <a:pt x="114" y="8"/>
                    </a:lnTo>
                    <a:lnTo>
                      <a:pt x="99" y="12"/>
                    </a:lnTo>
                    <a:lnTo>
                      <a:pt x="85" y="16"/>
                    </a:lnTo>
                    <a:lnTo>
                      <a:pt x="70" y="22"/>
                    </a:lnTo>
                    <a:lnTo>
                      <a:pt x="56" y="28"/>
                    </a:lnTo>
                    <a:lnTo>
                      <a:pt x="43" y="35"/>
                    </a:lnTo>
                    <a:lnTo>
                      <a:pt x="30" y="44"/>
                    </a:lnTo>
                    <a:lnTo>
                      <a:pt x="19" y="53"/>
                    </a:lnTo>
                    <a:lnTo>
                      <a:pt x="9" y="63"/>
                    </a:lnTo>
                    <a:lnTo>
                      <a:pt x="0" y="76"/>
                    </a:lnTo>
                    <a:lnTo>
                      <a:pt x="233" y="308"/>
                    </a:lnTo>
                    <a:lnTo>
                      <a:pt x="233" y="1"/>
                    </a:lnTo>
                    <a:lnTo>
                      <a:pt x="225" y="1"/>
                    </a:lnTo>
                    <a:lnTo>
                      <a:pt x="225" y="1"/>
                    </a:lnTo>
                    <a:lnTo>
                      <a:pt x="203"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47" name="Freeform 36"/>
            <p:cNvSpPr/>
            <p:nvPr/>
          </p:nvSpPr>
          <p:spPr bwMode="auto">
            <a:xfrm>
              <a:off x="3700578" y="192350"/>
              <a:ext cx="164523" cy="513837"/>
            </a:xfrm>
            <a:custGeom>
              <a:avLst/>
              <a:gdLst>
                <a:gd name="T0" fmla="*/ 0 w 138"/>
                <a:gd name="T1" fmla="*/ 0 h 431"/>
                <a:gd name="T2" fmla="*/ 0 w 138"/>
                <a:gd name="T3" fmla="*/ 85 h 431"/>
                <a:gd name="T4" fmla="*/ 0 w 138"/>
                <a:gd name="T5" fmla="*/ 85 h 431"/>
                <a:gd name="T6" fmla="*/ 15 w 138"/>
                <a:gd name="T7" fmla="*/ 96 h 431"/>
                <a:gd name="T8" fmla="*/ 27 w 138"/>
                <a:gd name="T9" fmla="*/ 110 h 431"/>
                <a:gd name="T10" fmla="*/ 38 w 138"/>
                <a:gd name="T11" fmla="*/ 124 h 431"/>
                <a:gd name="T12" fmla="*/ 47 w 138"/>
                <a:gd name="T13" fmla="*/ 141 h 431"/>
                <a:gd name="T14" fmla="*/ 56 w 138"/>
                <a:gd name="T15" fmla="*/ 158 h 431"/>
                <a:gd name="T16" fmla="*/ 61 w 138"/>
                <a:gd name="T17" fmla="*/ 177 h 431"/>
                <a:gd name="T18" fmla="*/ 64 w 138"/>
                <a:gd name="T19" fmla="*/ 195 h 431"/>
                <a:gd name="T20" fmla="*/ 65 w 138"/>
                <a:gd name="T21" fmla="*/ 215 h 431"/>
                <a:gd name="T22" fmla="*/ 65 w 138"/>
                <a:gd name="T23" fmla="*/ 215 h 431"/>
                <a:gd name="T24" fmla="*/ 64 w 138"/>
                <a:gd name="T25" fmla="*/ 235 h 431"/>
                <a:gd name="T26" fmla="*/ 61 w 138"/>
                <a:gd name="T27" fmla="*/ 254 h 431"/>
                <a:gd name="T28" fmla="*/ 56 w 138"/>
                <a:gd name="T29" fmla="*/ 272 h 431"/>
                <a:gd name="T30" fmla="*/ 47 w 138"/>
                <a:gd name="T31" fmla="*/ 290 h 431"/>
                <a:gd name="T32" fmla="*/ 38 w 138"/>
                <a:gd name="T33" fmla="*/ 305 h 431"/>
                <a:gd name="T34" fmla="*/ 27 w 138"/>
                <a:gd name="T35" fmla="*/ 321 h 431"/>
                <a:gd name="T36" fmla="*/ 15 w 138"/>
                <a:gd name="T37" fmla="*/ 333 h 431"/>
                <a:gd name="T38" fmla="*/ 0 w 138"/>
                <a:gd name="T39" fmla="*/ 346 h 431"/>
                <a:gd name="T40" fmla="*/ 0 w 138"/>
                <a:gd name="T41" fmla="*/ 431 h 431"/>
                <a:gd name="T42" fmla="*/ 0 w 138"/>
                <a:gd name="T43" fmla="*/ 431 h 431"/>
                <a:gd name="T44" fmla="*/ 15 w 138"/>
                <a:gd name="T45" fmla="*/ 423 h 431"/>
                <a:gd name="T46" fmla="*/ 30 w 138"/>
                <a:gd name="T47" fmla="*/ 414 h 431"/>
                <a:gd name="T48" fmla="*/ 43 w 138"/>
                <a:gd name="T49" fmla="*/ 405 h 431"/>
                <a:gd name="T50" fmla="*/ 57 w 138"/>
                <a:gd name="T51" fmla="*/ 394 h 431"/>
                <a:gd name="T52" fmla="*/ 68 w 138"/>
                <a:gd name="T53" fmla="*/ 384 h 431"/>
                <a:gd name="T54" fmla="*/ 80 w 138"/>
                <a:gd name="T55" fmla="*/ 371 h 431"/>
                <a:gd name="T56" fmla="*/ 90 w 138"/>
                <a:gd name="T57" fmla="*/ 359 h 431"/>
                <a:gd name="T58" fmla="*/ 100 w 138"/>
                <a:gd name="T59" fmla="*/ 345 h 431"/>
                <a:gd name="T60" fmla="*/ 109 w 138"/>
                <a:gd name="T61" fmla="*/ 330 h 431"/>
                <a:gd name="T62" fmla="*/ 116 w 138"/>
                <a:gd name="T63" fmla="*/ 316 h 431"/>
                <a:gd name="T64" fmla="*/ 123 w 138"/>
                <a:gd name="T65" fmla="*/ 300 h 431"/>
                <a:gd name="T66" fmla="*/ 128 w 138"/>
                <a:gd name="T67" fmla="*/ 283 h 431"/>
                <a:gd name="T68" fmla="*/ 133 w 138"/>
                <a:gd name="T69" fmla="*/ 268 h 431"/>
                <a:gd name="T70" fmla="*/ 136 w 138"/>
                <a:gd name="T71" fmla="*/ 250 h 431"/>
                <a:gd name="T72" fmla="*/ 138 w 138"/>
                <a:gd name="T73" fmla="*/ 233 h 431"/>
                <a:gd name="T74" fmla="*/ 138 w 138"/>
                <a:gd name="T75" fmla="*/ 215 h 431"/>
                <a:gd name="T76" fmla="*/ 138 w 138"/>
                <a:gd name="T77" fmla="*/ 215 h 431"/>
                <a:gd name="T78" fmla="*/ 138 w 138"/>
                <a:gd name="T79" fmla="*/ 198 h 431"/>
                <a:gd name="T80" fmla="*/ 136 w 138"/>
                <a:gd name="T81" fmla="*/ 180 h 431"/>
                <a:gd name="T82" fmla="*/ 133 w 138"/>
                <a:gd name="T83" fmla="*/ 163 h 431"/>
                <a:gd name="T84" fmla="*/ 128 w 138"/>
                <a:gd name="T85" fmla="*/ 146 h 431"/>
                <a:gd name="T86" fmla="*/ 123 w 138"/>
                <a:gd name="T87" fmla="*/ 131 h 431"/>
                <a:gd name="T88" fmla="*/ 116 w 138"/>
                <a:gd name="T89" fmla="*/ 115 h 431"/>
                <a:gd name="T90" fmla="*/ 109 w 138"/>
                <a:gd name="T91" fmla="*/ 100 h 431"/>
                <a:gd name="T92" fmla="*/ 100 w 138"/>
                <a:gd name="T93" fmla="*/ 86 h 431"/>
                <a:gd name="T94" fmla="*/ 90 w 138"/>
                <a:gd name="T95" fmla="*/ 72 h 431"/>
                <a:gd name="T96" fmla="*/ 80 w 138"/>
                <a:gd name="T97" fmla="*/ 60 h 431"/>
                <a:gd name="T98" fmla="*/ 68 w 138"/>
                <a:gd name="T99" fmla="*/ 47 h 431"/>
                <a:gd name="T100" fmla="*/ 57 w 138"/>
                <a:gd name="T101" fmla="*/ 36 h 431"/>
                <a:gd name="T102" fmla="*/ 43 w 138"/>
                <a:gd name="T103" fmla="*/ 25 h 431"/>
                <a:gd name="T104" fmla="*/ 30 w 138"/>
                <a:gd name="T105" fmla="*/ 16 h 431"/>
                <a:gd name="T106" fmla="*/ 15 w 138"/>
                <a:gd name="T107" fmla="*/ 7 h 431"/>
                <a:gd name="T108" fmla="*/ 0 w 138"/>
                <a:gd name="T109" fmla="*/ 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 h="431">
                  <a:moveTo>
                    <a:pt x="0" y="0"/>
                  </a:moveTo>
                  <a:lnTo>
                    <a:pt x="0" y="85"/>
                  </a:lnTo>
                  <a:lnTo>
                    <a:pt x="0" y="85"/>
                  </a:lnTo>
                  <a:lnTo>
                    <a:pt x="15" y="96"/>
                  </a:lnTo>
                  <a:lnTo>
                    <a:pt x="27" y="110"/>
                  </a:lnTo>
                  <a:lnTo>
                    <a:pt x="38" y="124"/>
                  </a:lnTo>
                  <a:lnTo>
                    <a:pt x="47" y="141"/>
                  </a:lnTo>
                  <a:lnTo>
                    <a:pt x="56" y="158"/>
                  </a:lnTo>
                  <a:lnTo>
                    <a:pt x="61" y="177"/>
                  </a:lnTo>
                  <a:lnTo>
                    <a:pt x="64" y="195"/>
                  </a:lnTo>
                  <a:lnTo>
                    <a:pt x="65" y="215"/>
                  </a:lnTo>
                  <a:lnTo>
                    <a:pt x="65" y="215"/>
                  </a:lnTo>
                  <a:lnTo>
                    <a:pt x="64" y="235"/>
                  </a:lnTo>
                  <a:lnTo>
                    <a:pt x="61" y="254"/>
                  </a:lnTo>
                  <a:lnTo>
                    <a:pt x="56" y="272"/>
                  </a:lnTo>
                  <a:lnTo>
                    <a:pt x="47" y="290"/>
                  </a:lnTo>
                  <a:lnTo>
                    <a:pt x="38" y="305"/>
                  </a:lnTo>
                  <a:lnTo>
                    <a:pt x="27" y="321"/>
                  </a:lnTo>
                  <a:lnTo>
                    <a:pt x="15" y="333"/>
                  </a:lnTo>
                  <a:lnTo>
                    <a:pt x="0" y="346"/>
                  </a:lnTo>
                  <a:lnTo>
                    <a:pt x="0" y="431"/>
                  </a:lnTo>
                  <a:lnTo>
                    <a:pt x="0" y="431"/>
                  </a:lnTo>
                  <a:lnTo>
                    <a:pt x="15" y="423"/>
                  </a:lnTo>
                  <a:lnTo>
                    <a:pt x="30" y="414"/>
                  </a:lnTo>
                  <a:lnTo>
                    <a:pt x="43" y="405"/>
                  </a:lnTo>
                  <a:lnTo>
                    <a:pt x="57" y="394"/>
                  </a:lnTo>
                  <a:lnTo>
                    <a:pt x="68" y="384"/>
                  </a:lnTo>
                  <a:lnTo>
                    <a:pt x="80" y="371"/>
                  </a:lnTo>
                  <a:lnTo>
                    <a:pt x="90" y="359"/>
                  </a:lnTo>
                  <a:lnTo>
                    <a:pt x="100" y="345"/>
                  </a:lnTo>
                  <a:lnTo>
                    <a:pt x="109" y="330"/>
                  </a:lnTo>
                  <a:lnTo>
                    <a:pt x="116" y="316"/>
                  </a:lnTo>
                  <a:lnTo>
                    <a:pt x="123" y="300"/>
                  </a:lnTo>
                  <a:lnTo>
                    <a:pt x="128" y="283"/>
                  </a:lnTo>
                  <a:lnTo>
                    <a:pt x="133" y="268"/>
                  </a:lnTo>
                  <a:lnTo>
                    <a:pt x="136" y="250"/>
                  </a:lnTo>
                  <a:lnTo>
                    <a:pt x="138" y="233"/>
                  </a:lnTo>
                  <a:lnTo>
                    <a:pt x="138" y="215"/>
                  </a:lnTo>
                  <a:lnTo>
                    <a:pt x="138" y="215"/>
                  </a:lnTo>
                  <a:lnTo>
                    <a:pt x="138" y="198"/>
                  </a:lnTo>
                  <a:lnTo>
                    <a:pt x="136" y="180"/>
                  </a:lnTo>
                  <a:lnTo>
                    <a:pt x="133" y="163"/>
                  </a:lnTo>
                  <a:lnTo>
                    <a:pt x="128" y="146"/>
                  </a:lnTo>
                  <a:lnTo>
                    <a:pt x="123" y="131"/>
                  </a:lnTo>
                  <a:lnTo>
                    <a:pt x="116" y="115"/>
                  </a:lnTo>
                  <a:lnTo>
                    <a:pt x="109" y="100"/>
                  </a:lnTo>
                  <a:lnTo>
                    <a:pt x="100" y="86"/>
                  </a:lnTo>
                  <a:lnTo>
                    <a:pt x="90" y="72"/>
                  </a:lnTo>
                  <a:lnTo>
                    <a:pt x="80" y="60"/>
                  </a:lnTo>
                  <a:lnTo>
                    <a:pt x="68" y="47"/>
                  </a:lnTo>
                  <a:lnTo>
                    <a:pt x="57" y="36"/>
                  </a:lnTo>
                  <a:lnTo>
                    <a:pt x="43" y="25"/>
                  </a:lnTo>
                  <a:lnTo>
                    <a:pt x="30" y="16"/>
                  </a:lnTo>
                  <a:lnTo>
                    <a:pt x="15" y="7"/>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8" name="Freeform 38"/>
            <p:cNvSpPr/>
            <p:nvPr/>
          </p:nvSpPr>
          <p:spPr bwMode="auto">
            <a:xfrm>
              <a:off x="3195087" y="168988"/>
              <a:ext cx="450650" cy="656901"/>
            </a:xfrm>
            <a:custGeom>
              <a:avLst/>
              <a:gdLst>
                <a:gd name="T0" fmla="*/ 326 w 378"/>
                <a:gd name="T1" fmla="*/ 0 h 551"/>
                <a:gd name="T2" fmla="*/ 286 w 378"/>
                <a:gd name="T3" fmla="*/ 3 h 551"/>
                <a:gd name="T4" fmla="*/ 93 w 378"/>
                <a:gd name="T5" fmla="*/ 198 h 551"/>
                <a:gd name="T6" fmla="*/ 89 w 378"/>
                <a:gd name="T7" fmla="*/ 237 h 551"/>
                <a:gd name="T8" fmla="*/ 90 w 378"/>
                <a:gd name="T9" fmla="*/ 253 h 551"/>
                <a:gd name="T10" fmla="*/ 94 w 378"/>
                <a:gd name="T11" fmla="*/ 283 h 551"/>
                <a:gd name="T12" fmla="*/ 101 w 378"/>
                <a:gd name="T13" fmla="*/ 313 h 551"/>
                <a:gd name="T14" fmla="*/ 113 w 378"/>
                <a:gd name="T15" fmla="*/ 340 h 551"/>
                <a:gd name="T16" fmla="*/ 15 w 378"/>
                <a:gd name="T17" fmla="*/ 458 h 551"/>
                <a:gd name="T18" fmla="*/ 9 w 378"/>
                <a:gd name="T19" fmla="*/ 466 h 551"/>
                <a:gd name="T20" fmla="*/ 1 w 378"/>
                <a:gd name="T21" fmla="*/ 486 h 551"/>
                <a:gd name="T22" fmla="*/ 1 w 378"/>
                <a:gd name="T23" fmla="*/ 507 h 551"/>
                <a:gd name="T24" fmla="*/ 9 w 378"/>
                <a:gd name="T25" fmla="*/ 526 h 551"/>
                <a:gd name="T26" fmla="*/ 15 w 378"/>
                <a:gd name="T27" fmla="*/ 535 h 551"/>
                <a:gd name="T28" fmla="*/ 34 w 378"/>
                <a:gd name="T29" fmla="*/ 547 h 551"/>
                <a:gd name="T30" fmla="*/ 54 w 378"/>
                <a:gd name="T31" fmla="*/ 551 h 551"/>
                <a:gd name="T32" fmla="*/ 65 w 378"/>
                <a:gd name="T33" fmla="*/ 550 h 551"/>
                <a:gd name="T34" fmla="*/ 84 w 378"/>
                <a:gd name="T35" fmla="*/ 542 h 551"/>
                <a:gd name="T36" fmla="*/ 194 w 378"/>
                <a:gd name="T37" fmla="*/ 434 h 551"/>
                <a:gd name="T38" fmla="*/ 209 w 378"/>
                <a:gd name="T39" fmla="*/ 443 h 551"/>
                <a:gd name="T40" fmla="*/ 239 w 378"/>
                <a:gd name="T41" fmla="*/ 458 h 551"/>
                <a:gd name="T42" fmla="*/ 273 w 378"/>
                <a:gd name="T43" fmla="*/ 468 h 551"/>
                <a:gd name="T44" fmla="*/ 308 w 378"/>
                <a:gd name="T45" fmla="*/ 474 h 551"/>
                <a:gd name="T46" fmla="*/ 326 w 378"/>
                <a:gd name="T47" fmla="*/ 475 h 551"/>
                <a:gd name="T48" fmla="*/ 353 w 378"/>
                <a:gd name="T49" fmla="*/ 473 h 551"/>
                <a:gd name="T50" fmla="*/ 378 w 378"/>
                <a:gd name="T51" fmla="*/ 468 h 551"/>
                <a:gd name="T52" fmla="*/ 378 w 378"/>
                <a:gd name="T53" fmla="*/ 393 h 551"/>
                <a:gd name="T54" fmla="*/ 353 w 378"/>
                <a:gd name="T55" fmla="*/ 399 h 551"/>
                <a:gd name="T56" fmla="*/ 326 w 378"/>
                <a:gd name="T57" fmla="*/ 401 h 551"/>
                <a:gd name="T58" fmla="*/ 309 w 378"/>
                <a:gd name="T59" fmla="*/ 400 h 551"/>
                <a:gd name="T60" fmla="*/ 278 w 378"/>
                <a:gd name="T61" fmla="*/ 394 h 551"/>
                <a:gd name="T62" fmla="*/ 249 w 378"/>
                <a:gd name="T63" fmla="*/ 382 h 551"/>
                <a:gd name="T64" fmla="*/ 221 w 378"/>
                <a:gd name="T65" fmla="*/ 364 h 551"/>
                <a:gd name="T66" fmla="*/ 199 w 378"/>
                <a:gd name="T67" fmla="*/ 342 h 551"/>
                <a:gd name="T68" fmla="*/ 182 w 378"/>
                <a:gd name="T69" fmla="*/ 316 h 551"/>
                <a:gd name="T70" fmla="*/ 169 w 378"/>
                <a:gd name="T71" fmla="*/ 285 h 551"/>
                <a:gd name="T72" fmla="*/ 163 w 378"/>
                <a:gd name="T73" fmla="*/ 254 h 551"/>
                <a:gd name="T74" fmla="*/ 162 w 378"/>
                <a:gd name="T75" fmla="*/ 237 h 551"/>
                <a:gd name="T76" fmla="*/ 165 w 378"/>
                <a:gd name="T77" fmla="*/ 204 h 551"/>
                <a:gd name="T78" fmla="*/ 175 w 378"/>
                <a:gd name="T79" fmla="*/ 174 h 551"/>
                <a:gd name="T80" fmla="*/ 190 w 378"/>
                <a:gd name="T81" fmla="*/ 145 h 551"/>
                <a:gd name="T82" fmla="*/ 210 w 378"/>
                <a:gd name="T83" fmla="*/ 121 h 551"/>
                <a:gd name="T84" fmla="*/ 235 w 378"/>
                <a:gd name="T85" fmla="*/ 101 h 551"/>
                <a:gd name="T86" fmla="*/ 262 w 378"/>
                <a:gd name="T87" fmla="*/ 86 h 551"/>
                <a:gd name="T88" fmla="*/ 294 w 378"/>
                <a:gd name="T89" fmla="*/ 76 h 551"/>
                <a:gd name="T90" fmla="*/ 326 w 378"/>
                <a:gd name="T91" fmla="*/ 73 h 551"/>
                <a:gd name="T92" fmla="*/ 340 w 378"/>
                <a:gd name="T93" fmla="*/ 73 h 551"/>
                <a:gd name="T94" fmla="*/ 366 w 378"/>
                <a:gd name="T95" fmla="*/ 77 h 551"/>
                <a:gd name="T96" fmla="*/ 378 w 378"/>
                <a:gd name="T97" fmla="*/ 5 h 551"/>
                <a:gd name="T98" fmla="*/ 366 w 378"/>
                <a:gd name="T99" fmla="*/ 3 h 551"/>
                <a:gd name="T100" fmla="*/ 340 w 378"/>
                <a:gd name="T10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8" h="551">
                  <a:moveTo>
                    <a:pt x="326" y="0"/>
                  </a:moveTo>
                  <a:lnTo>
                    <a:pt x="326" y="0"/>
                  </a:lnTo>
                  <a:lnTo>
                    <a:pt x="306" y="1"/>
                  </a:lnTo>
                  <a:lnTo>
                    <a:pt x="286" y="3"/>
                  </a:lnTo>
                  <a:lnTo>
                    <a:pt x="93" y="198"/>
                  </a:lnTo>
                  <a:lnTo>
                    <a:pt x="93" y="198"/>
                  </a:lnTo>
                  <a:lnTo>
                    <a:pt x="90" y="216"/>
                  </a:lnTo>
                  <a:lnTo>
                    <a:pt x="89" y="237"/>
                  </a:lnTo>
                  <a:lnTo>
                    <a:pt x="89" y="237"/>
                  </a:lnTo>
                  <a:lnTo>
                    <a:pt x="90" y="253"/>
                  </a:lnTo>
                  <a:lnTo>
                    <a:pt x="91" y="269"/>
                  </a:lnTo>
                  <a:lnTo>
                    <a:pt x="94" y="283"/>
                  </a:lnTo>
                  <a:lnTo>
                    <a:pt x="97" y="298"/>
                  </a:lnTo>
                  <a:lnTo>
                    <a:pt x="101" y="313"/>
                  </a:lnTo>
                  <a:lnTo>
                    <a:pt x="106" y="326"/>
                  </a:lnTo>
                  <a:lnTo>
                    <a:pt x="113" y="340"/>
                  </a:lnTo>
                  <a:lnTo>
                    <a:pt x="120" y="353"/>
                  </a:lnTo>
                  <a:lnTo>
                    <a:pt x="15" y="458"/>
                  </a:lnTo>
                  <a:lnTo>
                    <a:pt x="15" y="458"/>
                  </a:lnTo>
                  <a:lnTo>
                    <a:pt x="9" y="466"/>
                  </a:lnTo>
                  <a:lnTo>
                    <a:pt x="4" y="476"/>
                  </a:lnTo>
                  <a:lnTo>
                    <a:pt x="1" y="486"/>
                  </a:lnTo>
                  <a:lnTo>
                    <a:pt x="0" y="497"/>
                  </a:lnTo>
                  <a:lnTo>
                    <a:pt x="1" y="507"/>
                  </a:lnTo>
                  <a:lnTo>
                    <a:pt x="4" y="516"/>
                  </a:lnTo>
                  <a:lnTo>
                    <a:pt x="9" y="526"/>
                  </a:lnTo>
                  <a:lnTo>
                    <a:pt x="15" y="535"/>
                  </a:lnTo>
                  <a:lnTo>
                    <a:pt x="15" y="535"/>
                  </a:lnTo>
                  <a:lnTo>
                    <a:pt x="24" y="542"/>
                  </a:lnTo>
                  <a:lnTo>
                    <a:pt x="34" y="547"/>
                  </a:lnTo>
                  <a:lnTo>
                    <a:pt x="44" y="550"/>
                  </a:lnTo>
                  <a:lnTo>
                    <a:pt x="54" y="551"/>
                  </a:lnTo>
                  <a:lnTo>
                    <a:pt x="54" y="551"/>
                  </a:lnTo>
                  <a:lnTo>
                    <a:pt x="65" y="550"/>
                  </a:lnTo>
                  <a:lnTo>
                    <a:pt x="75" y="547"/>
                  </a:lnTo>
                  <a:lnTo>
                    <a:pt x="84" y="542"/>
                  </a:lnTo>
                  <a:lnTo>
                    <a:pt x="93" y="535"/>
                  </a:lnTo>
                  <a:lnTo>
                    <a:pt x="194" y="434"/>
                  </a:lnTo>
                  <a:lnTo>
                    <a:pt x="194" y="434"/>
                  </a:lnTo>
                  <a:lnTo>
                    <a:pt x="209" y="443"/>
                  </a:lnTo>
                  <a:lnTo>
                    <a:pt x="224" y="451"/>
                  </a:lnTo>
                  <a:lnTo>
                    <a:pt x="239" y="458"/>
                  </a:lnTo>
                  <a:lnTo>
                    <a:pt x="256" y="463"/>
                  </a:lnTo>
                  <a:lnTo>
                    <a:pt x="273" y="468"/>
                  </a:lnTo>
                  <a:lnTo>
                    <a:pt x="290" y="472"/>
                  </a:lnTo>
                  <a:lnTo>
                    <a:pt x="308" y="474"/>
                  </a:lnTo>
                  <a:lnTo>
                    <a:pt x="326" y="475"/>
                  </a:lnTo>
                  <a:lnTo>
                    <a:pt x="326" y="475"/>
                  </a:lnTo>
                  <a:lnTo>
                    <a:pt x="340" y="474"/>
                  </a:lnTo>
                  <a:lnTo>
                    <a:pt x="353" y="473"/>
                  </a:lnTo>
                  <a:lnTo>
                    <a:pt x="366" y="470"/>
                  </a:lnTo>
                  <a:lnTo>
                    <a:pt x="378" y="468"/>
                  </a:lnTo>
                  <a:lnTo>
                    <a:pt x="378" y="393"/>
                  </a:lnTo>
                  <a:lnTo>
                    <a:pt x="378" y="393"/>
                  </a:lnTo>
                  <a:lnTo>
                    <a:pt x="366" y="396"/>
                  </a:lnTo>
                  <a:lnTo>
                    <a:pt x="353" y="399"/>
                  </a:lnTo>
                  <a:lnTo>
                    <a:pt x="340" y="400"/>
                  </a:lnTo>
                  <a:lnTo>
                    <a:pt x="326" y="401"/>
                  </a:lnTo>
                  <a:lnTo>
                    <a:pt x="326" y="401"/>
                  </a:lnTo>
                  <a:lnTo>
                    <a:pt x="309" y="400"/>
                  </a:lnTo>
                  <a:lnTo>
                    <a:pt x="294" y="398"/>
                  </a:lnTo>
                  <a:lnTo>
                    <a:pt x="278" y="394"/>
                  </a:lnTo>
                  <a:lnTo>
                    <a:pt x="262" y="388"/>
                  </a:lnTo>
                  <a:lnTo>
                    <a:pt x="249" y="382"/>
                  </a:lnTo>
                  <a:lnTo>
                    <a:pt x="235" y="373"/>
                  </a:lnTo>
                  <a:lnTo>
                    <a:pt x="221" y="364"/>
                  </a:lnTo>
                  <a:lnTo>
                    <a:pt x="210" y="353"/>
                  </a:lnTo>
                  <a:lnTo>
                    <a:pt x="199" y="342"/>
                  </a:lnTo>
                  <a:lnTo>
                    <a:pt x="190" y="329"/>
                  </a:lnTo>
                  <a:lnTo>
                    <a:pt x="182" y="316"/>
                  </a:lnTo>
                  <a:lnTo>
                    <a:pt x="175" y="301"/>
                  </a:lnTo>
                  <a:lnTo>
                    <a:pt x="169" y="285"/>
                  </a:lnTo>
                  <a:lnTo>
                    <a:pt x="165" y="270"/>
                  </a:lnTo>
                  <a:lnTo>
                    <a:pt x="163" y="254"/>
                  </a:lnTo>
                  <a:lnTo>
                    <a:pt x="162" y="237"/>
                  </a:lnTo>
                  <a:lnTo>
                    <a:pt x="162" y="237"/>
                  </a:lnTo>
                  <a:lnTo>
                    <a:pt x="163" y="221"/>
                  </a:lnTo>
                  <a:lnTo>
                    <a:pt x="165" y="204"/>
                  </a:lnTo>
                  <a:lnTo>
                    <a:pt x="169" y="188"/>
                  </a:lnTo>
                  <a:lnTo>
                    <a:pt x="175" y="174"/>
                  </a:lnTo>
                  <a:lnTo>
                    <a:pt x="182" y="159"/>
                  </a:lnTo>
                  <a:lnTo>
                    <a:pt x="190" y="145"/>
                  </a:lnTo>
                  <a:lnTo>
                    <a:pt x="199" y="133"/>
                  </a:lnTo>
                  <a:lnTo>
                    <a:pt x="210" y="121"/>
                  </a:lnTo>
                  <a:lnTo>
                    <a:pt x="221" y="111"/>
                  </a:lnTo>
                  <a:lnTo>
                    <a:pt x="235" y="101"/>
                  </a:lnTo>
                  <a:lnTo>
                    <a:pt x="249" y="93"/>
                  </a:lnTo>
                  <a:lnTo>
                    <a:pt x="262" y="86"/>
                  </a:lnTo>
                  <a:lnTo>
                    <a:pt x="278" y="81"/>
                  </a:lnTo>
                  <a:lnTo>
                    <a:pt x="294" y="76"/>
                  </a:lnTo>
                  <a:lnTo>
                    <a:pt x="309" y="74"/>
                  </a:lnTo>
                  <a:lnTo>
                    <a:pt x="326" y="73"/>
                  </a:lnTo>
                  <a:lnTo>
                    <a:pt x="326" y="73"/>
                  </a:lnTo>
                  <a:lnTo>
                    <a:pt x="340" y="73"/>
                  </a:lnTo>
                  <a:lnTo>
                    <a:pt x="353" y="75"/>
                  </a:lnTo>
                  <a:lnTo>
                    <a:pt x="366" y="77"/>
                  </a:lnTo>
                  <a:lnTo>
                    <a:pt x="378" y="82"/>
                  </a:lnTo>
                  <a:lnTo>
                    <a:pt x="378" y="5"/>
                  </a:lnTo>
                  <a:lnTo>
                    <a:pt x="378" y="5"/>
                  </a:lnTo>
                  <a:lnTo>
                    <a:pt x="366" y="3"/>
                  </a:lnTo>
                  <a:lnTo>
                    <a:pt x="353" y="1"/>
                  </a:lnTo>
                  <a:lnTo>
                    <a:pt x="340" y="0"/>
                  </a:lnTo>
                  <a:lnTo>
                    <a:pt x="326"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49" name="Freeform 42"/>
            <p:cNvSpPr/>
            <p:nvPr/>
          </p:nvSpPr>
          <p:spPr bwMode="auto">
            <a:xfrm>
              <a:off x="2435657" y="1327973"/>
              <a:ext cx="194328" cy="664054"/>
            </a:xfrm>
            <a:custGeom>
              <a:avLst/>
              <a:gdLst>
                <a:gd name="T0" fmla="*/ 74 w 163"/>
                <a:gd name="T1" fmla="*/ 186 h 557"/>
                <a:gd name="T2" fmla="*/ 76 w 163"/>
                <a:gd name="T3" fmla="*/ 166 h 557"/>
                <a:gd name="T4" fmla="*/ 82 w 163"/>
                <a:gd name="T5" fmla="*/ 147 h 557"/>
                <a:gd name="T6" fmla="*/ 89 w 163"/>
                <a:gd name="T7" fmla="*/ 129 h 557"/>
                <a:gd name="T8" fmla="*/ 100 w 163"/>
                <a:gd name="T9" fmla="*/ 115 h 557"/>
                <a:gd name="T10" fmla="*/ 113 w 163"/>
                <a:gd name="T11" fmla="*/ 101 h 557"/>
                <a:gd name="T12" fmla="*/ 128 w 163"/>
                <a:gd name="T13" fmla="*/ 90 h 557"/>
                <a:gd name="T14" fmla="*/ 145 w 163"/>
                <a:gd name="T15" fmla="*/ 81 h 557"/>
                <a:gd name="T16" fmla="*/ 163 w 163"/>
                <a:gd name="T17" fmla="*/ 76 h 557"/>
                <a:gd name="T18" fmla="*/ 163 w 163"/>
                <a:gd name="T19" fmla="*/ 0 h 557"/>
                <a:gd name="T20" fmla="*/ 130 w 163"/>
                <a:gd name="T21" fmla="*/ 7 h 557"/>
                <a:gd name="T22" fmla="*/ 99 w 163"/>
                <a:gd name="T23" fmla="*/ 21 h 557"/>
                <a:gd name="T24" fmla="*/ 71 w 163"/>
                <a:gd name="T25" fmla="*/ 38 h 557"/>
                <a:gd name="T26" fmla="*/ 47 w 163"/>
                <a:gd name="T27" fmla="*/ 61 h 557"/>
                <a:gd name="T28" fmla="*/ 27 w 163"/>
                <a:gd name="T29" fmla="*/ 88 h 557"/>
                <a:gd name="T30" fmla="*/ 13 w 163"/>
                <a:gd name="T31" fmla="*/ 118 h 557"/>
                <a:gd name="T32" fmla="*/ 3 w 163"/>
                <a:gd name="T33" fmla="*/ 150 h 557"/>
                <a:gd name="T34" fmla="*/ 0 w 163"/>
                <a:gd name="T35" fmla="*/ 186 h 557"/>
                <a:gd name="T36" fmla="*/ 1 w 163"/>
                <a:gd name="T37" fmla="*/ 202 h 557"/>
                <a:gd name="T38" fmla="*/ 10 w 163"/>
                <a:gd name="T39" fmla="*/ 242 h 557"/>
                <a:gd name="T40" fmla="*/ 27 w 163"/>
                <a:gd name="T41" fmla="*/ 289 h 557"/>
                <a:gd name="T42" fmla="*/ 63 w 163"/>
                <a:gd name="T43" fmla="*/ 369 h 557"/>
                <a:gd name="T44" fmla="*/ 116 w 163"/>
                <a:gd name="T45" fmla="*/ 473 h 557"/>
                <a:gd name="T46" fmla="*/ 163 w 163"/>
                <a:gd name="T47" fmla="*/ 557 h 557"/>
                <a:gd name="T48" fmla="*/ 163 w 163"/>
                <a:gd name="T49" fmla="*/ 295 h 557"/>
                <a:gd name="T50" fmla="*/ 145 w 163"/>
                <a:gd name="T51" fmla="*/ 289 h 557"/>
                <a:gd name="T52" fmla="*/ 128 w 163"/>
                <a:gd name="T53" fmla="*/ 281 h 557"/>
                <a:gd name="T54" fmla="*/ 113 w 163"/>
                <a:gd name="T55" fmla="*/ 270 h 557"/>
                <a:gd name="T56" fmla="*/ 100 w 163"/>
                <a:gd name="T57" fmla="*/ 257 h 557"/>
                <a:gd name="T58" fmla="*/ 89 w 163"/>
                <a:gd name="T59" fmla="*/ 241 h 557"/>
                <a:gd name="T60" fmla="*/ 82 w 163"/>
                <a:gd name="T61" fmla="*/ 224 h 557"/>
                <a:gd name="T62" fmla="*/ 76 w 163"/>
                <a:gd name="T63" fmla="*/ 205 h 557"/>
                <a:gd name="T64" fmla="*/ 74 w 163"/>
                <a:gd name="T65" fmla="*/ 18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3" h="557">
                  <a:moveTo>
                    <a:pt x="74" y="186"/>
                  </a:moveTo>
                  <a:lnTo>
                    <a:pt x="74" y="186"/>
                  </a:lnTo>
                  <a:lnTo>
                    <a:pt x="75" y="175"/>
                  </a:lnTo>
                  <a:lnTo>
                    <a:pt x="76" y="166"/>
                  </a:lnTo>
                  <a:lnTo>
                    <a:pt x="78" y="157"/>
                  </a:lnTo>
                  <a:lnTo>
                    <a:pt x="82" y="147"/>
                  </a:lnTo>
                  <a:lnTo>
                    <a:pt x="85" y="138"/>
                  </a:lnTo>
                  <a:lnTo>
                    <a:pt x="89" y="129"/>
                  </a:lnTo>
                  <a:lnTo>
                    <a:pt x="94" y="122"/>
                  </a:lnTo>
                  <a:lnTo>
                    <a:pt x="100" y="115"/>
                  </a:lnTo>
                  <a:lnTo>
                    <a:pt x="107" y="108"/>
                  </a:lnTo>
                  <a:lnTo>
                    <a:pt x="113" y="101"/>
                  </a:lnTo>
                  <a:lnTo>
                    <a:pt x="120" y="95"/>
                  </a:lnTo>
                  <a:lnTo>
                    <a:pt x="128" y="90"/>
                  </a:lnTo>
                  <a:lnTo>
                    <a:pt x="136" y="86"/>
                  </a:lnTo>
                  <a:lnTo>
                    <a:pt x="145" y="81"/>
                  </a:lnTo>
                  <a:lnTo>
                    <a:pt x="154" y="78"/>
                  </a:lnTo>
                  <a:lnTo>
                    <a:pt x="163" y="76"/>
                  </a:lnTo>
                  <a:lnTo>
                    <a:pt x="163" y="0"/>
                  </a:lnTo>
                  <a:lnTo>
                    <a:pt x="163" y="0"/>
                  </a:lnTo>
                  <a:lnTo>
                    <a:pt x="146" y="3"/>
                  </a:lnTo>
                  <a:lnTo>
                    <a:pt x="130" y="7"/>
                  </a:lnTo>
                  <a:lnTo>
                    <a:pt x="114" y="13"/>
                  </a:lnTo>
                  <a:lnTo>
                    <a:pt x="99" y="21"/>
                  </a:lnTo>
                  <a:lnTo>
                    <a:pt x="85" y="29"/>
                  </a:lnTo>
                  <a:lnTo>
                    <a:pt x="71" y="38"/>
                  </a:lnTo>
                  <a:lnTo>
                    <a:pt x="59" y="50"/>
                  </a:lnTo>
                  <a:lnTo>
                    <a:pt x="47" y="61"/>
                  </a:lnTo>
                  <a:lnTo>
                    <a:pt x="37" y="74"/>
                  </a:lnTo>
                  <a:lnTo>
                    <a:pt x="27" y="88"/>
                  </a:lnTo>
                  <a:lnTo>
                    <a:pt x="19" y="102"/>
                  </a:lnTo>
                  <a:lnTo>
                    <a:pt x="13" y="118"/>
                  </a:lnTo>
                  <a:lnTo>
                    <a:pt x="7" y="134"/>
                  </a:lnTo>
                  <a:lnTo>
                    <a:pt x="3" y="150"/>
                  </a:lnTo>
                  <a:lnTo>
                    <a:pt x="1" y="168"/>
                  </a:lnTo>
                  <a:lnTo>
                    <a:pt x="0" y="186"/>
                  </a:lnTo>
                  <a:lnTo>
                    <a:pt x="0" y="186"/>
                  </a:lnTo>
                  <a:lnTo>
                    <a:pt x="1" y="202"/>
                  </a:lnTo>
                  <a:lnTo>
                    <a:pt x="5" y="220"/>
                  </a:lnTo>
                  <a:lnTo>
                    <a:pt x="10" y="242"/>
                  </a:lnTo>
                  <a:lnTo>
                    <a:pt x="19" y="265"/>
                  </a:lnTo>
                  <a:lnTo>
                    <a:pt x="27" y="289"/>
                  </a:lnTo>
                  <a:lnTo>
                    <a:pt x="39" y="316"/>
                  </a:lnTo>
                  <a:lnTo>
                    <a:pt x="63" y="369"/>
                  </a:lnTo>
                  <a:lnTo>
                    <a:pt x="90" y="422"/>
                  </a:lnTo>
                  <a:lnTo>
                    <a:pt x="116" y="473"/>
                  </a:lnTo>
                  <a:lnTo>
                    <a:pt x="142" y="519"/>
                  </a:lnTo>
                  <a:lnTo>
                    <a:pt x="163" y="557"/>
                  </a:lnTo>
                  <a:lnTo>
                    <a:pt x="163" y="295"/>
                  </a:lnTo>
                  <a:lnTo>
                    <a:pt x="163" y="295"/>
                  </a:lnTo>
                  <a:lnTo>
                    <a:pt x="154" y="293"/>
                  </a:lnTo>
                  <a:lnTo>
                    <a:pt x="145" y="289"/>
                  </a:lnTo>
                  <a:lnTo>
                    <a:pt x="136" y="285"/>
                  </a:lnTo>
                  <a:lnTo>
                    <a:pt x="128" y="281"/>
                  </a:lnTo>
                  <a:lnTo>
                    <a:pt x="120" y="276"/>
                  </a:lnTo>
                  <a:lnTo>
                    <a:pt x="113" y="270"/>
                  </a:lnTo>
                  <a:lnTo>
                    <a:pt x="107" y="263"/>
                  </a:lnTo>
                  <a:lnTo>
                    <a:pt x="100" y="257"/>
                  </a:lnTo>
                  <a:lnTo>
                    <a:pt x="94" y="249"/>
                  </a:lnTo>
                  <a:lnTo>
                    <a:pt x="89" y="241"/>
                  </a:lnTo>
                  <a:lnTo>
                    <a:pt x="85" y="233"/>
                  </a:lnTo>
                  <a:lnTo>
                    <a:pt x="82" y="224"/>
                  </a:lnTo>
                  <a:lnTo>
                    <a:pt x="78" y="215"/>
                  </a:lnTo>
                  <a:lnTo>
                    <a:pt x="76" y="205"/>
                  </a:lnTo>
                  <a:lnTo>
                    <a:pt x="75" y="195"/>
                  </a:lnTo>
                  <a:lnTo>
                    <a:pt x="74" y="186"/>
                  </a:lnTo>
                  <a:lnTo>
                    <a:pt x="74" y="186"/>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0" name="Freeform 46"/>
            <p:cNvSpPr/>
            <p:nvPr/>
          </p:nvSpPr>
          <p:spPr bwMode="auto">
            <a:xfrm>
              <a:off x="2430888" y="4684322"/>
              <a:ext cx="199097" cy="323086"/>
            </a:xfrm>
            <a:custGeom>
              <a:avLst/>
              <a:gdLst>
                <a:gd name="T0" fmla="*/ 167 w 167"/>
                <a:gd name="T1" fmla="*/ 0 h 271"/>
                <a:gd name="T2" fmla="*/ 0 w 167"/>
                <a:gd name="T3" fmla="*/ 167 h 271"/>
                <a:gd name="T4" fmla="*/ 103 w 167"/>
                <a:gd name="T5" fmla="*/ 271 h 271"/>
                <a:gd name="T6" fmla="*/ 137 w 167"/>
                <a:gd name="T7" fmla="*/ 259 h 271"/>
                <a:gd name="T8" fmla="*/ 137 w 167"/>
                <a:gd name="T9" fmla="*/ 201 h 271"/>
                <a:gd name="T10" fmla="*/ 167 w 167"/>
                <a:gd name="T11" fmla="*/ 173 h 271"/>
                <a:gd name="T12" fmla="*/ 167 w 167"/>
                <a:gd name="T13" fmla="*/ 0 h 271"/>
              </a:gdLst>
              <a:ahLst/>
              <a:cxnLst>
                <a:cxn ang="0">
                  <a:pos x="T0" y="T1"/>
                </a:cxn>
                <a:cxn ang="0">
                  <a:pos x="T2" y="T3"/>
                </a:cxn>
                <a:cxn ang="0">
                  <a:pos x="T4" y="T5"/>
                </a:cxn>
                <a:cxn ang="0">
                  <a:pos x="T6" y="T7"/>
                </a:cxn>
                <a:cxn ang="0">
                  <a:pos x="T8" y="T9"/>
                </a:cxn>
                <a:cxn ang="0">
                  <a:pos x="T10" y="T11"/>
                </a:cxn>
                <a:cxn ang="0">
                  <a:pos x="T12" y="T13"/>
                </a:cxn>
              </a:cxnLst>
              <a:rect l="0" t="0" r="r" b="b"/>
              <a:pathLst>
                <a:path w="167" h="271">
                  <a:moveTo>
                    <a:pt x="167" y="0"/>
                  </a:moveTo>
                  <a:lnTo>
                    <a:pt x="0" y="167"/>
                  </a:lnTo>
                  <a:lnTo>
                    <a:pt x="103" y="271"/>
                  </a:lnTo>
                  <a:lnTo>
                    <a:pt x="137" y="259"/>
                  </a:lnTo>
                  <a:lnTo>
                    <a:pt x="137" y="201"/>
                  </a:lnTo>
                  <a:lnTo>
                    <a:pt x="167" y="173"/>
                  </a:lnTo>
                  <a:lnTo>
                    <a:pt x="167"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1" name="Freeform 118"/>
            <p:cNvSpPr/>
            <p:nvPr/>
          </p:nvSpPr>
          <p:spPr bwMode="auto">
            <a:xfrm>
              <a:off x="1659537" y="3107047"/>
              <a:ext cx="960910" cy="962103"/>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52" name="그룹 122"/>
            <p:cNvGrpSpPr/>
            <p:nvPr/>
          </p:nvGrpSpPr>
          <p:grpSpPr>
            <a:xfrm>
              <a:off x="1659537" y="3390790"/>
              <a:ext cx="305202" cy="678359"/>
              <a:chOff x="2209800" y="4519614"/>
              <a:chExt cx="406400" cy="903287"/>
            </a:xfrm>
            <a:solidFill>
              <a:schemeClr val="accent1">
                <a:lumMod val="50000"/>
              </a:schemeClr>
            </a:solidFill>
          </p:grpSpPr>
          <p:sp>
            <p:nvSpPr>
              <p:cNvPr id="58" name="Freeform 9"/>
              <p:cNvSpPr/>
              <p:nvPr/>
            </p:nvSpPr>
            <p:spPr bwMode="auto">
              <a:xfrm>
                <a:off x="2209800" y="4519614"/>
                <a:ext cx="171450" cy="385763"/>
              </a:xfrm>
              <a:custGeom>
                <a:avLst/>
                <a:gdLst>
                  <a:gd name="T0" fmla="*/ 0 w 108"/>
                  <a:gd name="T1" fmla="*/ 0 h 243"/>
                  <a:gd name="T2" fmla="*/ 0 w 108"/>
                  <a:gd name="T3" fmla="*/ 243 h 243"/>
                  <a:gd name="T4" fmla="*/ 0 w 108"/>
                  <a:gd name="T5" fmla="*/ 243 h 243"/>
                  <a:gd name="T6" fmla="*/ 11 w 108"/>
                  <a:gd name="T7" fmla="*/ 242 h 243"/>
                  <a:gd name="T8" fmla="*/ 22 w 108"/>
                  <a:gd name="T9" fmla="*/ 239 h 243"/>
                  <a:gd name="T10" fmla="*/ 33 w 108"/>
                  <a:gd name="T11" fmla="*/ 234 h 243"/>
                  <a:gd name="T12" fmla="*/ 42 w 108"/>
                  <a:gd name="T13" fmla="*/ 230 h 243"/>
                  <a:gd name="T14" fmla="*/ 51 w 108"/>
                  <a:gd name="T15" fmla="*/ 224 h 243"/>
                  <a:gd name="T16" fmla="*/ 61 w 108"/>
                  <a:gd name="T17" fmla="*/ 218 h 243"/>
                  <a:gd name="T18" fmla="*/ 69 w 108"/>
                  <a:gd name="T19" fmla="*/ 210 h 243"/>
                  <a:gd name="T20" fmla="*/ 77 w 108"/>
                  <a:gd name="T21" fmla="*/ 203 h 243"/>
                  <a:gd name="T22" fmla="*/ 83 w 108"/>
                  <a:gd name="T23" fmla="*/ 195 h 243"/>
                  <a:gd name="T24" fmla="*/ 89 w 108"/>
                  <a:gd name="T25" fmla="*/ 185 h 243"/>
                  <a:gd name="T26" fmla="*/ 94 w 108"/>
                  <a:gd name="T27" fmla="*/ 176 h 243"/>
                  <a:gd name="T28" fmla="*/ 100 w 108"/>
                  <a:gd name="T29" fmla="*/ 165 h 243"/>
                  <a:gd name="T30" fmla="*/ 103 w 108"/>
                  <a:gd name="T31" fmla="*/ 155 h 243"/>
                  <a:gd name="T32" fmla="*/ 106 w 108"/>
                  <a:gd name="T33" fmla="*/ 145 h 243"/>
                  <a:gd name="T34" fmla="*/ 107 w 108"/>
                  <a:gd name="T35" fmla="*/ 133 h 243"/>
                  <a:gd name="T36" fmla="*/ 108 w 108"/>
                  <a:gd name="T37" fmla="*/ 122 h 243"/>
                  <a:gd name="T38" fmla="*/ 108 w 108"/>
                  <a:gd name="T39" fmla="*/ 122 h 243"/>
                  <a:gd name="T40" fmla="*/ 107 w 108"/>
                  <a:gd name="T41" fmla="*/ 110 h 243"/>
                  <a:gd name="T42" fmla="*/ 106 w 108"/>
                  <a:gd name="T43" fmla="*/ 99 h 243"/>
                  <a:gd name="T44" fmla="*/ 103 w 108"/>
                  <a:gd name="T45" fmla="*/ 88 h 243"/>
                  <a:gd name="T46" fmla="*/ 100 w 108"/>
                  <a:gd name="T47" fmla="*/ 77 h 243"/>
                  <a:gd name="T48" fmla="*/ 94 w 108"/>
                  <a:gd name="T49" fmla="*/ 67 h 243"/>
                  <a:gd name="T50" fmla="*/ 89 w 108"/>
                  <a:gd name="T51" fmla="*/ 58 h 243"/>
                  <a:gd name="T52" fmla="*/ 83 w 108"/>
                  <a:gd name="T53" fmla="*/ 48 h 243"/>
                  <a:gd name="T54" fmla="*/ 77 w 108"/>
                  <a:gd name="T55" fmla="*/ 40 h 243"/>
                  <a:gd name="T56" fmla="*/ 69 w 108"/>
                  <a:gd name="T57" fmla="*/ 32 h 243"/>
                  <a:gd name="T58" fmla="*/ 61 w 108"/>
                  <a:gd name="T59" fmla="*/ 25 h 243"/>
                  <a:gd name="T60" fmla="*/ 51 w 108"/>
                  <a:gd name="T61" fmla="*/ 19 h 243"/>
                  <a:gd name="T62" fmla="*/ 42 w 108"/>
                  <a:gd name="T63" fmla="*/ 13 h 243"/>
                  <a:gd name="T64" fmla="*/ 33 w 108"/>
                  <a:gd name="T65" fmla="*/ 9 h 243"/>
                  <a:gd name="T66" fmla="*/ 22 w 108"/>
                  <a:gd name="T67" fmla="*/ 4 h 243"/>
                  <a:gd name="T68" fmla="*/ 11 w 108"/>
                  <a:gd name="T69" fmla="*/ 1 h 243"/>
                  <a:gd name="T70" fmla="*/ 0 w 108"/>
                  <a:gd name="T7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243">
                    <a:moveTo>
                      <a:pt x="0" y="0"/>
                    </a:moveTo>
                    <a:lnTo>
                      <a:pt x="0" y="243"/>
                    </a:lnTo>
                    <a:lnTo>
                      <a:pt x="0" y="243"/>
                    </a:lnTo>
                    <a:lnTo>
                      <a:pt x="11" y="242"/>
                    </a:lnTo>
                    <a:lnTo>
                      <a:pt x="22" y="239"/>
                    </a:lnTo>
                    <a:lnTo>
                      <a:pt x="33" y="234"/>
                    </a:lnTo>
                    <a:lnTo>
                      <a:pt x="42" y="230"/>
                    </a:lnTo>
                    <a:lnTo>
                      <a:pt x="51" y="224"/>
                    </a:lnTo>
                    <a:lnTo>
                      <a:pt x="61" y="218"/>
                    </a:lnTo>
                    <a:lnTo>
                      <a:pt x="69" y="210"/>
                    </a:lnTo>
                    <a:lnTo>
                      <a:pt x="77" y="203"/>
                    </a:lnTo>
                    <a:lnTo>
                      <a:pt x="83" y="195"/>
                    </a:lnTo>
                    <a:lnTo>
                      <a:pt x="89" y="185"/>
                    </a:lnTo>
                    <a:lnTo>
                      <a:pt x="94" y="176"/>
                    </a:lnTo>
                    <a:lnTo>
                      <a:pt x="100" y="165"/>
                    </a:lnTo>
                    <a:lnTo>
                      <a:pt x="103" y="155"/>
                    </a:lnTo>
                    <a:lnTo>
                      <a:pt x="106" y="145"/>
                    </a:lnTo>
                    <a:lnTo>
                      <a:pt x="107" y="133"/>
                    </a:lnTo>
                    <a:lnTo>
                      <a:pt x="108" y="122"/>
                    </a:lnTo>
                    <a:lnTo>
                      <a:pt x="108" y="122"/>
                    </a:lnTo>
                    <a:lnTo>
                      <a:pt x="107" y="110"/>
                    </a:lnTo>
                    <a:lnTo>
                      <a:pt x="106" y="99"/>
                    </a:lnTo>
                    <a:lnTo>
                      <a:pt x="103" y="88"/>
                    </a:lnTo>
                    <a:lnTo>
                      <a:pt x="100" y="77"/>
                    </a:lnTo>
                    <a:lnTo>
                      <a:pt x="94" y="67"/>
                    </a:lnTo>
                    <a:lnTo>
                      <a:pt x="89" y="58"/>
                    </a:lnTo>
                    <a:lnTo>
                      <a:pt x="83" y="48"/>
                    </a:lnTo>
                    <a:lnTo>
                      <a:pt x="77" y="40"/>
                    </a:lnTo>
                    <a:lnTo>
                      <a:pt x="69" y="32"/>
                    </a:lnTo>
                    <a:lnTo>
                      <a:pt x="61" y="25"/>
                    </a:lnTo>
                    <a:lnTo>
                      <a:pt x="51" y="19"/>
                    </a:lnTo>
                    <a:lnTo>
                      <a:pt x="42" y="13"/>
                    </a:lnTo>
                    <a:lnTo>
                      <a:pt x="33" y="9"/>
                    </a:lnTo>
                    <a:lnTo>
                      <a:pt x="22" y="4"/>
                    </a:lnTo>
                    <a:lnTo>
                      <a:pt x="11" y="1"/>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9" name="Freeform 11"/>
              <p:cNvSpPr/>
              <p:nvPr/>
            </p:nvSpPr>
            <p:spPr bwMode="auto">
              <a:xfrm>
                <a:off x="2209800" y="4935538"/>
                <a:ext cx="406400" cy="487363"/>
              </a:xfrm>
              <a:custGeom>
                <a:avLst/>
                <a:gdLst>
                  <a:gd name="T0" fmla="*/ 35 w 256"/>
                  <a:gd name="T1" fmla="*/ 0 h 307"/>
                  <a:gd name="T2" fmla="*/ 0 w 256"/>
                  <a:gd name="T3" fmla="*/ 0 h 307"/>
                  <a:gd name="T4" fmla="*/ 0 w 256"/>
                  <a:gd name="T5" fmla="*/ 307 h 307"/>
                  <a:gd name="T6" fmla="*/ 126 w 256"/>
                  <a:gd name="T7" fmla="*/ 307 h 307"/>
                  <a:gd name="T8" fmla="*/ 126 w 256"/>
                  <a:gd name="T9" fmla="*/ 215 h 307"/>
                  <a:gd name="T10" fmla="*/ 144 w 256"/>
                  <a:gd name="T11" fmla="*/ 215 h 307"/>
                  <a:gd name="T12" fmla="*/ 144 w 256"/>
                  <a:gd name="T13" fmla="*/ 307 h 307"/>
                  <a:gd name="T14" fmla="*/ 256 w 256"/>
                  <a:gd name="T15" fmla="*/ 307 h 307"/>
                  <a:gd name="T16" fmla="*/ 256 w 256"/>
                  <a:gd name="T17" fmla="*/ 134 h 307"/>
                  <a:gd name="T18" fmla="*/ 256 w 256"/>
                  <a:gd name="T19" fmla="*/ 134 h 307"/>
                  <a:gd name="T20" fmla="*/ 255 w 256"/>
                  <a:gd name="T21" fmla="*/ 128 h 307"/>
                  <a:gd name="T22" fmla="*/ 255 w 256"/>
                  <a:gd name="T23" fmla="*/ 128 h 307"/>
                  <a:gd name="T24" fmla="*/ 255 w 256"/>
                  <a:gd name="T25" fmla="*/ 123 h 307"/>
                  <a:gd name="T26" fmla="*/ 255 w 256"/>
                  <a:gd name="T27" fmla="*/ 123 h 307"/>
                  <a:gd name="T28" fmla="*/ 254 w 256"/>
                  <a:gd name="T29" fmla="*/ 121 h 307"/>
                  <a:gd name="T30" fmla="*/ 254 w 256"/>
                  <a:gd name="T31" fmla="*/ 121 h 307"/>
                  <a:gd name="T32" fmla="*/ 253 w 256"/>
                  <a:gd name="T33" fmla="*/ 113 h 307"/>
                  <a:gd name="T34" fmla="*/ 251 w 256"/>
                  <a:gd name="T35" fmla="*/ 104 h 307"/>
                  <a:gd name="T36" fmla="*/ 248 w 256"/>
                  <a:gd name="T37" fmla="*/ 97 h 307"/>
                  <a:gd name="T38" fmla="*/ 244 w 256"/>
                  <a:gd name="T39" fmla="*/ 90 h 307"/>
                  <a:gd name="T40" fmla="*/ 240 w 256"/>
                  <a:gd name="T41" fmla="*/ 82 h 307"/>
                  <a:gd name="T42" fmla="*/ 235 w 256"/>
                  <a:gd name="T43" fmla="*/ 76 h 307"/>
                  <a:gd name="T44" fmla="*/ 225 w 256"/>
                  <a:gd name="T45" fmla="*/ 63 h 307"/>
                  <a:gd name="T46" fmla="*/ 212 w 256"/>
                  <a:gd name="T47" fmla="*/ 53 h 307"/>
                  <a:gd name="T48" fmla="*/ 199 w 256"/>
                  <a:gd name="T49" fmla="*/ 44 h 307"/>
                  <a:gd name="T50" fmla="*/ 184 w 256"/>
                  <a:gd name="T51" fmla="*/ 35 h 307"/>
                  <a:gd name="T52" fmla="*/ 169 w 256"/>
                  <a:gd name="T53" fmla="*/ 28 h 307"/>
                  <a:gd name="T54" fmla="*/ 152 w 256"/>
                  <a:gd name="T55" fmla="*/ 22 h 307"/>
                  <a:gd name="T56" fmla="*/ 135 w 256"/>
                  <a:gd name="T57" fmla="*/ 16 h 307"/>
                  <a:gd name="T58" fmla="*/ 119 w 256"/>
                  <a:gd name="T59" fmla="*/ 12 h 307"/>
                  <a:gd name="T60" fmla="*/ 103 w 256"/>
                  <a:gd name="T61" fmla="*/ 8 h 307"/>
                  <a:gd name="T62" fmla="*/ 72 w 256"/>
                  <a:gd name="T63" fmla="*/ 4 h 307"/>
                  <a:gd name="T64" fmla="*/ 46 w 256"/>
                  <a:gd name="T65" fmla="*/ 1 h 307"/>
                  <a:gd name="T66" fmla="*/ 46 w 256"/>
                  <a:gd name="T67" fmla="*/ 1 h 307"/>
                  <a:gd name="T68" fmla="*/ 40 w 256"/>
                  <a:gd name="T69" fmla="*/ 0 h 307"/>
                  <a:gd name="T70" fmla="*/ 35 w 256"/>
                  <a:gd name="T7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6" h="307">
                    <a:moveTo>
                      <a:pt x="35" y="0"/>
                    </a:moveTo>
                    <a:lnTo>
                      <a:pt x="0" y="0"/>
                    </a:lnTo>
                    <a:lnTo>
                      <a:pt x="0" y="307"/>
                    </a:lnTo>
                    <a:lnTo>
                      <a:pt x="126" y="307"/>
                    </a:lnTo>
                    <a:lnTo>
                      <a:pt x="126" y="215"/>
                    </a:lnTo>
                    <a:lnTo>
                      <a:pt x="144" y="215"/>
                    </a:lnTo>
                    <a:lnTo>
                      <a:pt x="144" y="307"/>
                    </a:lnTo>
                    <a:lnTo>
                      <a:pt x="256" y="307"/>
                    </a:lnTo>
                    <a:lnTo>
                      <a:pt x="256" y="134"/>
                    </a:lnTo>
                    <a:lnTo>
                      <a:pt x="256" y="134"/>
                    </a:lnTo>
                    <a:lnTo>
                      <a:pt x="255" y="128"/>
                    </a:lnTo>
                    <a:lnTo>
                      <a:pt x="255" y="128"/>
                    </a:lnTo>
                    <a:lnTo>
                      <a:pt x="255" y="123"/>
                    </a:lnTo>
                    <a:lnTo>
                      <a:pt x="255" y="123"/>
                    </a:lnTo>
                    <a:lnTo>
                      <a:pt x="254" y="121"/>
                    </a:lnTo>
                    <a:lnTo>
                      <a:pt x="254" y="121"/>
                    </a:lnTo>
                    <a:lnTo>
                      <a:pt x="253" y="113"/>
                    </a:lnTo>
                    <a:lnTo>
                      <a:pt x="251" y="104"/>
                    </a:lnTo>
                    <a:lnTo>
                      <a:pt x="248" y="97"/>
                    </a:lnTo>
                    <a:lnTo>
                      <a:pt x="244" y="90"/>
                    </a:lnTo>
                    <a:lnTo>
                      <a:pt x="240" y="82"/>
                    </a:lnTo>
                    <a:lnTo>
                      <a:pt x="235" y="76"/>
                    </a:lnTo>
                    <a:lnTo>
                      <a:pt x="225" y="63"/>
                    </a:lnTo>
                    <a:lnTo>
                      <a:pt x="212" y="53"/>
                    </a:lnTo>
                    <a:lnTo>
                      <a:pt x="199" y="44"/>
                    </a:lnTo>
                    <a:lnTo>
                      <a:pt x="184" y="35"/>
                    </a:lnTo>
                    <a:lnTo>
                      <a:pt x="169" y="28"/>
                    </a:lnTo>
                    <a:lnTo>
                      <a:pt x="152" y="22"/>
                    </a:lnTo>
                    <a:lnTo>
                      <a:pt x="135" y="16"/>
                    </a:lnTo>
                    <a:lnTo>
                      <a:pt x="119" y="12"/>
                    </a:lnTo>
                    <a:lnTo>
                      <a:pt x="103" y="8"/>
                    </a:lnTo>
                    <a:lnTo>
                      <a:pt x="72" y="4"/>
                    </a:lnTo>
                    <a:lnTo>
                      <a:pt x="46" y="1"/>
                    </a:lnTo>
                    <a:lnTo>
                      <a:pt x="46" y="1"/>
                    </a:lnTo>
                    <a:lnTo>
                      <a:pt x="40" y="0"/>
                    </a:lnTo>
                    <a:lnTo>
                      <a:pt x="3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53" name="Freeform 110"/>
            <p:cNvSpPr/>
            <p:nvPr/>
          </p:nvSpPr>
          <p:spPr bwMode="auto">
            <a:xfrm>
              <a:off x="2684826" y="4123990"/>
              <a:ext cx="960910" cy="960910"/>
            </a:xfrm>
            <a:custGeom>
              <a:avLst/>
              <a:gdLst>
                <a:gd name="T0" fmla="*/ 0 w 806"/>
                <a:gd name="T1" fmla="*/ 0 h 806"/>
                <a:gd name="T2" fmla="*/ 806 w 806"/>
                <a:gd name="T3" fmla="*/ 806 h 806"/>
                <a:gd name="T4" fmla="*/ 0 w 806"/>
                <a:gd name="T5" fmla="*/ 806 h 806"/>
                <a:gd name="T6" fmla="*/ 0 w 806"/>
                <a:gd name="T7" fmla="*/ 0 h 806"/>
              </a:gdLst>
              <a:ahLst/>
              <a:cxnLst>
                <a:cxn ang="0">
                  <a:pos x="T0" y="T1"/>
                </a:cxn>
                <a:cxn ang="0">
                  <a:pos x="T2" y="T3"/>
                </a:cxn>
                <a:cxn ang="0">
                  <a:pos x="T4" y="T5"/>
                </a:cxn>
                <a:cxn ang="0">
                  <a:pos x="T6" y="T7"/>
                </a:cxn>
              </a:cxnLst>
              <a:rect l="0" t="0" r="r" b="b"/>
              <a:pathLst>
                <a:path w="806" h="806">
                  <a:moveTo>
                    <a:pt x="0" y="0"/>
                  </a:moveTo>
                  <a:lnTo>
                    <a:pt x="806" y="806"/>
                  </a:lnTo>
                  <a:lnTo>
                    <a:pt x="0" y="806"/>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4" name="Freeform 43"/>
            <p:cNvSpPr>
              <a:spLocks noEditPoints="1"/>
            </p:cNvSpPr>
            <p:nvPr/>
          </p:nvSpPr>
          <p:spPr bwMode="auto">
            <a:xfrm>
              <a:off x="2684826" y="4425020"/>
              <a:ext cx="299242" cy="473302"/>
            </a:xfrm>
            <a:custGeom>
              <a:avLst/>
              <a:gdLst>
                <a:gd name="T0" fmla="*/ 134 w 251"/>
                <a:gd name="T1" fmla="*/ 142 h 397"/>
                <a:gd name="T2" fmla="*/ 124 w 251"/>
                <a:gd name="T3" fmla="*/ 141 h 397"/>
                <a:gd name="T4" fmla="*/ 116 w 251"/>
                <a:gd name="T5" fmla="*/ 135 h 397"/>
                <a:gd name="T6" fmla="*/ 113 w 251"/>
                <a:gd name="T7" fmla="*/ 131 h 397"/>
                <a:gd name="T8" fmla="*/ 109 w 251"/>
                <a:gd name="T9" fmla="*/ 121 h 397"/>
                <a:gd name="T10" fmla="*/ 109 w 251"/>
                <a:gd name="T11" fmla="*/ 112 h 397"/>
                <a:gd name="T12" fmla="*/ 113 w 251"/>
                <a:gd name="T13" fmla="*/ 102 h 397"/>
                <a:gd name="T14" fmla="*/ 116 w 251"/>
                <a:gd name="T15" fmla="*/ 98 h 397"/>
                <a:gd name="T16" fmla="*/ 124 w 251"/>
                <a:gd name="T17" fmla="*/ 92 h 397"/>
                <a:gd name="T18" fmla="*/ 134 w 251"/>
                <a:gd name="T19" fmla="*/ 91 h 397"/>
                <a:gd name="T20" fmla="*/ 139 w 251"/>
                <a:gd name="T21" fmla="*/ 91 h 397"/>
                <a:gd name="T22" fmla="*/ 148 w 251"/>
                <a:gd name="T23" fmla="*/ 95 h 397"/>
                <a:gd name="T24" fmla="*/ 153 w 251"/>
                <a:gd name="T25" fmla="*/ 98 h 397"/>
                <a:gd name="T26" fmla="*/ 159 w 251"/>
                <a:gd name="T27" fmla="*/ 107 h 397"/>
                <a:gd name="T28" fmla="*/ 160 w 251"/>
                <a:gd name="T29" fmla="*/ 117 h 397"/>
                <a:gd name="T30" fmla="*/ 159 w 251"/>
                <a:gd name="T31" fmla="*/ 127 h 397"/>
                <a:gd name="T32" fmla="*/ 153 w 251"/>
                <a:gd name="T33" fmla="*/ 135 h 397"/>
                <a:gd name="T34" fmla="*/ 148 w 251"/>
                <a:gd name="T35" fmla="*/ 138 h 397"/>
                <a:gd name="T36" fmla="*/ 139 w 251"/>
                <a:gd name="T37" fmla="*/ 142 h 397"/>
                <a:gd name="T38" fmla="*/ 105 w 251"/>
                <a:gd name="T39" fmla="*/ 0 h 397"/>
                <a:gd name="T40" fmla="*/ 91 w 251"/>
                <a:gd name="T41" fmla="*/ 1 h 397"/>
                <a:gd name="T42" fmla="*/ 64 w 251"/>
                <a:gd name="T43" fmla="*/ 6 h 397"/>
                <a:gd name="T44" fmla="*/ 38 w 251"/>
                <a:gd name="T45" fmla="*/ 17 h 397"/>
                <a:gd name="T46" fmla="*/ 13 w 251"/>
                <a:gd name="T47" fmla="*/ 33 h 397"/>
                <a:gd name="T48" fmla="*/ 2 w 251"/>
                <a:gd name="T49" fmla="*/ 43 h 397"/>
                <a:gd name="T50" fmla="*/ 0 w 251"/>
                <a:gd name="T51" fmla="*/ 397 h 397"/>
                <a:gd name="T52" fmla="*/ 17 w 251"/>
                <a:gd name="T53" fmla="*/ 322 h 397"/>
                <a:gd name="T54" fmla="*/ 56 w 251"/>
                <a:gd name="T55" fmla="*/ 282 h 397"/>
                <a:gd name="T56" fmla="*/ 80 w 251"/>
                <a:gd name="T57" fmla="*/ 289 h 397"/>
                <a:gd name="T58" fmla="*/ 106 w 251"/>
                <a:gd name="T59" fmla="*/ 291 h 397"/>
                <a:gd name="T60" fmla="*/ 119 w 251"/>
                <a:gd name="T61" fmla="*/ 291 h 397"/>
                <a:gd name="T62" fmla="*/ 146 w 251"/>
                <a:gd name="T63" fmla="*/ 285 h 397"/>
                <a:gd name="T64" fmla="*/ 172 w 251"/>
                <a:gd name="T65" fmla="*/ 275 h 397"/>
                <a:gd name="T66" fmla="*/ 197 w 251"/>
                <a:gd name="T67" fmla="*/ 259 h 397"/>
                <a:gd name="T68" fmla="*/ 208 w 251"/>
                <a:gd name="T69" fmla="*/ 249 h 397"/>
                <a:gd name="T70" fmla="*/ 227 w 251"/>
                <a:gd name="T71" fmla="*/ 226 h 397"/>
                <a:gd name="T72" fmla="*/ 239 w 251"/>
                <a:gd name="T73" fmla="*/ 201 h 397"/>
                <a:gd name="T74" fmla="*/ 248 w 251"/>
                <a:gd name="T75" fmla="*/ 174 h 397"/>
                <a:gd name="T76" fmla="*/ 251 w 251"/>
                <a:gd name="T77" fmla="*/ 146 h 397"/>
                <a:gd name="T78" fmla="*/ 248 w 251"/>
                <a:gd name="T79" fmla="*/ 118 h 397"/>
                <a:gd name="T80" fmla="*/ 239 w 251"/>
                <a:gd name="T81" fmla="*/ 91 h 397"/>
                <a:gd name="T82" fmla="*/ 227 w 251"/>
                <a:gd name="T83" fmla="*/ 66 h 397"/>
                <a:gd name="T84" fmla="*/ 208 w 251"/>
                <a:gd name="T85" fmla="*/ 43 h 397"/>
                <a:gd name="T86" fmla="*/ 197 w 251"/>
                <a:gd name="T87" fmla="*/ 33 h 397"/>
                <a:gd name="T88" fmla="*/ 172 w 251"/>
                <a:gd name="T89" fmla="*/ 17 h 397"/>
                <a:gd name="T90" fmla="*/ 146 w 251"/>
                <a:gd name="T91" fmla="*/ 6 h 397"/>
                <a:gd name="T92" fmla="*/ 119 w 251"/>
                <a:gd name="T93" fmla="*/ 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51" h="397">
                  <a:moveTo>
                    <a:pt x="134" y="142"/>
                  </a:moveTo>
                  <a:lnTo>
                    <a:pt x="134" y="142"/>
                  </a:lnTo>
                  <a:lnTo>
                    <a:pt x="130" y="142"/>
                  </a:lnTo>
                  <a:lnTo>
                    <a:pt x="124" y="141"/>
                  </a:lnTo>
                  <a:lnTo>
                    <a:pt x="120" y="138"/>
                  </a:lnTo>
                  <a:lnTo>
                    <a:pt x="116" y="135"/>
                  </a:lnTo>
                  <a:lnTo>
                    <a:pt x="116" y="135"/>
                  </a:lnTo>
                  <a:lnTo>
                    <a:pt x="113" y="131"/>
                  </a:lnTo>
                  <a:lnTo>
                    <a:pt x="110" y="127"/>
                  </a:lnTo>
                  <a:lnTo>
                    <a:pt x="109" y="121"/>
                  </a:lnTo>
                  <a:lnTo>
                    <a:pt x="109" y="116"/>
                  </a:lnTo>
                  <a:lnTo>
                    <a:pt x="109" y="112"/>
                  </a:lnTo>
                  <a:lnTo>
                    <a:pt x="110" y="107"/>
                  </a:lnTo>
                  <a:lnTo>
                    <a:pt x="113" y="102"/>
                  </a:lnTo>
                  <a:lnTo>
                    <a:pt x="116" y="98"/>
                  </a:lnTo>
                  <a:lnTo>
                    <a:pt x="116" y="98"/>
                  </a:lnTo>
                  <a:lnTo>
                    <a:pt x="120" y="95"/>
                  </a:lnTo>
                  <a:lnTo>
                    <a:pt x="124" y="92"/>
                  </a:lnTo>
                  <a:lnTo>
                    <a:pt x="130" y="91"/>
                  </a:lnTo>
                  <a:lnTo>
                    <a:pt x="134" y="91"/>
                  </a:lnTo>
                  <a:lnTo>
                    <a:pt x="134" y="91"/>
                  </a:lnTo>
                  <a:lnTo>
                    <a:pt x="139" y="91"/>
                  </a:lnTo>
                  <a:lnTo>
                    <a:pt x="144" y="92"/>
                  </a:lnTo>
                  <a:lnTo>
                    <a:pt x="148" y="95"/>
                  </a:lnTo>
                  <a:lnTo>
                    <a:pt x="153" y="98"/>
                  </a:lnTo>
                  <a:lnTo>
                    <a:pt x="153" y="98"/>
                  </a:lnTo>
                  <a:lnTo>
                    <a:pt x="156" y="102"/>
                  </a:lnTo>
                  <a:lnTo>
                    <a:pt x="159" y="107"/>
                  </a:lnTo>
                  <a:lnTo>
                    <a:pt x="160" y="112"/>
                  </a:lnTo>
                  <a:lnTo>
                    <a:pt x="160" y="117"/>
                  </a:lnTo>
                  <a:lnTo>
                    <a:pt x="160" y="121"/>
                  </a:lnTo>
                  <a:lnTo>
                    <a:pt x="159" y="127"/>
                  </a:lnTo>
                  <a:lnTo>
                    <a:pt x="156" y="131"/>
                  </a:lnTo>
                  <a:lnTo>
                    <a:pt x="153" y="135"/>
                  </a:lnTo>
                  <a:lnTo>
                    <a:pt x="153" y="135"/>
                  </a:lnTo>
                  <a:lnTo>
                    <a:pt x="148" y="138"/>
                  </a:lnTo>
                  <a:lnTo>
                    <a:pt x="144" y="141"/>
                  </a:lnTo>
                  <a:lnTo>
                    <a:pt x="139" y="142"/>
                  </a:lnTo>
                  <a:lnTo>
                    <a:pt x="134" y="142"/>
                  </a:lnTo>
                  <a:close/>
                  <a:moveTo>
                    <a:pt x="105" y="0"/>
                  </a:moveTo>
                  <a:lnTo>
                    <a:pt x="105" y="0"/>
                  </a:lnTo>
                  <a:lnTo>
                    <a:pt x="91" y="1"/>
                  </a:lnTo>
                  <a:lnTo>
                    <a:pt x="77" y="3"/>
                  </a:lnTo>
                  <a:lnTo>
                    <a:pt x="64" y="6"/>
                  </a:lnTo>
                  <a:lnTo>
                    <a:pt x="50" y="12"/>
                  </a:lnTo>
                  <a:lnTo>
                    <a:pt x="38" y="17"/>
                  </a:lnTo>
                  <a:lnTo>
                    <a:pt x="25" y="24"/>
                  </a:lnTo>
                  <a:lnTo>
                    <a:pt x="13" y="33"/>
                  </a:lnTo>
                  <a:lnTo>
                    <a:pt x="2" y="43"/>
                  </a:lnTo>
                  <a:lnTo>
                    <a:pt x="2" y="43"/>
                  </a:lnTo>
                  <a:lnTo>
                    <a:pt x="0" y="46"/>
                  </a:lnTo>
                  <a:lnTo>
                    <a:pt x="0" y="397"/>
                  </a:lnTo>
                  <a:lnTo>
                    <a:pt x="45" y="351"/>
                  </a:lnTo>
                  <a:lnTo>
                    <a:pt x="17" y="322"/>
                  </a:lnTo>
                  <a:lnTo>
                    <a:pt x="56" y="282"/>
                  </a:lnTo>
                  <a:lnTo>
                    <a:pt x="56" y="282"/>
                  </a:lnTo>
                  <a:lnTo>
                    <a:pt x="68" y="286"/>
                  </a:lnTo>
                  <a:lnTo>
                    <a:pt x="80" y="289"/>
                  </a:lnTo>
                  <a:lnTo>
                    <a:pt x="93" y="291"/>
                  </a:lnTo>
                  <a:lnTo>
                    <a:pt x="106" y="291"/>
                  </a:lnTo>
                  <a:lnTo>
                    <a:pt x="106" y="291"/>
                  </a:lnTo>
                  <a:lnTo>
                    <a:pt x="119" y="291"/>
                  </a:lnTo>
                  <a:lnTo>
                    <a:pt x="133" y="289"/>
                  </a:lnTo>
                  <a:lnTo>
                    <a:pt x="146" y="285"/>
                  </a:lnTo>
                  <a:lnTo>
                    <a:pt x="160" y="280"/>
                  </a:lnTo>
                  <a:lnTo>
                    <a:pt x="172" y="275"/>
                  </a:lnTo>
                  <a:lnTo>
                    <a:pt x="185" y="268"/>
                  </a:lnTo>
                  <a:lnTo>
                    <a:pt x="197" y="259"/>
                  </a:lnTo>
                  <a:lnTo>
                    <a:pt x="208" y="249"/>
                  </a:lnTo>
                  <a:lnTo>
                    <a:pt x="208" y="249"/>
                  </a:lnTo>
                  <a:lnTo>
                    <a:pt x="217" y="237"/>
                  </a:lnTo>
                  <a:lnTo>
                    <a:pt x="227" y="226"/>
                  </a:lnTo>
                  <a:lnTo>
                    <a:pt x="234" y="213"/>
                  </a:lnTo>
                  <a:lnTo>
                    <a:pt x="239" y="201"/>
                  </a:lnTo>
                  <a:lnTo>
                    <a:pt x="245" y="187"/>
                  </a:lnTo>
                  <a:lnTo>
                    <a:pt x="248" y="174"/>
                  </a:lnTo>
                  <a:lnTo>
                    <a:pt x="250" y="160"/>
                  </a:lnTo>
                  <a:lnTo>
                    <a:pt x="251" y="146"/>
                  </a:lnTo>
                  <a:lnTo>
                    <a:pt x="250" y="132"/>
                  </a:lnTo>
                  <a:lnTo>
                    <a:pt x="248" y="118"/>
                  </a:lnTo>
                  <a:lnTo>
                    <a:pt x="245" y="105"/>
                  </a:lnTo>
                  <a:lnTo>
                    <a:pt x="239" y="91"/>
                  </a:lnTo>
                  <a:lnTo>
                    <a:pt x="234" y="78"/>
                  </a:lnTo>
                  <a:lnTo>
                    <a:pt x="227" y="66"/>
                  </a:lnTo>
                  <a:lnTo>
                    <a:pt x="217" y="54"/>
                  </a:lnTo>
                  <a:lnTo>
                    <a:pt x="208" y="43"/>
                  </a:lnTo>
                  <a:lnTo>
                    <a:pt x="208" y="43"/>
                  </a:lnTo>
                  <a:lnTo>
                    <a:pt x="197" y="33"/>
                  </a:lnTo>
                  <a:lnTo>
                    <a:pt x="185" y="24"/>
                  </a:lnTo>
                  <a:lnTo>
                    <a:pt x="172" y="17"/>
                  </a:lnTo>
                  <a:lnTo>
                    <a:pt x="160" y="12"/>
                  </a:lnTo>
                  <a:lnTo>
                    <a:pt x="146" y="6"/>
                  </a:lnTo>
                  <a:lnTo>
                    <a:pt x="133" y="3"/>
                  </a:lnTo>
                  <a:lnTo>
                    <a:pt x="119" y="1"/>
                  </a:lnTo>
                  <a:lnTo>
                    <a:pt x="10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5" name="Freeform 116"/>
            <p:cNvSpPr/>
            <p:nvPr/>
          </p:nvSpPr>
          <p:spPr bwMode="auto">
            <a:xfrm>
              <a:off x="1659537" y="2091295"/>
              <a:ext cx="960910" cy="960910"/>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dirty="0">
                <a:cs typeface="+mn-ea"/>
                <a:sym typeface="+mn-lt"/>
              </a:endParaRPr>
            </a:p>
          </p:txBody>
        </p:sp>
        <p:sp>
          <p:nvSpPr>
            <p:cNvPr id="56" name="Freeform 108"/>
            <p:cNvSpPr/>
            <p:nvPr/>
          </p:nvSpPr>
          <p:spPr bwMode="auto">
            <a:xfrm>
              <a:off x="2684826" y="1074351"/>
              <a:ext cx="960910" cy="962103"/>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20000"/>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7" name="Freeform 40"/>
            <p:cNvSpPr/>
            <p:nvPr/>
          </p:nvSpPr>
          <p:spPr bwMode="auto">
            <a:xfrm>
              <a:off x="2684826" y="1327973"/>
              <a:ext cx="194328" cy="664054"/>
            </a:xfrm>
            <a:custGeom>
              <a:avLst/>
              <a:gdLst>
                <a:gd name="T0" fmla="*/ 0 w 163"/>
                <a:gd name="T1" fmla="*/ 76 h 557"/>
                <a:gd name="T2" fmla="*/ 10 w 163"/>
                <a:gd name="T3" fmla="*/ 78 h 557"/>
                <a:gd name="T4" fmla="*/ 27 w 163"/>
                <a:gd name="T5" fmla="*/ 86 h 557"/>
                <a:gd name="T6" fmla="*/ 43 w 163"/>
                <a:gd name="T7" fmla="*/ 95 h 557"/>
                <a:gd name="T8" fmla="*/ 57 w 163"/>
                <a:gd name="T9" fmla="*/ 108 h 557"/>
                <a:gd name="T10" fmla="*/ 69 w 163"/>
                <a:gd name="T11" fmla="*/ 122 h 557"/>
                <a:gd name="T12" fmla="*/ 79 w 163"/>
                <a:gd name="T13" fmla="*/ 138 h 557"/>
                <a:gd name="T14" fmla="*/ 85 w 163"/>
                <a:gd name="T15" fmla="*/ 157 h 557"/>
                <a:gd name="T16" fmla="*/ 88 w 163"/>
                <a:gd name="T17" fmla="*/ 175 h 557"/>
                <a:gd name="T18" fmla="*/ 89 w 163"/>
                <a:gd name="T19" fmla="*/ 186 h 557"/>
                <a:gd name="T20" fmla="*/ 87 w 163"/>
                <a:gd name="T21" fmla="*/ 205 h 557"/>
                <a:gd name="T22" fmla="*/ 82 w 163"/>
                <a:gd name="T23" fmla="*/ 224 h 557"/>
                <a:gd name="T24" fmla="*/ 74 w 163"/>
                <a:gd name="T25" fmla="*/ 241 h 557"/>
                <a:gd name="T26" fmla="*/ 63 w 163"/>
                <a:gd name="T27" fmla="*/ 257 h 557"/>
                <a:gd name="T28" fmla="*/ 50 w 163"/>
                <a:gd name="T29" fmla="*/ 270 h 557"/>
                <a:gd name="T30" fmla="*/ 36 w 163"/>
                <a:gd name="T31" fmla="*/ 281 h 557"/>
                <a:gd name="T32" fmla="*/ 18 w 163"/>
                <a:gd name="T33" fmla="*/ 289 h 557"/>
                <a:gd name="T34" fmla="*/ 0 w 163"/>
                <a:gd name="T35" fmla="*/ 295 h 557"/>
                <a:gd name="T36" fmla="*/ 0 w 163"/>
                <a:gd name="T37" fmla="*/ 557 h 557"/>
                <a:gd name="T38" fmla="*/ 46 w 163"/>
                <a:gd name="T39" fmla="*/ 473 h 557"/>
                <a:gd name="T40" fmla="*/ 101 w 163"/>
                <a:gd name="T41" fmla="*/ 369 h 557"/>
                <a:gd name="T42" fmla="*/ 136 w 163"/>
                <a:gd name="T43" fmla="*/ 289 h 557"/>
                <a:gd name="T44" fmla="*/ 153 w 163"/>
                <a:gd name="T45" fmla="*/ 242 h 557"/>
                <a:gd name="T46" fmla="*/ 162 w 163"/>
                <a:gd name="T47" fmla="*/ 202 h 557"/>
                <a:gd name="T48" fmla="*/ 163 w 163"/>
                <a:gd name="T49" fmla="*/ 186 h 557"/>
                <a:gd name="T50" fmla="*/ 160 w 163"/>
                <a:gd name="T51" fmla="*/ 150 h 557"/>
                <a:gd name="T52" fmla="*/ 151 w 163"/>
                <a:gd name="T53" fmla="*/ 118 h 557"/>
                <a:gd name="T54" fmla="*/ 136 w 163"/>
                <a:gd name="T55" fmla="*/ 88 h 557"/>
                <a:gd name="T56" fmla="*/ 116 w 163"/>
                <a:gd name="T57" fmla="*/ 61 h 557"/>
                <a:gd name="T58" fmla="*/ 92 w 163"/>
                <a:gd name="T59" fmla="*/ 38 h 557"/>
                <a:gd name="T60" fmla="*/ 64 w 163"/>
                <a:gd name="T61" fmla="*/ 21 h 557"/>
                <a:gd name="T62" fmla="*/ 34 w 163"/>
                <a:gd name="T63" fmla="*/ 7 h 557"/>
                <a:gd name="T64" fmla="*/ 0 w 163"/>
                <a:gd name="T65" fmla="*/ 0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3" h="557">
                  <a:moveTo>
                    <a:pt x="0" y="0"/>
                  </a:moveTo>
                  <a:lnTo>
                    <a:pt x="0" y="76"/>
                  </a:lnTo>
                  <a:lnTo>
                    <a:pt x="0" y="76"/>
                  </a:lnTo>
                  <a:lnTo>
                    <a:pt x="10" y="78"/>
                  </a:lnTo>
                  <a:lnTo>
                    <a:pt x="18" y="81"/>
                  </a:lnTo>
                  <a:lnTo>
                    <a:pt x="27" y="86"/>
                  </a:lnTo>
                  <a:lnTo>
                    <a:pt x="36" y="90"/>
                  </a:lnTo>
                  <a:lnTo>
                    <a:pt x="43" y="95"/>
                  </a:lnTo>
                  <a:lnTo>
                    <a:pt x="50" y="101"/>
                  </a:lnTo>
                  <a:lnTo>
                    <a:pt x="57" y="108"/>
                  </a:lnTo>
                  <a:lnTo>
                    <a:pt x="63" y="115"/>
                  </a:lnTo>
                  <a:lnTo>
                    <a:pt x="69" y="122"/>
                  </a:lnTo>
                  <a:lnTo>
                    <a:pt x="74" y="129"/>
                  </a:lnTo>
                  <a:lnTo>
                    <a:pt x="79" y="138"/>
                  </a:lnTo>
                  <a:lnTo>
                    <a:pt x="82" y="147"/>
                  </a:lnTo>
                  <a:lnTo>
                    <a:pt x="85" y="157"/>
                  </a:lnTo>
                  <a:lnTo>
                    <a:pt x="87" y="166"/>
                  </a:lnTo>
                  <a:lnTo>
                    <a:pt x="88" y="175"/>
                  </a:lnTo>
                  <a:lnTo>
                    <a:pt x="89" y="186"/>
                  </a:lnTo>
                  <a:lnTo>
                    <a:pt x="89" y="186"/>
                  </a:lnTo>
                  <a:lnTo>
                    <a:pt x="88" y="195"/>
                  </a:lnTo>
                  <a:lnTo>
                    <a:pt x="87" y="205"/>
                  </a:lnTo>
                  <a:lnTo>
                    <a:pt x="85" y="215"/>
                  </a:lnTo>
                  <a:lnTo>
                    <a:pt x="82" y="224"/>
                  </a:lnTo>
                  <a:lnTo>
                    <a:pt x="79" y="233"/>
                  </a:lnTo>
                  <a:lnTo>
                    <a:pt x="74" y="241"/>
                  </a:lnTo>
                  <a:lnTo>
                    <a:pt x="69" y="249"/>
                  </a:lnTo>
                  <a:lnTo>
                    <a:pt x="63" y="257"/>
                  </a:lnTo>
                  <a:lnTo>
                    <a:pt x="57" y="263"/>
                  </a:lnTo>
                  <a:lnTo>
                    <a:pt x="50" y="270"/>
                  </a:lnTo>
                  <a:lnTo>
                    <a:pt x="43" y="276"/>
                  </a:lnTo>
                  <a:lnTo>
                    <a:pt x="36" y="281"/>
                  </a:lnTo>
                  <a:lnTo>
                    <a:pt x="27" y="285"/>
                  </a:lnTo>
                  <a:lnTo>
                    <a:pt x="18" y="289"/>
                  </a:lnTo>
                  <a:lnTo>
                    <a:pt x="10" y="293"/>
                  </a:lnTo>
                  <a:lnTo>
                    <a:pt x="0" y="295"/>
                  </a:lnTo>
                  <a:lnTo>
                    <a:pt x="0" y="557"/>
                  </a:lnTo>
                  <a:lnTo>
                    <a:pt x="0" y="557"/>
                  </a:lnTo>
                  <a:lnTo>
                    <a:pt x="21" y="519"/>
                  </a:lnTo>
                  <a:lnTo>
                    <a:pt x="46" y="473"/>
                  </a:lnTo>
                  <a:lnTo>
                    <a:pt x="73" y="422"/>
                  </a:lnTo>
                  <a:lnTo>
                    <a:pt x="101" y="369"/>
                  </a:lnTo>
                  <a:lnTo>
                    <a:pt x="125" y="316"/>
                  </a:lnTo>
                  <a:lnTo>
                    <a:pt x="136" y="289"/>
                  </a:lnTo>
                  <a:lnTo>
                    <a:pt x="145" y="265"/>
                  </a:lnTo>
                  <a:lnTo>
                    <a:pt x="153" y="242"/>
                  </a:lnTo>
                  <a:lnTo>
                    <a:pt x="158" y="220"/>
                  </a:lnTo>
                  <a:lnTo>
                    <a:pt x="162" y="202"/>
                  </a:lnTo>
                  <a:lnTo>
                    <a:pt x="163" y="186"/>
                  </a:lnTo>
                  <a:lnTo>
                    <a:pt x="163" y="186"/>
                  </a:lnTo>
                  <a:lnTo>
                    <a:pt x="162" y="168"/>
                  </a:lnTo>
                  <a:lnTo>
                    <a:pt x="160" y="150"/>
                  </a:lnTo>
                  <a:lnTo>
                    <a:pt x="156" y="134"/>
                  </a:lnTo>
                  <a:lnTo>
                    <a:pt x="151" y="118"/>
                  </a:lnTo>
                  <a:lnTo>
                    <a:pt x="145" y="102"/>
                  </a:lnTo>
                  <a:lnTo>
                    <a:pt x="136" y="88"/>
                  </a:lnTo>
                  <a:lnTo>
                    <a:pt x="127" y="74"/>
                  </a:lnTo>
                  <a:lnTo>
                    <a:pt x="116" y="61"/>
                  </a:lnTo>
                  <a:lnTo>
                    <a:pt x="105" y="50"/>
                  </a:lnTo>
                  <a:lnTo>
                    <a:pt x="92" y="38"/>
                  </a:lnTo>
                  <a:lnTo>
                    <a:pt x="79" y="29"/>
                  </a:lnTo>
                  <a:lnTo>
                    <a:pt x="64" y="21"/>
                  </a:lnTo>
                  <a:lnTo>
                    <a:pt x="49" y="13"/>
                  </a:lnTo>
                  <a:lnTo>
                    <a:pt x="34" y="7"/>
                  </a:lnTo>
                  <a:lnTo>
                    <a:pt x="17" y="3"/>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grpSp>
        <p:nvGrpSpPr>
          <p:cNvPr id="2" name="组合 1"/>
          <p:cNvGrpSpPr/>
          <p:nvPr/>
        </p:nvGrpSpPr>
        <p:grpSpPr>
          <a:xfrm>
            <a:off x="3451179" y="1390003"/>
            <a:ext cx="6709950" cy="4093085"/>
            <a:chOff x="3451179" y="1390003"/>
            <a:chExt cx="6709950" cy="4093085"/>
          </a:xfrm>
        </p:grpSpPr>
        <p:sp>
          <p:nvSpPr>
            <p:cNvPr id="16" name="矩形 15"/>
            <p:cNvSpPr/>
            <p:nvPr/>
          </p:nvSpPr>
          <p:spPr>
            <a:xfrm>
              <a:off x="3676029" y="1390003"/>
              <a:ext cx="6260250" cy="3916811"/>
            </a:xfrm>
            <a:prstGeom prst="rect">
              <a:avLst/>
            </a:prstGeom>
            <a:noFill/>
            <a:ln w="38100">
              <a:solidFill>
                <a:srgbClr val="4679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7" name="矩形 16"/>
            <p:cNvSpPr/>
            <p:nvPr/>
          </p:nvSpPr>
          <p:spPr>
            <a:xfrm>
              <a:off x="3451179" y="5295127"/>
              <a:ext cx="6709950" cy="187961"/>
            </a:xfrm>
            <a:prstGeom prst="rect">
              <a:avLst/>
            </a:prstGeom>
            <a:solidFill>
              <a:srgbClr val="4679A7"/>
            </a:solidFill>
            <a:ln>
              <a:solidFill>
                <a:srgbClr val="758EA7"/>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lumMod val="50000"/>
                  </a:schemeClr>
                </a:solidFill>
                <a:cs typeface="+mn-ea"/>
                <a:sym typeface="+mn-lt"/>
              </a:endParaRPr>
            </a:p>
          </p:txBody>
        </p:sp>
      </p:grpSp>
      <p:sp>
        <p:nvSpPr>
          <p:cNvPr id="88" name="矩形 87"/>
          <p:cNvSpPr/>
          <p:nvPr/>
        </p:nvSpPr>
        <p:spPr>
          <a:xfrm>
            <a:off x="9391691" y="2257125"/>
            <a:ext cx="1089175" cy="135400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3" name="矩形 22"/>
          <p:cNvSpPr/>
          <p:nvPr/>
        </p:nvSpPr>
        <p:spPr>
          <a:xfrm>
            <a:off x="7995490" y="5065282"/>
            <a:ext cx="539725" cy="228777"/>
          </a:xfrm>
          <a:prstGeom prst="rect">
            <a:avLst/>
          </a:prstGeom>
          <a:solidFill>
            <a:srgbClr val="333F50"/>
          </a:solidFill>
          <a:ln>
            <a:solidFill>
              <a:srgbClr val="758EA7"/>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87" name="图片 86"/>
          <p:cNvPicPr>
            <a:picLocks noChangeAspect="1"/>
          </p:cNvPicPr>
          <p:nvPr/>
        </p:nvPicPr>
        <p:blipFill>
          <a:blip r:embed="rId3" cstate="print">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flipH="1">
            <a:off x="3626787" y="1405834"/>
            <a:ext cx="3955698" cy="3955698"/>
          </a:xfrm>
          <a:prstGeom prst="rect">
            <a:avLst/>
          </a:prstGeom>
        </p:spPr>
      </p:pic>
      <p:grpSp>
        <p:nvGrpSpPr>
          <p:cNvPr id="92" name="组合 91"/>
          <p:cNvGrpSpPr/>
          <p:nvPr/>
        </p:nvGrpSpPr>
        <p:grpSpPr>
          <a:xfrm>
            <a:off x="9486462" y="4188708"/>
            <a:ext cx="2713101" cy="2722017"/>
            <a:chOff x="9486462" y="4188708"/>
            <a:chExt cx="2713101" cy="2722017"/>
          </a:xfrm>
        </p:grpSpPr>
        <p:sp>
          <p:nvSpPr>
            <p:cNvPr id="89" name="Freeform 109"/>
            <p:cNvSpPr/>
            <p:nvPr/>
          </p:nvSpPr>
          <p:spPr bwMode="auto">
            <a:xfrm>
              <a:off x="10881446" y="5600171"/>
              <a:ext cx="1310554" cy="1310554"/>
            </a:xfrm>
            <a:custGeom>
              <a:avLst/>
              <a:gdLst>
                <a:gd name="T0" fmla="*/ 0 w 806"/>
                <a:gd name="T1" fmla="*/ 806 h 806"/>
                <a:gd name="T2" fmla="*/ 806 w 806"/>
                <a:gd name="T3" fmla="*/ 0 h 806"/>
                <a:gd name="T4" fmla="*/ 0 w 806"/>
                <a:gd name="T5" fmla="*/ 0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0" y="0"/>
                  </a:lnTo>
                  <a:lnTo>
                    <a:pt x="0" y="806"/>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90" name="Freeform 111"/>
            <p:cNvSpPr/>
            <p:nvPr/>
          </p:nvSpPr>
          <p:spPr bwMode="auto">
            <a:xfrm>
              <a:off x="9486462" y="5598544"/>
              <a:ext cx="1310554" cy="1310554"/>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91" name="Freeform 111"/>
            <p:cNvSpPr/>
            <p:nvPr/>
          </p:nvSpPr>
          <p:spPr bwMode="auto">
            <a:xfrm>
              <a:off x="10889009" y="4188708"/>
              <a:ext cx="1310554" cy="1310554"/>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chemeClr val="bg1">
                <a:lumMod val="7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pic>
        <p:nvPicPr>
          <p:cNvPr id="108" name="图片 107"/>
          <p:cNvPicPr>
            <a:picLocks noChangeAspect="1"/>
          </p:cNvPicPr>
          <p:nvPr/>
        </p:nvPicPr>
        <p:blipFill>
          <a:blip r:embed="rId4"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rot="3461441">
            <a:off x="8910505" y="4930780"/>
            <a:ext cx="424037" cy="628940"/>
          </a:xfrm>
          <a:prstGeom prst="rect">
            <a:avLst/>
          </a:prstGeom>
          <a:ln>
            <a:noFill/>
          </a:ln>
        </p:spPr>
      </p:pic>
      <p:sp>
        <p:nvSpPr>
          <p:cNvPr id="15" name="标题 1"/>
          <p:cNvSpPr>
            <a:spLocks noGrp="1"/>
          </p:cNvSpPr>
          <p:nvPr>
            <p:ph type="ctrTitle" idx="4294967295" hasCustomPrompt="1"/>
          </p:nvPr>
        </p:nvSpPr>
        <p:spPr>
          <a:xfrm>
            <a:off x="6903383" y="2073002"/>
            <a:ext cx="4231338" cy="1140978"/>
          </a:xfrm>
          <a:prstGeom prst="rect">
            <a:avLst/>
          </a:prstGeom>
          <a:noFill/>
        </p:spPr>
        <p:txBody>
          <a:bodyPr anchor="ctr">
            <a:noAutofit/>
          </a:bodyPr>
          <a:lstStyle>
            <a:lvl1pPr algn="r">
              <a:defRPr sz="3600">
                <a:solidFill>
                  <a:schemeClr val="tx2"/>
                </a:solidFill>
              </a:defRPr>
            </a:lvl1pPr>
          </a:lstStyle>
          <a:p>
            <a:pPr>
              <a:lnSpc>
                <a:spcPct val="100000"/>
              </a:lnSpc>
            </a:pPr>
            <a:r>
              <a:rPr lang="en-US" altLang="zh-CN" sz="4800" b="1" dirty="0">
                <a:solidFill>
                  <a:schemeClr val="accent5">
                    <a:lumMod val="50000"/>
                  </a:schemeClr>
                </a:solidFill>
                <a:latin typeface="+mn-lt"/>
                <a:ea typeface="+mn-ea"/>
                <a:cs typeface="+mn-ea"/>
                <a:sym typeface="+mn-lt"/>
              </a:rPr>
              <a:t>THANK YOU</a:t>
            </a:r>
            <a:endParaRPr lang="zh-CN" altLang="en-US" sz="4800" b="1" dirty="0">
              <a:solidFill>
                <a:schemeClr val="accent5">
                  <a:lumMod val="50000"/>
                </a:schemeClr>
              </a:solidFill>
              <a:latin typeface="+mn-lt"/>
              <a:ea typeface="+mn-ea"/>
              <a:cs typeface="+mn-ea"/>
              <a:sym typeface="+mn-lt"/>
            </a:endParaRPr>
          </a:p>
        </p:txBody>
      </p:sp>
      <p:sp>
        <p:nvSpPr>
          <p:cNvPr id="62" name="文本框 61"/>
          <p:cNvSpPr txBox="1"/>
          <p:nvPr/>
        </p:nvSpPr>
        <p:spPr>
          <a:xfrm>
            <a:off x="1501642" y="217217"/>
            <a:ext cx="5304512" cy="1015663"/>
          </a:xfrm>
          <a:prstGeom prst="rect">
            <a:avLst/>
          </a:prstGeom>
          <a:noFill/>
        </p:spPr>
        <p:txBody>
          <a:bodyPr wrap="square" rtlCol="0">
            <a:spAutoFit/>
          </a:bodyPr>
          <a:lstStyle/>
          <a:p>
            <a:r>
              <a:rPr lang="zh-CN" altLang="en-US" sz="6000" dirty="0">
                <a:solidFill>
                  <a:schemeClr val="tx2">
                    <a:lumMod val="75000"/>
                    <a:lumOff val="25000"/>
                  </a:schemeClr>
                </a:solidFill>
                <a:latin typeface="华文行楷" panose="02010800040101010101" pitchFamily="2" charset="-122"/>
                <a:ea typeface="华文行楷" panose="02010800040101010101" pitchFamily="2" charset="-122"/>
              </a:rPr>
              <a:t>天津科技大学</a:t>
            </a:r>
            <a:endParaRPr lang="zh-CN" altLang="en-US" sz="6000" dirty="0"/>
          </a:p>
        </p:txBody>
      </p:sp>
      <p:pic>
        <p:nvPicPr>
          <p:cNvPr id="63" name="图片 6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 y="-108806"/>
            <a:ext cx="1595604" cy="1595604"/>
          </a:xfrm>
          <a:prstGeom prst="rect">
            <a:avLst/>
          </a:prstGeom>
        </p:spPr>
      </p:pic>
      <p:sp>
        <p:nvSpPr>
          <p:cNvPr id="3" name="文本框 2"/>
          <p:cNvSpPr txBox="1"/>
          <p:nvPr/>
        </p:nvSpPr>
        <p:spPr>
          <a:xfrm>
            <a:off x="7758260" y="3152949"/>
            <a:ext cx="3733013" cy="923330"/>
          </a:xfrm>
          <a:prstGeom prst="rect">
            <a:avLst/>
          </a:prstGeom>
          <a:noFill/>
        </p:spPr>
        <p:txBody>
          <a:bodyPr wrap="square" rtlCol="0">
            <a:spAutoFit/>
          </a:bodyPr>
          <a:lstStyle/>
          <a:p>
            <a:r>
              <a:rPr lang="zh-CN" altLang="en-US" dirty="0">
                <a:solidFill>
                  <a:srgbClr val="1F4E79"/>
                </a:solidFill>
              </a:rPr>
              <a:t>汇报</a:t>
            </a:r>
            <a:r>
              <a:rPr lang="zh-CN" altLang="en-US">
                <a:solidFill>
                  <a:srgbClr val="1F4E79"/>
                </a:solidFill>
              </a:rPr>
              <a:t>人：</a:t>
            </a:r>
            <a:r>
              <a:rPr lang="en-US" altLang="zh-CN">
                <a:solidFill>
                  <a:srgbClr val="1F4E79"/>
                </a:solidFill>
              </a:rPr>
              <a:t>21836913 </a:t>
            </a:r>
            <a:r>
              <a:rPr lang="zh-CN" altLang="en-US">
                <a:solidFill>
                  <a:srgbClr val="1F4E79"/>
                </a:solidFill>
              </a:rPr>
              <a:t>苏少玮（主讲）</a:t>
            </a:r>
            <a:endParaRPr lang="en-US" altLang="zh-CN">
              <a:solidFill>
                <a:srgbClr val="1F4E79"/>
              </a:solidFill>
            </a:endParaRPr>
          </a:p>
          <a:p>
            <a:r>
              <a:rPr lang="en-US" altLang="zh-CN">
                <a:solidFill>
                  <a:srgbClr val="1F4E79"/>
                </a:solidFill>
              </a:rPr>
              <a:t>	21836910    </a:t>
            </a:r>
            <a:r>
              <a:rPr lang="zh-CN" altLang="en-US">
                <a:solidFill>
                  <a:srgbClr val="1F4E79"/>
                </a:solidFill>
              </a:rPr>
              <a:t>邓旭 （答疑）</a:t>
            </a:r>
            <a:endParaRPr lang="en-US" altLang="zh-CN">
              <a:solidFill>
                <a:srgbClr val="1F4E79"/>
              </a:solidFill>
            </a:endParaRPr>
          </a:p>
          <a:p>
            <a:r>
              <a:rPr lang="en-US" altLang="zh-CN">
                <a:solidFill>
                  <a:srgbClr val="1F4E79"/>
                </a:solidFill>
              </a:rPr>
              <a:t>	21836931    </a:t>
            </a:r>
            <a:r>
              <a:rPr lang="zh-CN" altLang="en-US">
                <a:solidFill>
                  <a:srgbClr val="1F4E79"/>
                </a:solidFill>
              </a:rPr>
              <a:t>张帆 （答疑）</a:t>
            </a:r>
            <a:endParaRPr lang="zh-CN" altLang="en-US" dirty="0">
              <a:solidFill>
                <a:srgbClr val="1F4E79"/>
              </a:solidFill>
            </a:endParaRPr>
          </a:p>
        </p:txBody>
      </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up)">
                                      <p:cBhvr>
                                        <p:cTn id="7" dur="500"/>
                                        <p:tgtEl>
                                          <p:spTgt spid="2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92"/>
                                        </p:tgtEl>
                                        <p:attrNameLst>
                                          <p:attrName>style.visibility</p:attrName>
                                        </p:attrNameLst>
                                      </p:cBhvr>
                                      <p:to>
                                        <p:strVal val="visible"/>
                                      </p:to>
                                    </p:set>
                                    <p:animEffect transition="in" filter="wipe(up)">
                                      <p:cBhvr>
                                        <p:cTn id="11" dur="500"/>
                                        <p:tgtEl>
                                          <p:spTgt spid="9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22" presetClass="entr" presetSubtype="4" fill="hold" nodeType="withEffect">
                                  <p:stCondLst>
                                    <p:cond delay="0"/>
                                  </p:stCondLst>
                                  <p:childTnLst>
                                    <p:set>
                                      <p:cBhvr>
                                        <p:cTn id="17" dur="1" fill="hold">
                                          <p:stCondLst>
                                            <p:cond delay="0"/>
                                          </p:stCondLst>
                                        </p:cTn>
                                        <p:tgtEl>
                                          <p:spTgt spid="87"/>
                                        </p:tgtEl>
                                        <p:attrNameLst>
                                          <p:attrName>style.visibility</p:attrName>
                                        </p:attrNameLst>
                                      </p:cBhvr>
                                      <p:to>
                                        <p:strVal val="visible"/>
                                      </p:to>
                                    </p:set>
                                    <p:animEffect transition="in" filter="wipe(down)">
                                      <p:cBhvr>
                                        <p:cTn id="18" dur="500"/>
                                        <p:tgtEl>
                                          <p:spTgt spid="87"/>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left)">
                                      <p:cBhvr>
                                        <p:cTn id="22" dur="500"/>
                                        <p:tgtEl>
                                          <p:spTgt spid="15"/>
                                        </p:tgtEl>
                                      </p:cBhvr>
                                    </p:animEffect>
                                  </p:childTnLst>
                                </p:cTn>
                              </p:par>
                              <p:par>
                                <p:cTn id="23" presetID="12" presetClass="entr" presetSubtype="4"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 calcmode="lin" valueType="num">
                                      <p:cBhvr additive="base">
                                        <p:cTn id="25" dur="250"/>
                                        <p:tgtEl>
                                          <p:spTgt spid="23"/>
                                        </p:tgtEl>
                                        <p:attrNameLst>
                                          <p:attrName>ppt_y</p:attrName>
                                        </p:attrNameLst>
                                      </p:cBhvr>
                                      <p:tavLst>
                                        <p:tav tm="0">
                                          <p:val>
                                            <p:strVal val="#ppt_y+#ppt_h*1.125000"/>
                                          </p:val>
                                        </p:tav>
                                        <p:tav tm="100000">
                                          <p:val>
                                            <p:strVal val="#ppt_y"/>
                                          </p:val>
                                        </p:tav>
                                      </p:tavLst>
                                    </p:anim>
                                    <p:animEffect transition="in" filter="wipe(up)">
                                      <p:cBhvr>
                                        <p:cTn id="26" dur="250"/>
                                        <p:tgtEl>
                                          <p:spTgt spid="23"/>
                                        </p:tgtEl>
                                      </p:cBhvr>
                                    </p:animEffect>
                                  </p:childTnLst>
                                </p:cTn>
                              </p:par>
                              <p:par>
                                <p:cTn id="27" presetID="12" presetClass="entr" presetSubtype="4" fill="hold" nodeType="withEffect">
                                  <p:stCondLst>
                                    <p:cond delay="0"/>
                                  </p:stCondLst>
                                  <p:childTnLst>
                                    <p:set>
                                      <p:cBhvr>
                                        <p:cTn id="28" dur="1" fill="hold">
                                          <p:stCondLst>
                                            <p:cond delay="0"/>
                                          </p:stCondLst>
                                        </p:cTn>
                                        <p:tgtEl>
                                          <p:spTgt spid="108"/>
                                        </p:tgtEl>
                                        <p:attrNameLst>
                                          <p:attrName>style.visibility</p:attrName>
                                        </p:attrNameLst>
                                      </p:cBhvr>
                                      <p:to>
                                        <p:strVal val="visible"/>
                                      </p:to>
                                    </p:set>
                                    <p:anim calcmode="lin" valueType="num">
                                      <p:cBhvr additive="base">
                                        <p:cTn id="29" dur="250"/>
                                        <p:tgtEl>
                                          <p:spTgt spid="108"/>
                                        </p:tgtEl>
                                        <p:attrNameLst>
                                          <p:attrName>ppt_y</p:attrName>
                                        </p:attrNameLst>
                                      </p:cBhvr>
                                      <p:tavLst>
                                        <p:tav tm="0">
                                          <p:val>
                                            <p:strVal val="#ppt_y+#ppt_h*1.125000"/>
                                          </p:val>
                                        </p:tav>
                                        <p:tav tm="100000">
                                          <p:val>
                                            <p:strVal val="#ppt_y"/>
                                          </p:val>
                                        </p:tav>
                                      </p:tavLst>
                                    </p:anim>
                                    <p:animEffect transition="in" filter="wipe(up)">
                                      <p:cBhvr>
                                        <p:cTn id="30" dur="25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6576" y="1063549"/>
            <a:ext cx="4356635" cy="5453365"/>
          </a:xfrm>
          <a:prstGeom prst="rect">
            <a:avLst/>
          </a:prstGeom>
          <a:solidFill>
            <a:srgbClr val="E6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200000"/>
              </a:lnSpc>
            </a:pPr>
            <a:endParaRPr lang="zh-CN" altLang="en-US" sz="1600">
              <a:solidFill>
                <a:schemeClr val="tx1">
                  <a:lumMod val="65000"/>
                  <a:lumOff val="35000"/>
                </a:schemeClr>
              </a:solidFill>
              <a:cs typeface="+mn-ea"/>
              <a:sym typeface="+mn-lt"/>
            </a:endParaRPr>
          </a:p>
        </p:txBody>
      </p:sp>
      <p:sp>
        <p:nvSpPr>
          <p:cNvPr id="3" name="MH_Other_4"/>
          <p:cNvSpPr/>
          <p:nvPr>
            <p:custDataLst>
              <p:tags r:id="rId1"/>
            </p:custDataLst>
          </p:nvPr>
        </p:nvSpPr>
        <p:spPr>
          <a:xfrm>
            <a:off x="1144090" y="3524239"/>
            <a:ext cx="220663" cy="220662"/>
          </a:xfrm>
          <a:prstGeom prst="ellipse">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HK" altLang="en-US">
              <a:solidFill>
                <a:srgbClr val="FFFFFF"/>
              </a:solidFill>
              <a:cs typeface="+mn-ea"/>
              <a:sym typeface="+mn-lt"/>
            </a:endParaRPr>
          </a:p>
        </p:txBody>
      </p:sp>
      <p:sp>
        <p:nvSpPr>
          <p:cNvPr id="4" name="MH_Other_5"/>
          <p:cNvSpPr/>
          <p:nvPr>
            <p:custDataLst>
              <p:tags r:id="rId2"/>
            </p:custDataLst>
          </p:nvPr>
        </p:nvSpPr>
        <p:spPr>
          <a:xfrm>
            <a:off x="1144091" y="1709425"/>
            <a:ext cx="220663" cy="220663"/>
          </a:xfrm>
          <a:prstGeom prst="ellipse">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latin typeface="+mn-lt"/>
              <a:ea typeface="+mn-ea"/>
              <a:cs typeface="+mn-ea"/>
              <a:sym typeface="+mn-lt"/>
            </a:endParaRPr>
          </a:p>
        </p:txBody>
      </p:sp>
      <p:cxnSp>
        <p:nvCxnSpPr>
          <p:cNvPr id="5" name="MH_Other_6"/>
          <p:cNvCxnSpPr/>
          <p:nvPr>
            <p:custDataLst>
              <p:tags r:id="rId3"/>
            </p:custDataLst>
          </p:nvPr>
        </p:nvCxnSpPr>
        <p:spPr>
          <a:xfrm flipV="1">
            <a:off x="1540920" y="1851934"/>
            <a:ext cx="3995737" cy="7938"/>
          </a:xfrm>
          <a:prstGeom prst="line">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cxnSp>
      <p:cxnSp>
        <p:nvCxnSpPr>
          <p:cNvPr id="6" name="MH_Other_7"/>
          <p:cNvCxnSpPr/>
          <p:nvPr>
            <p:custDataLst>
              <p:tags r:id="rId4"/>
            </p:custDataLst>
          </p:nvPr>
        </p:nvCxnSpPr>
        <p:spPr>
          <a:xfrm flipV="1">
            <a:off x="1540920" y="3634570"/>
            <a:ext cx="3995737" cy="7938"/>
          </a:xfrm>
          <a:prstGeom prst="line">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cxnSp>
      <p:sp>
        <p:nvSpPr>
          <p:cNvPr id="7" name="MH_Text_1"/>
          <p:cNvSpPr>
            <a:spLocks noChangeArrowheads="1"/>
          </p:cNvSpPr>
          <p:nvPr>
            <p:custDataLst>
              <p:tags r:id="rId5"/>
            </p:custDataLst>
          </p:nvPr>
        </p:nvSpPr>
        <p:spPr bwMode="auto">
          <a:xfrm>
            <a:off x="1540920" y="1866691"/>
            <a:ext cx="9884367" cy="1359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defRPr/>
            </a:pPr>
            <a:r>
              <a:rPr lang="zh-CN" altLang="en-US"/>
              <a:t>基于符号规则和模板的对话系统：主要依赖专家制定的人工语法规则和本体设计。这种方法易理解，但是由于其全部使用符号规则和模板需要消耗大量的人力和物力，导致跨领域的扩展性严重不足。</a:t>
            </a:r>
            <a:endParaRPr lang="zh-HK" altLang="zh-HK" sz="1600" dirty="0">
              <a:latin typeface="+mn-lt"/>
              <a:ea typeface="+mn-ea"/>
              <a:cs typeface="+mn-ea"/>
              <a:sym typeface="+mn-lt"/>
            </a:endParaRPr>
          </a:p>
        </p:txBody>
      </p:sp>
      <p:sp>
        <p:nvSpPr>
          <p:cNvPr id="9" name="MH_SubTitle_2"/>
          <p:cNvSpPr txBox="1">
            <a:spLocks noChangeArrowheads="1"/>
          </p:cNvSpPr>
          <p:nvPr>
            <p:custDataLst>
              <p:tags r:id="rId6"/>
            </p:custDataLst>
          </p:nvPr>
        </p:nvSpPr>
        <p:spPr bwMode="auto">
          <a:xfrm>
            <a:off x="1540920" y="320816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第二阶段</a:t>
            </a:r>
            <a:endParaRPr lang="zh-HK" altLang="en-US" b="1" dirty="0">
              <a:solidFill>
                <a:srgbClr val="4679A7"/>
              </a:solidFill>
              <a:latin typeface="+mn-lt"/>
              <a:ea typeface="+mn-ea"/>
              <a:cs typeface="+mn-ea"/>
              <a:sym typeface="+mn-lt"/>
            </a:endParaRPr>
          </a:p>
        </p:txBody>
      </p:sp>
      <p:sp>
        <p:nvSpPr>
          <p:cNvPr id="10" name="MH_Text_1"/>
          <p:cNvSpPr>
            <a:spLocks noChangeArrowheads="1"/>
          </p:cNvSpPr>
          <p:nvPr>
            <p:custDataLst>
              <p:tags r:id="rId7"/>
            </p:custDataLst>
          </p:nvPr>
        </p:nvSpPr>
        <p:spPr bwMode="auto">
          <a:xfrm>
            <a:off x="1517365" y="3638539"/>
            <a:ext cx="9931475" cy="905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defRPr/>
            </a:pPr>
            <a:r>
              <a:rPr lang="zh-CN" altLang="en-US"/>
              <a:t>基于统计机器学习的对话系统：不需要人工设计规则和模板，通过统计机器学习方法降低对话系统的手工复杂性。这种方法具有弱学习能力，但是解释性差、不易修补漏洞，仍旧难以扩大规模。</a:t>
            </a:r>
            <a:endParaRPr lang="zh-HK" altLang="zh-HK" sz="1600" dirty="0">
              <a:latin typeface="+mn-lt"/>
              <a:ea typeface="+mn-ea"/>
              <a:cs typeface="+mn-ea"/>
              <a:sym typeface="+mn-lt"/>
            </a:endParaRPr>
          </a:p>
        </p:txBody>
      </p:sp>
      <p:sp>
        <p:nvSpPr>
          <p:cNvPr id="37" name="MH_SubTitle_2"/>
          <p:cNvSpPr txBox="1">
            <a:spLocks noChangeArrowheads="1"/>
          </p:cNvSpPr>
          <p:nvPr>
            <p:custDataLst>
              <p:tags r:id="rId8"/>
            </p:custDataLst>
          </p:nvPr>
        </p:nvSpPr>
        <p:spPr bwMode="auto">
          <a:xfrm>
            <a:off x="1540920" y="1417341"/>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第一阶段</a:t>
            </a:r>
            <a:endParaRPr lang="zh-HK" altLang="en-US" b="1" dirty="0">
              <a:solidFill>
                <a:srgbClr val="4679A7"/>
              </a:solidFill>
              <a:latin typeface="+mn-lt"/>
              <a:ea typeface="+mn-ea"/>
              <a:cs typeface="+mn-ea"/>
              <a:sym typeface="+mn-lt"/>
            </a:endParaRPr>
          </a:p>
        </p:txBody>
      </p:sp>
      <p:sp>
        <p:nvSpPr>
          <p:cNvPr id="51"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2" name="文本框 51"/>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对话系统发展历程</a:t>
            </a:r>
            <a:endParaRPr lang="zh-CN" altLang="en-US" sz="2800" b="1" spc="300" dirty="0">
              <a:solidFill>
                <a:srgbClr val="1F4E79"/>
              </a:solidFill>
              <a:cs typeface="+mn-ea"/>
              <a:sym typeface="+mn-lt"/>
            </a:endParaRPr>
          </a:p>
        </p:txBody>
      </p:sp>
      <p:grpSp>
        <p:nvGrpSpPr>
          <p:cNvPr id="53" name="组合 52"/>
          <p:cNvGrpSpPr/>
          <p:nvPr/>
        </p:nvGrpSpPr>
        <p:grpSpPr>
          <a:xfrm>
            <a:off x="5053749" y="165645"/>
            <a:ext cx="487488" cy="537935"/>
            <a:chOff x="9473648" y="1406690"/>
            <a:chExt cx="1107403" cy="1222002"/>
          </a:xfrm>
        </p:grpSpPr>
        <p:pic>
          <p:nvPicPr>
            <p:cNvPr id="54" name="图片 5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55" name="图片 54"/>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56" name="组合 55"/>
          <p:cNvGrpSpPr/>
          <p:nvPr/>
        </p:nvGrpSpPr>
        <p:grpSpPr>
          <a:xfrm>
            <a:off x="0" y="0"/>
            <a:ext cx="1376624" cy="1371254"/>
            <a:chOff x="0" y="0"/>
            <a:chExt cx="1376624" cy="1371254"/>
          </a:xfrm>
        </p:grpSpPr>
        <p:sp>
          <p:nvSpPr>
            <p:cNvPr id="57"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8"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9"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0"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2"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3"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24" name="组合 23"/>
          <p:cNvGrpSpPr/>
          <p:nvPr/>
        </p:nvGrpSpPr>
        <p:grpSpPr>
          <a:xfrm>
            <a:off x="9705851" y="-4945"/>
            <a:ext cx="2163386" cy="702231"/>
            <a:chOff x="72964" y="103694"/>
            <a:chExt cx="2163386" cy="702231"/>
          </a:xfrm>
        </p:grpSpPr>
        <p:pic>
          <p:nvPicPr>
            <p:cNvPr id="25" name="图片 24"/>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26" name="文本框 25"/>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
        <p:nvSpPr>
          <p:cNvPr id="27" name="MH_SubTitle_2">
            <a:extLst>
              <a:ext uri="{FF2B5EF4-FFF2-40B4-BE49-F238E27FC236}">
                <a16:creationId xmlns:a16="http://schemas.microsoft.com/office/drawing/2014/main" id="{2956A05C-1D86-4217-BB60-2134F617A252}"/>
              </a:ext>
            </a:extLst>
          </p:cNvPr>
          <p:cNvSpPr txBox="1">
            <a:spLocks noChangeArrowheads="1"/>
          </p:cNvSpPr>
          <p:nvPr>
            <p:custDataLst>
              <p:tags r:id="rId9"/>
            </p:custDataLst>
          </p:nvPr>
        </p:nvSpPr>
        <p:spPr bwMode="auto">
          <a:xfrm>
            <a:off x="1540920" y="4658418"/>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第三阶段</a:t>
            </a:r>
            <a:endParaRPr lang="zh-HK" altLang="en-US" b="1" dirty="0">
              <a:solidFill>
                <a:srgbClr val="4679A7"/>
              </a:solidFill>
              <a:latin typeface="+mn-lt"/>
              <a:ea typeface="+mn-ea"/>
              <a:cs typeface="+mn-ea"/>
              <a:sym typeface="+mn-lt"/>
            </a:endParaRPr>
          </a:p>
        </p:txBody>
      </p:sp>
      <p:cxnSp>
        <p:nvCxnSpPr>
          <p:cNvPr id="29" name="MH_Other_7">
            <a:extLst>
              <a:ext uri="{FF2B5EF4-FFF2-40B4-BE49-F238E27FC236}">
                <a16:creationId xmlns:a16="http://schemas.microsoft.com/office/drawing/2014/main" id="{6AF2D4DE-E5E9-4B87-86DC-91AF9E05AFC3}"/>
              </a:ext>
            </a:extLst>
          </p:cNvPr>
          <p:cNvCxnSpPr/>
          <p:nvPr>
            <p:custDataLst>
              <p:tags r:id="rId10"/>
            </p:custDataLst>
          </p:nvPr>
        </p:nvCxnSpPr>
        <p:spPr>
          <a:xfrm flipV="1">
            <a:off x="1540920" y="5098975"/>
            <a:ext cx="3995737" cy="7938"/>
          </a:xfrm>
          <a:prstGeom prst="line">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cxnSp>
      <p:sp>
        <p:nvSpPr>
          <p:cNvPr id="30" name="MH_Other_4">
            <a:extLst>
              <a:ext uri="{FF2B5EF4-FFF2-40B4-BE49-F238E27FC236}">
                <a16:creationId xmlns:a16="http://schemas.microsoft.com/office/drawing/2014/main" id="{7F3A4DD5-D664-4703-BAF1-4217C9C3D212}"/>
              </a:ext>
            </a:extLst>
          </p:cNvPr>
          <p:cNvSpPr/>
          <p:nvPr>
            <p:custDataLst>
              <p:tags r:id="rId11"/>
            </p:custDataLst>
          </p:nvPr>
        </p:nvSpPr>
        <p:spPr>
          <a:xfrm>
            <a:off x="1142338" y="4982427"/>
            <a:ext cx="220663" cy="220662"/>
          </a:xfrm>
          <a:prstGeom prst="ellipse">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HK" altLang="en-US">
              <a:solidFill>
                <a:srgbClr val="FFFFFF"/>
              </a:solidFill>
              <a:cs typeface="+mn-ea"/>
              <a:sym typeface="+mn-lt"/>
            </a:endParaRPr>
          </a:p>
        </p:txBody>
      </p:sp>
      <p:sp>
        <p:nvSpPr>
          <p:cNvPr id="31" name="MH_Text_1">
            <a:extLst>
              <a:ext uri="{FF2B5EF4-FFF2-40B4-BE49-F238E27FC236}">
                <a16:creationId xmlns:a16="http://schemas.microsoft.com/office/drawing/2014/main" id="{9CBA22BA-4E7E-47CB-AC3F-8CD433CD416F}"/>
              </a:ext>
            </a:extLst>
          </p:cNvPr>
          <p:cNvSpPr>
            <a:spLocks noChangeArrowheads="1"/>
          </p:cNvSpPr>
          <p:nvPr>
            <p:custDataLst>
              <p:tags r:id="rId12"/>
            </p:custDataLst>
          </p:nvPr>
        </p:nvSpPr>
        <p:spPr bwMode="auto">
          <a:xfrm>
            <a:off x="1540920" y="5106746"/>
            <a:ext cx="9931475" cy="905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defRPr/>
            </a:pPr>
            <a:r>
              <a:rPr lang="zh-CN" altLang="en-US"/>
              <a:t>第三代对话系统也就是基于深度学习的对话系统是目前研究的主流，使用深度学习取代浅层学习，使机器能够使用端到端的学习方式。</a:t>
            </a:r>
            <a:endParaRPr lang="zh-HK" altLang="zh-HK" sz="1600" dirty="0">
              <a:latin typeface="+mn-lt"/>
              <a:ea typeface="+mn-ea"/>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2" presetClass="entr" presetSubtype="8"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randombar(horizontal)">
                                      <p:cBhvr>
                                        <p:cTn id="21" dur="500"/>
                                        <p:tgtEl>
                                          <p:spTgt spid="7"/>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par>
                                <p:cTn id="26" presetID="22" presetClass="entr" presetSubtype="8" fill="hold"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left)">
                                      <p:cBhvr>
                                        <p:cTn id="28" dur="500"/>
                                        <p:tgtEl>
                                          <p:spTgt spid="6"/>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randombar(horizontal)">
                                      <p:cBhvr>
                                        <p:cTn id="35" dur="500"/>
                                        <p:tgtEl>
                                          <p:spTgt spid="10"/>
                                        </p:tgtEl>
                                      </p:cBhvr>
                                    </p:animEffect>
                                  </p:childTnLst>
                                </p:cTn>
                              </p:par>
                            </p:childTnLst>
                          </p:cTn>
                        </p:par>
                        <p:par>
                          <p:cTn id="36" fill="hold">
                            <p:stCondLst>
                              <p:cond delay="2500"/>
                            </p:stCondLst>
                            <p:childTnLst>
                              <p:par>
                                <p:cTn id="37" presetID="10" presetClass="entr" presetSubtype="0" fill="hold" grpId="0" nodeType="after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fade">
                                      <p:cBhvr>
                                        <p:cTn id="39" dur="500"/>
                                        <p:tgtEl>
                                          <p:spTgt spid="27"/>
                                        </p:tgtEl>
                                      </p:cBhvr>
                                    </p:animEffect>
                                  </p:childTnLst>
                                </p:cTn>
                              </p:par>
                              <p:par>
                                <p:cTn id="40" presetID="22" presetClass="entr" presetSubtype="8" fill="hold" nodeType="with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wipe(left)">
                                      <p:cBhvr>
                                        <p:cTn id="42" dur="500"/>
                                        <p:tgtEl>
                                          <p:spTgt spid="29"/>
                                        </p:tgtEl>
                                      </p:cBhvr>
                                    </p:animEffect>
                                  </p:childTnLst>
                                </p:cTn>
                              </p:par>
                            </p:childTnLst>
                          </p:cTn>
                        </p:par>
                        <p:par>
                          <p:cTn id="43" fill="hold">
                            <p:stCondLst>
                              <p:cond delay="3000"/>
                            </p:stCondLst>
                            <p:childTnLst>
                              <p:par>
                                <p:cTn id="44" presetID="10" presetClass="entr" presetSubtype="0" fill="hold" grpId="0" nodeType="afterEffect">
                                  <p:stCondLst>
                                    <p:cond delay="0"/>
                                  </p:stCondLst>
                                  <p:childTnLst>
                                    <p:set>
                                      <p:cBhvr>
                                        <p:cTn id="45" dur="1" fill="hold">
                                          <p:stCondLst>
                                            <p:cond delay="0"/>
                                          </p:stCondLst>
                                        </p:cTn>
                                        <p:tgtEl>
                                          <p:spTgt spid="30"/>
                                        </p:tgtEl>
                                        <p:attrNameLst>
                                          <p:attrName>style.visibility</p:attrName>
                                        </p:attrNameLst>
                                      </p:cBhvr>
                                      <p:to>
                                        <p:strVal val="visible"/>
                                      </p:to>
                                    </p:set>
                                    <p:animEffect transition="in" filter="fade">
                                      <p:cBhvr>
                                        <p:cTn id="46" dur="500"/>
                                        <p:tgtEl>
                                          <p:spTgt spid="30"/>
                                        </p:tgtEl>
                                      </p:cBhvr>
                                    </p:animEffect>
                                  </p:childTnLst>
                                </p:cTn>
                              </p:par>
                              <p:par>
                                <p:cTn id="47" presetID="14" presetClass="entr" presetSubtype="10" fill="hold" grpId="0" nodeType="withEffect">
                                  <p:stCondLst>
                                    <p:cond delay="0"/>
                                  </p:stCondLst>
                                  <p:childTnLst>
                                    <p:set>
                                      <p:cBhvr>
                                        <p:cTn id="48" dur="1" fill="hold">
                                          <p:stCondLst>
                                            <p:cond delay="0"/>
                                          </p:stCondLst>
                                        </p:cTn>
                                        <p:tgtEl>
                                          <p:spTgt spid="31"/>
                                        </p:tgtEl>
                                        <p:attrNameLst>
                                          <p:attrName>style.visibility</p:attrName>
                                        </p:attrNameLst>
                                      </p:cBhvr>
                                      <p:to>
                                        <p:strVal val="visible"/>
                                      </p:to>
                                    </p:set>
                                    <p:animEffect transition="in" filter="randombar(horizontal)">
                                      <p:cBhvr>
                                        <p:cTn id="4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7" grpId="0"/>
      <p:bldP spid="9" grpId="0"/>
      <p:bldP spid="10" grpId="0"/>
      <p:bldP spid="37" grpId="0"/>
      <p:bldP spid="27" grpId="0"/>
      <p:bldP spid="30" grpId="0" animBg="1"/>
      <p:bldP spid="3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6576" y="1063549"/>
            <a:ext cx="4356635" cy="5453365"/>
          </a:xfrm>
          <a:prstGeom prst="rect">
            <a:avLst/>
          </a:prstGeom>
          <a:solidFill>
            <a:srgbClr val="E6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200000"/>
              </a:lnSpc>
            </a:pPr>
            <a:endParaRPr lang="zh-CN" altLang="en-US" sz="1600">
              <a:solidFill>
                <a:schemeClr val="tx1">
                  <a:lumMod val="65000"/>
                  <a:lumOff val="35000"/>
                </a:schemeClr>
              </a:solidFill>
              <a:cs typeface="+mn-ea"/>
              <a:sym typeface="+mn-lt"/>
            </a:endParaRPr>
          </a:p>
        </p:txBody>
      </p:sp>
      <p:sp>
        <p:nvSpPr>
          <p:cNvPr id="4" name="MH_Other_5"/>
          <p:cNvSpPr/>
          <p:nvPr>
            <p:custDataLst>
              <p:tags r:id="rId1"/>
            </p:custDataLst>
          </p:nvPr>
        </p:nvSpPr>
        <p:spPr>
          <a:xfrm>
            <a:off x="1144091" y="1709425"/>
            <a:ext cx="220663" cy="220663"/>
          </a:xfrm>
          <a:prstGeom prst="ellipse">
            <a:avLst/>
          </a:prstGeom>
          <a:solidFill>
            <a:srgbClr val="4679A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latin typeface="+mn-lt"/>
              <a:ea typeface="+mn-ea"/>
              <a:cs typeface="+mn-ea"/>
              <a:sym typeface="+mn-lt"/>
            </a:endParaRPr>
          </a:p>
        </p:txBody>
      </p:sp>
      <p:cxnSp>
        <p:nvCxnSpPr>
          <p:cNvPr id="5" name="MH_Other_6"/>
          <p:cNvCxnSpPr/>
          <p:nvPr>
            <p:custDataLst>
              <p:tags r:id="rId2"/>
            </p:custDataLst>
          </p:nvPr>
        </p:nvCxnSpPr>
        <p:spPr>
          <a:xfrm flipV="1">
            <a:off x="1540920" y="1851934"/>
            <a:ext cx="3995737" cy="7938"/>
          </a:xfrm>
          <a:prstGeom prst="line">
            <a:avLst/>
          </a:prstGeom>
          <a:noFill/>
          <a:ln>
            <a:solidFill>
              <a:srgbClr val="C9D2DA"/>
            </a:solidFill>
          </a:ln>
        </p:spPr>
        <p:style>
          <a:lnRef idx="2">
            <a:schemeClr val="accent1">
              <a:shade val="50000"/>
            </a:schemeClr>
          </a:lnRef>
          <a:fillRef idx="1">
            <a:schemeClr val="accent1"/>
          </a:fillRef>
          <a:effectRef idx="0">
            <a:schemeClr val="accent1"/>
          </a:effectRef>
          <a:fontRef idx="minor">
            <a:schemeClr val="lt1"/>
          </a:fontRef>
        </p:style>
      </p:cxnSp>
      <p:sp>
        <p:nvSpPr>
          <p:cNvPr id="7" name="MH_Text_1"/>
          <p:cNvSpPr>
            <a:spLocks noChangeArrowheads="1"/>
          </p:cNvSpPr>
          <p:nvPr>
            <p:custDataLst>
              <p:tags r:id="rId3"/>
            </p:custDataLst>
          </p:nvPr>
        </p:nvSpPr>
        <p:spPr bwMode="auto">
          <a:xfrm>
            <a:off x="1540920" y="1866691"/>
            <a:ext cx="9884367" cy="2212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defRPr/>
            </a:pPr>
            <a:r>
              <a:rPr lang="zh-CN" altLang="en-US"/>
              <a:t>对话系统的迅猛发展也引起工业界的广泛关注，以微软小冰为代表的聊天机器人使得人机对话技术更具实用价值和商业价值，但仍在自然性、逻辑性和流畅性等方面和人类有一定的差距。在任务型对话系统领域，苹果Ｓｉｒｉ、微软敦煌小冰等开始步入应用阶段，帮助用户便捷处理复杂任务，减轻了人工负担．但是，这些系统的实现离不开大量手工定制规则模板，工程量巨大，缺乏通用性和可移植性，技术方法有待进一步探索。</a:t>
            </a:r>
            <a:endParaRPr lang="zh-HK" altLang="zh-HK" sz="1600" dirty="0">
              <a:latin typeface="+mn-lt"/>
              <a:ea typeface="+mn-ea"/>
              <a:cs typeface="+mn-ea"/>
              <a:sym typeface="+mn-lt"/>
            </a:endParaRPr>
          </a:p>
        </p:txBody>
      </p:sp>
      <p:sp>
        <p:nvSpPr>
          <p:cNvPr id="37" name="MH_SubTitle_2"/>
          <p:cNvSpPr txBox="1">
            <a:spLocks noChangeArrowheads="1"/>
          </p:cNvSpPr>
          <p:nvPr>
            <p:custDataLst>
              <p:tags r:id="rId4"/>
            </p:custDataLst>
          </p:nvPr>
        </p:nvSpPr>
        <p:spPr bwMode="auto">
          <a:xfrm>
            <a:off x="1540920" y="1417341"/>
            <a:ext cx="3430588" cy="43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b="1">
                <a:solidFill>
                  <a:srgbClr val="4679A7"/>
                </a:solidFill>
                <a:latin typeface="+mn-lt"/>
                <a:ea typeface="+mn-ea"/>
                <a:cs typeface="+mn-ea"/>
                <a:sym typeface="+mn-lt"/>
              </a:rPr>
              <a:t>商业应用</a:t>
            </a:r>
            <a:endParaRPr lang="zh-HK" altLang="en-US" b="1" dirty="0">
              <a:solidFill>
                <a:srgbClr val="4679A7"/>
              </a:solidFill>
              <a:latin typeface="+mn-lt"/>
              <a:ea typeface="+mn-ea"/>
              <a:cs typeface="+mn-ea"/>
              <a:sym typeface="+mn-lt"/>
            </a:endParaRPr>
          </a:p>
        </p:txBody>
      </p:sp>
      <p:sp>
        <p:nvSpPr>
          <p:cNvPr id="51"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2" name="文本框 51"/>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对话系统发展历程</a:t>
            </a:r>
            <a:endParaRPr lang="zh-CN" altLang="en-US" sz="2800" b="1" spc="300" dirty="0">
              <a:solidFill>
                <a:srgbClr val="1F4E79"/>
              </a:solidFill>
              <a:cs typeface="+mn-ea"/>
              <a:sym typeface="+mn-lt"/>
            </a:endParaRPr>
          </a:p>
        </p:txBody>
      </p:sp>
      <p:grpSp>
        <p:nvGrpSpPr>
          <p:cNvPr id="53" name="组合 52"/>
          <p:cNvGrpSpPr/>
          <p:nvPr/>
        </p:nvGrpSpPr>
        <p:grpSpPr>
          <a:xfrm>
            <a:off x="5053749" y="165645"/>
            <a:ext cx="487488" cy="537935"/>
            <a:chOff x="9473648" y="1406690"/>
            <a:chExt cx="1107403" cy="1222002"/>
          </a:xfrm>
        </p:grpSpPr>
        <p:pic>
          <p:nvPicPr>
            <p:cNvPr id="54" name="图片 5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55" name="图片 5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56" name="组合 55"/>
          <p:cNvGrpSpPr/>
          <p:nvPr/>
        </p:nvGrpSpPr>
        <p:grpSpPr>
          <a:xfrm>
            <a:off x="0" y="0"/>
            <a:ext cx="1376624" cy="1371254"/>
            <a:chOff x="0" y="0"/>
            <a:chExt cx="1376624" cy="1371254"/>
          </a:xfrm>
        </p:grpSpPr>
        <p:sp>
          <p:nvSpPr>
            <p:cNvPr id="57"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8"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59"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0"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2"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3"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24" name="组合 23"/>
          <p:cNvGrpSpPr/>
          <p:nvPr/>
        </p:nvGrpSpPr>
        <p:grpSpPr>
          <a:xfrm>
            <a:off x="9705851" y="-4945"/>
            <a:ext cx="2163386" cy="702231"/>
            <a:chOff x="72964" y="103694"/>
            <a:chExt cx="2163386" cy="702231"/>
          </a:xfrm>
        </p:grpSpPr>
        <p:pic>
          <p:nvPicPr>
            <p:cNvPr id="25" name="图片 2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26" name="文本框 25"/>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extLst>
      <p:ext uri="{BB962C8B-B14F-4D97-AF65-F5344CB8AC3E}">
        <p14:creationId xmlns:p14="http://schemas.microsoft.com/office/powerpoint/2010/main" val="1606820367"/>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2" presetClass="entr" presetSubtype="8"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randombar(horizontal)">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7" grpId="0"/>
      <p:bldP spid="3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8481" y="1971527"/>
            <a:ext cx="3586950" cy="2698351"/>
            <a:chOff x="-8481" y="1971527"/>
            <a:chExt cx="3586950" cy="2698351"/>
          </a:xfrm>
        </p:grpSpPr>
        <p:sp>
          <p:nvSpPr>
            <p:cNvPr id="50" name="Freeform 100"/>
            <p:cNvSpPr/>
            <p:nvPr/>
          </p:nvSpPr>
          <p:spPr bwMode="auto">
            <a:xfrm>
              <a:off x="-8481" y="1972340"/>
              <a:ext cx="1422748" cy="1310553"/>
            </a:xfrm>
            <a:custGeom>
              <a:avLst/>
              <a:gdLst>
                <a:gd name="T0" fmla="*/ 471 w 875"/>
                <a:gd name="T1" fmla="*/ 0 h 806"/>
                <a:gd name="T2" fmla="*/ 0 w 875"/>
                <a:gd name="T3" fmla="*/ 0 h 806"/>
                <a:gd name="T4" fmla="*/ 0 w 875"/>
                <a:gd name="T5" fmla="*/ 806 h 806"/>
                <a:gd name="T6" fmla="*/ 471 w 875"/>
                <a:gd name="T7" fmla="*/ 806 h 806"/>
                <a:gd name="T8" fmla="*/ 875 w 875"/>
                <a:gd name="T9" fmla="*/ 403 h 806"/>
                <a:gd name="T10" fmla="*/ 471 w 875"/>
                <a:gd name="T11" fmla="*/ 0 h 806"/>
              </a:gdLst>
              <a:ahLst/>
              <a:cxnLst>
                <a:cxn ang="0">
                  <a:pos x="T0" y="T1"/>
                </a:cxn>
                <a:cxn ang="0">
                  <a:pos x="T2" y="T3"/>
                </a:cxn>
                <a:cxn ang="0">
                  <a:pos x="T4" y="T5"/>
                </a:cxn>
                <a:cxn ang="0">
                  <a:pos x="T6" y="T7"/>
                </a:cxn>
                <a:cxn ang="0">
                  <a:pos x="T8" y="T9"/>
                </a:cxn>
                <a:cxn ang="0">
                  <a:pos x="T10" y="T11"/>
                </a:cxn>
              </a:cxnLst>
              <a:rect l="0" t="0" r="r" b="b"/>
              <a:pathLst>
                <a:path w="875" h="806">
                  <a:moveTo>
                    <a:pt x="471" y="0"/>
                  </a:moveTo>
                  <a:lnTo>
                    <a:pt x="0" y="0"/>
                  </a:lnTo>
                  <a:lnTo>
                    <a:pt x="0" y="806"/>
                  </a:lnTo>
                  <a:lnTo>
                    <a:pt x="471" y="806"/>
                  </a:lnTo>
                  <a:lnTo>
                    <a:pt x="875" y="403"/>
                  </a:lnTo>
                  <a:lnTo>
                    <a:pt x="471" y="0"/>
                  </a:lnTo>
                  <a:close/>
                </a:path>
              </a:pathLst>
            </a:custGeom>
            <a:solidFill>
              <a:schemeClr val="bg1">
                <a:lumMod val="85000"/>
                <a:alpha val="20000"/>
              </a:scheme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52" name="Freeform 102"/>
            <p:cNvSpPr/>
            <p:nvPr/>
          </p:nvSpPr>
          <p:spPr bwMode="auto">
            <a:xfrm>
              <a:off x="-8481" y="3357691"/>
              <a:ext cx="1422748" cy="1312181"/>
            </a:xfrm>
            <a:custGeom>
              <a:avLst/>
              <a:gdLst>
                <a:gd name="T0" fmla="*/ 471 w 875"/>
                <a:gd name="T1" fmla="*/ 807 h 807"/>
                <a:gd name="T2" fmla="*/ 0 w 875"/>
                <a:gd name="T3" fmla="*/ 807 h 807"/>
                <a:gd name="T4" fmla="*/ 0 w 875"/>
                <a:gd name="T5" fmla="*/ 0 h 807"/>
                <a:gd name="T6" fmla="*/ 471 w 875"/>
                <a:gd name="T7" fmla="*/ 0 h 807"/>
                <a:gd name="T8" fmla="*/ 875 w 875"/>
                <a:gd name="T9" fmla="*/ 404 h 807"/>
                <a:gd name="T10" fmla="*/ 471 w 875"/>
                <a:gd name="T11" fmla="*/ 807 h 807"/>
              </a:gdLst>
              <a:ahLst/>
              <a:cxnLst>
                <a:cxn ang="0">
                  <a:pos x="T0" y="T1"/>
                </a:cxn>
                <a:cxn ang="0">
                  <a:pos x="T2" y="T3"/>
                </a:cxn>
                <a:cxn ang="0">
                  <a:pos x="T4" y="T5"/>
                </a:cxn>
                <a:cxn ang="0">
                  <a:pos x="T6" y="T7"/>
                </a:cxn>
                <a:cxn ang="0">
                  <a:pos x="T8" y="T9"/>
                </a:cxn>
                <a:cxn ang="0">
                  <a:pos x="T10" y="T11"/>
                </a:cxn>
              </a:cxnLst>
              <a:rect l="0" t="0" r="r" b="b"/>
              <a:pathLst>
                <a:path w="875" h="807">
                  <a:moveTo>
                    <a:pt x="471" y="807"/>
                  </a:moveTo>
                  <a:lnTo>
                    <a:pt x="0" y="807"/>
                  </a:lnTo>
                  <a:lnTo>
                    <a:pt x="0" y="0"/>
                  </a:lnTo>
                  <a:lnTo>
                    <a:pt x="471" y="0"/>
                  </a:lnTo>
                  <a:lnTo>
                    <a:pt x="875" y="404"/>
                  </a:lnTo>
                  <a:lnTo>
                    <a:pt x="471"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1" name="Freeform 113"/>
            <p:cNvSpPr/>
            <p:nvPr/>
          </p:nvSpPr>
          <p:spPr bwMode="auto">
            <a:xfrm>
              <a:off x="871185" y="1972340"/>
              <a:ext cx="1310553" cy="1310553"/>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2" name="Freeform 114"/>
            <p:cNvSpPr/>
            <p:nvPr/>
          </p:nvSpPr>
          <p:spPr bwMode="auto">
            <a:xfrm>
              <a:off x="871185" y="1972340"/>
              <a:ext cx="1310553" cy="1310553"/>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3" name="Freeform 115"/>
            <p:cNvSpPr/>
            <p:nvPr/>
          </p:nvSpPr>
          <p:spPr bwMode="auto">
            <a:xfrm>
              <a:off x="2254907" y="1972340"/>
              <a:ext cx="1310553" cy="1310553"/>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4" name="Freeform 117"/>
            <p:cNvSpPr/>
            <p:nvPr/>
          </p:nvSpPr>
          <p:spPr bwMode="auto">
            <a:xfrm>
              <a:off x="2254907" y="3357691"/>
              <a:ext cx="1310553" cy="1312181"/>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5" name="Freeform 119"/>
            <p:cNvSpPr/>
            <p:nvPr/>
          </p:nvSpPr>
          <p:spPr bwMode="auto">
            <a:xfrm>
              <a:off x="871185" y="3359316"/>
              <a:ext cx="1310553" cy="1310553"/>
            </a:xfrm>
            <a:custGeom>
              <a:avLst/>
              <a:gdLst>
                <a:gd name="T0" fmla="*/ 0 w 806"/>
                <a:gd name="T1" fmla="*/ 806 h 806"/>
                <a:gd name="T2" fmla="*/ 806 w 806"/>
                <a:gd name="T3" fmla="*/ 0 h 806"/>
                <a:gd name="T4" fmla="*/ 806 w 806"/>
                <a:gd name="T5" fmla="*/ 806 h 806"/>
                <a:gd name="T6" fmla="*/ 0 w 806"/>
                <a:gd name="T7" fmla="*/ 806 h 806"/>
              </a:gdLst>
              <a:ahLst/>
              <a:cxnLst>
                <a:cxn ang="0">
                  <a:pos x="T0" y="T1"/>
                </a:cxn>
                <a:cxn ang="0">
                  <a:pos x="T2" y="T3"/>
                </a:cxn>
                <a:cxn ang="0">
                  <a:pos x="T4" y="T5"/>
                </a:cxn>
                <a:cxn ang="0">
                  <a:pos x="T6" y="T7"/>
                </a:cxn>
              </a:cxnLst>
              <a:rect l="0" t="0" r="r" b="b"/>
              <a:pathLst>
                <a:path w="806" h="806">
                  <a:moveTo>
                    <a:pt x="0" y="806"/>
                  </a:moveTo>
                  <a:lnTo>
                    <a:pt x="806" y="0"/>
                  </a:lnTo>
                  <a:lnTo>
                    <a:pt x="806" y="806"/>
                  </a:lnTo>
                  <a:lnTo>
                    <a:pt x="0" y="806"/>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6" name="Freeform 120"/>
            <p:cNvSpPr/>
            <p:nvPr/>
          </p:nvSpPr>
          <p:spPr bwMode="auto">
            <a:xfrm>
              <a:off x="869557" y="3357691"/>
              <a:ext cx="1312180" cy="1312181"/>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DBDBDB">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67" name="그룹 89"/>
            <p:cNvGrpSpPr/>
            <p:nvPr/>
          </p:nvGrpSpPr>
          <p:grpSpPr>
            <a:xfrm>
              <a:off x="1802880" y="3744685"/>
              <a:ext cx="378858" cy="925193"/>
              <a:chOff x="1812925" y="4535488"/>
              <a:chExt cx="369888" cy="903287"/>
            </a:xfrm>
            <a:solidFill>
              <a:schemeClr val="accent2">
                <a:lumMod val="50000"/>
              </a:schemeClr>
            </a:solidFill>
          </p:grpSpPr>
          <p:sp>
            <p:nvSpPr>
              <p:cNvPr id="81" name="Freeform 5"/>
              <p:cNvSpPr/>
              <p:nvPr/>
            </p:nvSpPr>
            <p:spPr bwMode="auto">
              <a:xfrm>
                <a:off x="2027238" y="4535488"/>
                <a:ext cx="155575" cy="382588"/>
              </a:xfrm>
              <a:custGeom>
                <a:avLst/>
                <a:gdLst>
                  <a:gd name="T0" fmla="*/ 98 w 98"/>
                  <a:gd name="T1" fmla="*/ 0 h 241"/>
                  <a:gd name="T2" fmla="*/ 98 w 98"/>
                  <a:gd name="T3" fmla="*/ 0 h 241"/>
                  <a:gd name="T4" fmla="*/ 88 w 98"/>
                  <a:gd name="T5" fmla="*/ 2 h 241"/>
                  <a:gd name="T6" fmla="*/ 77 w 98"/>
                  <a:gd name="T7" fmla="*/ 7 h 241"/>
                  <a:gd name="T8" fmla="*/ 68 w 98"/>
                  <a:gd name="T9" fmla="*/ 11 h 241"/>
                  <a:gd name="T10" fmla="*/ 59 w 98"/>
                  <a:gd name="T11" fmla="*/ 16 h 241"/>
                  <a:gd name="T12" fmla="*/ 50 w 98"/>
                  <a:gd name="T13" fmla="*/ 21 h 241"/>
                  <a:gd name="T14" fmla="*/ 43 w 98"/>
                  <a:gd name="T15" fmla="*/ 28 h 241"/>
                  <a:gd name="T16" fmla="*/ 35 w 98"/>
                  <a:gd name="T17" fmla="*/ 35 h 241"/>
                  <a:gd name="T18" fmla="*/ 28 w 98"/>
                  <a:gd name="T19" fmla="*/ 42 h 241"/>
                  <a:gd name="T20" fmla="*/ 22 w 98"/>
                  <a:gd name="T21" fmla="*/ 51 h 241"/>
                  <a:gd name="T22" fmla="*/ 17 w 98"/>
                  <a:gd name="T23" fmla="*/ 60 h 241"/>
                  <a:gd name="T24" fmla="*/ 11 w 98"/>
                  <a:gd name="T25" fmla="*/ 68 h 241"/>
                  <a:gd name="T26" fmla="*/ 7 w 98"/>
                  <a:gd name="T27" fmla="*/ 79 h 241"/>
                  <a:gd name="T28" fmla="*/ 4 w 98"/>
                  <a:gd name="T29" fmla="*/ 88 h 241"/>
                  <a:gd name="T30" fmla="*/ 2 w 98"/>
                  <a:gd name="T31" fmla="*/ 99 h 241"/>
                  <a:gd name="T32" fmla="*/ 1 w 98"/>
                  <a:gd name="T33" fmla="*/ 109 h 241"/>
                  <a:gd name="T34" fmla="*/ 0 w 98"/>
                  <a:gd name="T35" fmla="*/ 121 h 241"/>
                  <a:gd name="T36" fmla="*/ 0 w 98"/>
                  <a:gd name="T37" fmla="*/ 121 h 241"/>
                  <a:gd name="T38" fmla="*/ 1 w 98"/>
                  <a:gd name="T39" fmla="*/ 131 h 241"/>
                  <a:gd name="T40" fmla="*/ 2 w 98"/>
                  <a:gd name="T41" fmla="*/ 143 h 241"/>
                  <a:gd name="T42" fmla="*/ 4 w 98"/>
                  <a:gd name="T43" fmla="*/ 153 h 241"/>
                  <a:gd name="T44" fmla="*/ 7 w 98"/>
                  <a:gd name="T45" fmla="*/ 162 h 241"/>
                  <a:gd name="T46" fmla="*/ 11 w 98"/>
                  <a:gd name="T47" fmla="*/ 172 h 241"/>
                  <a:gd name="T48" fmla="*/ 17 w 98"/>
                  <a:gd name="T49" fmla="*/ 181 h 241"/>
                  <a:gd name="T50" fmla="*/ 22 w 98"/>
                  <a:gd name="T51" fmla="*/ 191 h 241"/>
                  <a:gd name="T52" fmla="*/ 28 w 98"/>
                  <a:gd name="T53" fmla="*/ 199 h 241"/>
                  <a:gd name="T54" fmla="*/ 35 w 98"/>
                  <a:gd name="T55" fmla="*/ 206 h 241"/>
                  <a:gd name="T56" fmla="*/ 43 w 98"/>
                  <a:gd name="T57" fmla="*/ 214 h 241"/>
                  <a:gd name="T58" fmla="*/ 50 w 98"/>
                  <a:gd name="T59" fmla="*/ 220 h 241"/>
                  <a:gd name="T60" fmla="*/ 59 w 98"/>
                  <a:gd name="T61" fmla="*/ 225 h 241"/>
                  <a:gd name="T62" fmla="*/ 68 w 98"/>
                  <a:gd name="T63" fmla="*/ 230 h 241"/>
                  <a:gd name="T64" fmla="*/ 77 w 98"/>
                  <a:gd name="T65" fmla="*/ 235 h 241"/>
                  <a:gd name="T66" fmla="*/ 88 w 98"/>
                  <a:gd name="T67" fmla="*/ 238 h 241"/>
                  <a:gd name="T68" fmla="*/ 98 w 98"/>
                  <a:gd name="T69" fmla="*/ 241 h 241"/>
                  <a:gd name="T70" fmla="*/ 98 w 98"/>
                  <a:gd name="T71"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241">
                    <a:moveTo>
                      <a:pt x="98" y="0"/>
                    </a:moveTo>
                    <a:lnTo>
                      <a:pt x="98" y="0"/>
                    </a:lnTo>
                    <a:lnTo>
                      <a:pt x="88" y="2"/>
                    </a:lnTo>
                    <a:lnTo>
                      <a:pt x="77" y="7"/>
                    </a:lnTo>
                    <a:lnTo>
                      <a:pt x="68" y="11"/>
                    </a:lnTo>
                    <a:lnTo>
                      <a:pt x="59" y="16"/>
                    </a:lnTo>
                    <a:lnTo>
                      <a:pt x="50" y="21"/>
                    </a:lnTo>
                    <a:lnTo>
                      <a:pt x="43" y="28"/>
                    </a:lnTo>
                    <a:lnTo>
                      <a:pt x="35" y="35"/>
                    </a:lnTo>
                    <a:lnTo>
                      <a:pt x="28" y="42"/>
                    </a:lnTo>
                    <a:lnTo>
                      <a:pt x="22" y="51"/>
                    </a:lnTo>
                    <a:lnTo>
                      <a:pt x="17" y="60"/>
                    </a:lnTo>
                    <a:lnTo>
                      <a:pt x="11" y="68"/>
                    </a:lnTo>
                    <a:lnTo>
                      <a:pt x="7" y="79"/>
                    </a:lnTo>
                    <a:lnTo>
                      <a:pt x="4" y="88"/>
                    </a:lnTo>
                    <a:lnTo>
                      <a:pt x="2" y="99"/>
                    </a:lnTo>
                    <a:lnTo>
                      <a:pt x="1" y="109"/>
                    </a:lnTo>
                    <a:lnTo>
                      <a:pt x="0" y="121"/>
                    </a:lnTo>
                    <a:lnTo>
                      <a:pt x="0" y="121"/>
                    </a:lnTo>
                    <a:lnTo>
                      <a:pt x="1" y="131"/>
                    </a:lnTo>
                    <a:lnTo>
                      <a:pt x="2" y="143"/>
                    </a:lnTo>
                    <a:lnTo>
                      <a:pt x="4" y="153"/>
                    </a:lnTo>
                    <a:lnTo>
                      <a:pt x="7" y="162"/>
                    </a:lnTo>
                    <a:lnTo>
                      <a:pt x="11" y="172"/>
                    </a:lnTo>
                    <a:lnTo>
                      <a:pt x="17" y="181"/>
                    </a:lnTo>
                    <a:lnTo>
                      <a:pt x="22" y="191"/>
                    </a:lnTo>
                    <a:lnTo>
                      <a:pt x="28" y="199"/>
                    </a:lnTo>
                    <a:lnTo>
                      <a:pt x="35" y="206"/>
                    </a:lnTo>
                    <a:lnTo>
                      <a:pt x="43" y="214"/>
                    </a:lnTo>
                    <a:lnTo>
                      <a:pt x="50" y="220"/>
                    </a:lnTo>
                    <a:lnTo>
                      <a:pt x="59" y="225"/>
                    </a:lnTo>
                    <a:lnTo>
                      <a:pt x="68" y="230"/>
                    </a:lnTo>
                    <a:lnTo>
                      <a:pt x="77" y="235"/>
                    </a:lnTo>
                    <a:lnTo>
                      <a:pt x="88" y="238"/>
                    </a:lnTo>
                    <a:lnTo>
                      <a:pt x="98" y="241"/>
                    </a:lnTo>
                    <a:lnTo>
                      <a:pt x="98"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2" name="Freeform 7"/>
              <p:cNvSpPr/>
              <p:nvPr/>
            </p:nvSpPr>
            <p:spPr bwMode="auto">
              <a:xfrm>
                <a:off x="1812925" y="4949825"/>
                <a:ext cx="369888" cy="488950"/>
              </a:xfrm>
              <a:custGeom>
                <a:avLst/>
                <a:gdLst>
                  <a:gd name="T0" fmla="*/ 203 w 233"/>
                  <a:gd name="T1" fmla="*/ 0 h 308"/>
                  <a:gd name="T2" fmla="*/ 203 w 233"/>
                  <a:gd name="T3" fmla="*/ 0 h 308"/>
                  <a:gd name="T4" fmla="*/ 182 w 233"/>
                  <a:gd name="T5" fmla="*/ 0 h 308"/>
                  <a:gd name="T6" fmla="*/ 157 w 233"/>
                  <a:gd name="T7" fmla="*/ 2 h 308"/>
                  <a:gd name="T8" fmla="*/ 129 w 233"/>
                  <a:gd name="T9" fmla="*/ 6 h 308"/>
                  <a:gd name="T10" fmla="*/ 114 w 233"/>
                  <a:gd name="T11" fmla="*/ 8 h 308"/>
                  <a:gd name="T12" fmla="*/ 99 w 233"/>
                  <a:gd name="T13" fmla="*/ 12 h 308"/>
                  <a:gd name="T14" fmla="*/ 85 w 233"/>
                  <a:gd name="T15" fmla="*/ 16 h 308"/>
                  <a:gd name="T16" fmla="*/ 70 w 233"/>
                  <a:gd name="T17" fmla="*/ 22 h 308"/>
                  <a:gd name="T18" fmla="*/ 56 w 233"/>
                  <a:gd name="T19" fmla="*/ 28 h 308"/>
                  <a:gd name="T20" fmla="*/ 43 w 233"/>
                  <a:gd name="T21" fmla="*/ 35 h 308"/>
                  <a:gd name="T22" fmla="*/ 30 w 233"/>
                  <a:gd name="T23" fmla="*/ 44 h 308"/>
                  <a:gd name="T24" fmla="*/ 19 w 233"/>
                  <a:gd name="T25" fmla="*/ 53 h 308"/>
                  <a:gd name="T26" fmla="*/ 9 w 233"/>
                  <a:gd name="T27" fmla="*/ 63 h 308"/>
                  <a:gd name="T28" fmla="*/ 0 w 233"/>
                  <a:gd name="T29" fmla="*/ 76 h 308"/>
                  <a:gd name="T30" fmla="*/ 233 w 233"/>
                  <a:gd name="T31" fmla="*/ 308 h 308"/>
                  <a:gd name="T32" fmla="*/ 233 w 233"/>
                  <a:gd name="T33" fmla="*/ 1 h 308"/>
                  <a:gd name="T34" fmla="*/ 225 w 233"/>
                  <a:gd name="T35" fmla="*/ 1 h 308"/>
                  <a:gd name="T36" fmla="*/ 225 w 233"/>
                  <a:gd name="T37" fmla="*/ 1 h 308"/>
                  <a:gd name="T38" fmla="*/ 203 w 233"/>
                  <a:gd name="T39"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3" h="308">
                    <a:moveTo>
                      <a:pt x="203" y="0"/>
                    </a:moveTo>
                    <a:lnTo>
                      <a:pt x="203" y="0"/>
                    </a:lnTo>
                    <a:lnTo>
                      <a:pt x="182" y="0"/>
                    </a:lnTo>
                    <a:lnTo>
                      <a:pt x="157" y="2"/>
                    </a:lnTo>
                    <a:lnTo>
                      <a:pt x="129" y="6"/>
                    </a:lnTo>
                    <a:lnTo>
                      <a:pt x="114" y="8"/>
                    </a:lnTo>
                    <a:lnTo>
                      <a:pt x="99" y="12"/>
                    </a:lnTo>
                    <a:lnTo>
                      <a:pt x="85" y="16"/>
                    </a:lnTo>
                    <a:lnTo>
                      <a:pt x="70" y="22"/>
                    </a:lnTo>
                    <a:lnTo>
                      <a:pt x="56" y="28"/>
                    </a:lnTo>
                    <a:lnTo>
                      <a:pt x="43" y="35"/>
                    </a:lnTo>
                    <a:lnTo>
                      <a:pt x="30" y="44"/>
                    </a:lnTo>
                    <a:lnTo>
                      <a:pt x="19" y="53"/>
                    </a:lnTo>
                    <a:lnTo>
                      <a:pt x="9" y="63"/>
                    </a:lnTo>
                    <a:lnTo>
                      <a:pt x="0" y="76"/>
                    </a:lnTo>
                    <a:lnTo>
                      <a:pt x="233" y="308"/>
                    </a:lnTo>
                    <a:lnTo>
                      <a:pt x="233" y="1"/>
                    </a:lnTo>
                    <a:lnTo>
                      <a:pt x="225" y="1"/>
                    </a:lnTo>
                    <a:lnTo>
                      <a:pt x="225" y="1"/>
                    </a:lnTo>
                    <a:lnTo>
                      <a:pt x="203"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72" name="Freeform 118"/>
            <p:cNvSpPr/>
            <p:nvPr/>
          </p:nvSpPr>
          <p:spPr bwMode="auto">
            <a:xfrm>
              <a:off x="2254907" y="3357691"/>
              <a:ext cx="1310553" cy="1312181"/>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nvGrpSpPr>
            <p:cNvPr id="73" name="그룹 122"/>
            <p:cNvGrpSpPr/>
            <p:nvPr/>
          </p:nvGrpSpPr>
          <p:grpSpPr>
            <a:xfrm>
              <a:off x="2254907" y="3744678"/>
              <a:ext cx="416255" cy="925191"/>
              <a:chOff x="2209800" y="4519614"/>
              <a:chExt cx="406400" cy="903287"/>
            </a:xfrm>
            <a:solidFill>
              <a:schemeClr val="accent1">
                <a:lumMod val="50000"/>
              </a:schemeClr>
            </a:solidFill>
          </p:grpSpPr>
          <p:sp>
            <p:nvSpPr>
              <p:cNvPr id="79" name="Freeform 9"/>
              <p:cNvSpPr/>
              <p:nvPr/>
            </p:nvSpPr>
            <p:spPr bwMode="auto">
              <a:xfrm>
                <a:off x="2209800" y="4519614"/>
                <a:ext cx="171450" cy="385763"/>
              </a:xfrm>
              <a:custGeom>
                <a:avLst/>
                <a:gdLst>
                  <a:gd name="T0" fmla="*/ 0 w 108"/>
                  <a:gd name="T1" fmla="*/ 0 h 243"/>
                  <a:gd name="T2" fmla="*/ 0 w 108"/>
                  <a:gd name="T3" fmla="*/ 243 h 243"/>
                  <a:gd name="T4" fmla="*/ 0 w 108"/>
                  <a:gd name="T5" fmla="*/ 243 h 243"/>
                  <a:gd name="T6" fmla="*/ 11 w 108"/>
                  <a:gd name="T7" fmla="*/ 242 h 243"/>
                  <a:gd name="T8" fmla="*/ 22 w 108"/>
                  <a:gd name="T9" fmla="*/ 239 h 243"/>
                  <a:gd name="T10" fmla="*/ 33 w 108"/>
                  <a:gd name="T11" fmla="*/ 234 h 243"/>
                  <a:gd name="T12" fmla="*/ 42 w 108"/>
                  <a:gd name="T13" fmla="*/ 230 h 243"/>
                  <a:gd name="T14" fmla="*/ 51 w 108"/>
                  <a:gd name="T15" fmla="*/ 224 h 243"/>
                  <a:gd name="T16" fmla="*/ 61 w 108"/>
                  <a:gd name="T17" fmla="*/ 218 h 243"/>
                  <a:gd name="T18" fmla="*/ 69 w 108"/>
                  <a:gd name="T19" fmla="*/ 210 h 243"/>
                  <a:gd name="T20" fmla="*/ 77 w 108"/>
                  <a:gd name="T21" fmla="*/ 203 h 243"/>
                  <a:gd name="T22" fmla="*/ 83 w 108"/>
                  <a:gd name="T23" fmla="*/ 195 h 243"/>
                  <a:gd name="T24" fmla="*/ 89 w 108"/>
                  <a:gd name="T25" fmla="*/ 185 h 243"/>
                  <a:gd name="T26" fmla="*/ 94 w 108"/>
                  <a:gd name="T27" fmla="*/ 176 h 243"/>
                  <a:gd name="T28" fmla="*/ 100 w 108"/>
                  <a:gd name="T29" fmla="*/ 165 h 243"/>
                  <a:gd name="T30" fmla="*/ 103 w 108"/>
                  <a:gd name="T31" fmla="*/ 155 h 243"/>
                  <a:gd name="T32" fmla="*/ 106 w 108"/>
                  <a:gd name="T33" fmla="*/ 145 h 243"/>
                  <a:gd name="T34" fmla="*/ 107 w 108"/>
                  <a:gd name="T35" fmla="*/ 133 h 243"/>
                  <a:gd name="T36" fmla="*/ 108 w 108"/>
                  <a:gd name="T37" fmla="*/ 122 h 243"/>
                  <a:gd name="T38" fmla="*/ 108 w 108"/>
                  <a:gd name="T39" fmla="*/ 122 h 243"/>
                  <a:gd name="T40" fmla="*/ 107 w 108"/>
                  <a:gd name="T41" fmla="*/ 110 h 243"/>
                  <a:gd name="T42" fmla="*/ 106 w 108"/>
                  <a:gd name="T43" fmla="*/ 99 h 243"/>
                  <a:gd name="T44" fmla="*/ 103 w 108"/>
                  <a:gd name="T45" fmla="*/ 88 h 243"/>
                  <a:gd name="T46" fmla="*/ 100 w 108"/>
                  <a:gd name="T47" fmla="*/ 77 h 243"/>
                  <a:gd name="T48" fmla="*/ 94 w 108"/>
                  <a:gd name="T49" fmla="*/ 67 h 243"/>
                  <a:gd name="T50" fmla="*/ 89 w 108"/>
                  <a:gd name="T51" fmla="*/ 58 h 243"/>
                  <a:gd name="T52" fmla="*/ 83 w 108"/>
                  <a:gd name="T53" fmla="*/ 48 h 243"/>
                  <a:gd name="T54" fmla="*/ 77 w 108"/>
                  <a:gd name="T55" fmla="*/ 40 h 243"/>
                  <a:gd name="T56" fmla="*/ 69 w 108"/>
                  <a:gd name="T57" fmla="*/ 32 h 243"/>
                  <a:gd name="T58" fmla="*/ 61 w 108"/>
                  <a:gd name="T59" fmla="*/ 25 h 243"/>
                  <a:gd name="T60" fmla="*/ 51 w 108"/>
                  <a:gd name="T61" fmla="*/ 19 h 243"/>
                  <a:gd name="T62" fmla="*/ 42 w 108"/>
                  <a:gd name="T63" fmla="*/ 13 h 243"/>
                  <a:gd name="T64" fmla="*/ 33 w 108"/>
                  <a:gd name="T65" fmla="*/ 9 h 243"/>
                  <a:gd name="T66" fmla="*/ 22 w 108"/>
                  <a:gd name="T67" fmla="*/ 4 h 243"/>
                  <a:gd name="T68" fmla="*/ 11 w 108"/>
                  <a:gd name="T69" fmla="*/ 1 h 243"/>
                  <a:gd name="T70" fmla="*/ 0 w 108"/>
                  <a:gd name="T7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243">
                    <a:moveTo>
                      <a:pt x="0" y="0"/>
                    </a:moveTo>
                    <a:lnTo>
                      <a:pt x="0" y="243"/>
                    </a:lnTo>
                    <a:lnTo>
                      <a:pt x="0" y="243"/>
                    </a:lnTo>
                    <a:lnTo>
                      <a:pt x="11" y="242"/>
                    </a:lnTo>
                    <a:lnTo>
                      <a:pt x="22" y="239"/>
                    </a:lnTo>
                    <a:lnTo>
                      <a:pt x="33" y="234"/>
                    </a:lnTo>
                    <a:lnTo>
                      <a:pt x="42" y="230"/>
                    </a:lnTo>
                    <a:lnTo>
                      <a:pt x="51" y="224"/>
                    </a:lnTo>
                    <a:lnTo>
                      <a:pt x="61" y="218"/>
                    </a:lnTo>
                    <a:lnTo>
                      <a:pt x="69" y="210"/>
                    </a:lnTo>
                    <a:lnTo>
                      <a:pt x="77" y="203"/>
                    </a:lnTo>
                    <a:lnTo>
                      <a:pt x="83" y="195"/>
                    </a:lnTo>
                    <a:lnTo>
                      <a:pt x="89" y="185"/>
                    </a:lnTo>
                    <a:lnTo>
                      <a:pt x="94" y="176"/>
                    </a:lnTo>
                    <a:lnTo>
                      <a:pt x="100" y="165"/>
                    </a:lnTo>
                    <a:lnTo>
                      <a:pt x="103" y="155"/>
                    </a:lnTo>
                    <a:lnTo>
                      <a:pt x="106" y="145"/>
                    </a:lnTo>
                    <a:lnTo>
                      <a:pt x="107" y="133"/>
                    </a:lnTo>
                    <a:lnTo>
                      <a:pt x="108" y="122"/>
                    </a:lnTo>
                    <a:lnTo>
                      <a:pt x="108" y="122"/>
                    </a:lnTo>
                    <a:lnTo>
                      <a:pt x="107" y="110"/>
                    </a:lnTo>
                    <a:lnTo>
                      <a:pt x="106" y="99"/>
                    </a:lnTo>
                    <a:lnTo>
                      <a:pt x="103" y="88"/>
                    </a:lnTo>
                    <a:lnTo>
                      <a:pt x="100" y="77"/>
                    </a:lnTo>
                    <a:lnTo>
                      <a:pt x="94" y="67"/>
                    </a:lnTo>
                    <a:lnTo>
                      <a:pt x="89" y="58"/>
                    </a:lnTo>
                    <a:lnTo>
                      <a:pt x="83" y="48"/>
                    </a:lnTo>
                    <a:lnTo>
                      <a:pt x="77" y="40"/>
                    </a:lnTo>
                    <a:lnTo>
                      <a:pt x="69" y="32"/>
                    </a:lnTo>
                    <a:lnTo>
                      <a:pt x="61" y="25"/>
                    </a:lnTo>
                    <a:lnTo>
                      <a:pt x="51" y="19"/>
                    </a:lnTo>
                    <a:lnTo>
                      <a:pt x="42" y="13"/>
                    </a:lnTo>
                    <a:lnTo>
                      <a:pt x="33" y="9"/>
                    </a:lnTo>
                    <a:lnTo>
                      <a:pt x="22" y="4"/>
                    </a:lnTo>
                    <a:lnTo>
                      <a:pt x="11" y="1"/>
                    </a:lnTo>
                    <a:lnTo>
                      <a:pt x="0"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80" name="Freeform 11"/>
              <p:cNvSpPr/>
              <p:nvPr/>
            </p:nvSpPr>
            <p:spPr bwMode="auto">
              <a:xfrm>
                <a:off x="2209800" y="4935538"/>
                <a:ext cx="406400" cy="487363"/>
              </a:xfrm>
              <a:custGeom>
                <a:avLst/>
                <a:gdLst>
                  <a:gd name="T0" fmla="*/ 35 w 256"/>
                  <a:gd name="T1" fmla="*/ 0 h 307"/>
                  <a:gd name="T2" fmla="*/ 0 w 256"/>
                  <a:gd name="T3" fmla="*/ 0 h 307"/>
                  <a:gd name="T4" fmla="*/ 0 w 256"/>
                  <a:gd name="T5" fmla="*/ 307 h 307"/>
                  <a:gd name="T6" fmla="*/ 126 w 256"/>
                  <a:gd name="T7" fmla="*/ 307 h 307"/>
                  <a:gd name="T8" fmla="*/ 126 w 256"/>
                  <a:gd name="T9" fmla="*/ 215 h 307"/>
                  <a:gd name="T10" fmla="*/ 144 w 256"/>
                  <a:gd name="T11" fmla="*/ 215 h 307"/>
                  <a:gd name="T12" fmla="*/ 144 w 256"/>
                  <a:gd name="T13" fmla="*/ 307 h 307"/>
                  <a:gd name="T14" fmla="*/ 256 w 256"/>
                  <a:gd name="T15" fmla="*/ 307 h 307"/>
                  <a:gd name="T16" fmla="*/ 256 w 256"/>
                  <a:gd name="T17" fmla="*/ 134 h 307"/>
                  <a:gd name="T18" fmla="*/ 256 w 256"/>
                  <a:gd name="T19" fmla="*/ 134 h 307"/>
                  <a:gd name="T20" fmla="*/ 255 w 256"/>
                  <a:gd name="T21" fmla="*/ 128 h 307"/>
                  <a:gd name="T22" fmla="*/ 255 w 256"/>
                  <a:gd name="T23" fmla="*/ 128 h 307"/>
                  <a:gd name="T24" fmla="*/ 255 w 256"/>
                  <a:gd name="T25" fmla="*/ 123 h 307"/>
                  <a:gd name="T26" fmla="*/ 255 w 256"/>
                  <a:gd name="T27" fmla="*/ 123 h 307"/>
                  <a:gd name="T28" fmla="*/ 254 w 256"/>
                  <a:gd name="T29" fmla="*/ 121 h 307"/>
                  <a:gd name="T30" fmla="*/ 254 w 256"/>
                  <a:gd name="T31" fmla="*/ 121 h 307"/>
                  <a:gd name="T32" fmla="*/ 253 w 256"/>
                  <a:gd name="T33" fmla="*/ 113 h 307"/>
                  <a:gd name="T34" fmla="*/ 251 w 256"/>
                  <a:gd name="T35" fmla="*/ 104 h 307"/>
                  <a:gd name="T36" fmla="*/ 248 w 256"/>
                  <a:gd name="T37" fmla="*/ 97 h 307"/>
                  <a:gd name="T38" fmla="*/ 244 w 256"/>
                  <a:gd name="T39" fmla="*/ 90 h 307"/>
                  <a:gd name="T40" fmla="*/ 240 w 256"/>
                  <a:gd name="T41" fmla="*/ 82 h 307"/>
                  <a:gd name="T42" fmla="*/ 235 w 256"/>
                  <a:gd name="T43" fmla="*/ 76 h 307"/>
                  <a:gd name="T44" fmla="*/ 225 w 256"/>
                  <a:gd name="T45" fmla="*/ 63 h 307"/>
                  <a:gd name="T46" fmla="*/ 212 w 256"/>
                  <a:gd name="T47" fmla="*/ 53 h 307"/>
                  <a:gd name="T48" fmla="*/ 199 w 256"/>
                  <a:gd name="T49" fmla="*/ 44 h 307"/>
                  <a:gd name="T50" fmla="*/ 184 w 256"/>
                  <a:gd name="T51" fmla="*/ 35 h 307"/>
                  <a:gd name="T52" fmla="*/ 169 w 256"/>
                  <a:gd name="T53" fmla="*/ 28 h 307"/>
                  <a:gd name="T54" fmla="*/ 152 w 256"/>
                  <a:gd name="T55" fmla="*/ 22 h 307"/>
                  <a:gd name="T56" fmla="*/ 135 w 256"/>
                  <a:gd name="T57" fmla="*/ 16 h 307"/>
                  <a:gd name="T58" fmla="*/ 119 w 256"/>
                  <a:gd name="T59" fmla="*/ 12 h 307"/>
                  <a:gd name="T60" fmla="*/ 103 w 256"/>
                  <a:gd name="T61" fmla="*/ 8 h 307"/>
                  <a:gd name="T62" fmla="*/ 72 w 256"/>
                  <a:gd name="T63" fmla="*/ 4 h 307"/>
                  <a:gd name="T64" fmla="*/ 46 w 256"/>
                  <a:gd name="T65" fmla="*/ 1 h 307"/>
                  <a:gd name="T66" fmla="*/ 46 w 256"/>
                  <a:gd name="T67" fmla="*/ 1 h 307"/>
                  <a:gd name="T68" fmla="*/ 40 w 256"/>
                  <a:gd name="T69" fmla="*/ 0 h 307"/>
                  <a:gd name="T70" fmla="*/ 35 w 256"/>
                  <a:gd name="T7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6" h="307">
                    <a:moveTo>
                      <a:pt x="35" y="0"/>
                    </a:moveTo>
                    <a:lnTo>
                      <a:pt x="0" y="0"/>
                    </a:lnTo>
                    <a:lnTo>
                      <a:pt x="0" y="307"/>
                    </a:lnTo>
                    <a:lnTo>
                      <a:pt x="126" y="307"/>
                    </a:lnTo>
                    <a:lnTo>
                      <a:pt x="126" y="215"/>
                    </a:lnTo>
                    <a:lnTo>
                      <a:pt x="144" y="215"/>
                    </a:lnTo>
                    <a:lnTo>
                      <a:pt x="144" y="307"/>
                    </a:lnTo>
                    <a:lnTo>
                      <a:pt x="256" y="307"/>
                    </a:lnTo>
                    <a:lnTo>
                      <a:pt x="256" y="134"/>
                    </a:lnTo>
                    <a:lnTo>
                      <a:pt x="256" y="134"/>
                    </a:lnTo>
                    <a:lnTo>
                      <a:pt x="255" y="128"/>
                    </a:lnTo>
                    <a:lnTo>
                      <a:pt x="255" y="128"/>
                    </a:lnTo>
                    <a:lnTo>
                      <a:pt x="255" y="123"/>
                    </a:lnTo>
                    <a:lnTo>
                      <a:pt x="255" y="123"/>
                    </a:lnTo>
                    <a:lnTo>
                      <a:pt x="254" y="121"/>
                    </a:lnTo>
                    <a:lnTo>
                      <a:pt x="254" y="121"/>
                    </a:lnTo>
                    <a:lnTo>
                      <a:pt x="253" y="113"/>
                    </a:lnTo>
                    <a:lnTo>
                      <a:pt x="251" y="104"/>
                    </a:lnTo>
                    <a:lnTo>
                      <a:pt x="248" y="97"/>
                    </a:lnTo>
                    <a:lnTo>
                      <a:pt x="244" y="90"/>
                    </a:lnTo>
                    <a:lnTo>
                      <a:pt x="240" y="82"/>
                    </a:lnTo>
                    <a:lnTo>
                      <a:pt x="235" y="76"/>
                    </a:lnTo>
                    <a:lnTo>
                      <a:pt x="225" y="63"/>
                    </a:lnTo>
                    <a:lnTo>
                      <a:pt x="212" y="53"/>
                    </a:lnTo>
                    <a:lnTo>
                      <a:pt x="199" y="44"/>
                    </a:lnTo>
                    <a:lnTo>
                      <a:pt x="184" y="35"/>
                    </a:lnTo>
                    <a:lnTo>
                      <a:pt x="169" y="28"/>
                    </a:lnTo>
                    <a:lnTo>
                      <a:pt x="152" y="22"/>
                    </a:lnTo>
                    <a:lnTo>
                      <a:pt x="135" y="16"/>
                    </a:lnTo>
                    <a:lnTo>
                      <a:pt x="119" y="12"/>
                    </a:lnTo>
                    <a:lnTo>
                      <a:pt x="103" y="8"/>
                    </a:lnTo>
                    <a:lnTo>
                      <a:pt x="72" y="4"/>
                    </a:lnTo>
                    <a:lnTo>
                      <a:pt x="46" y="1"/>
                    </a:lnTo>
                    <a:lnTo>
                      <a:pt x="46" y="1"/>
                    </a:lnTo>
                    <a:lnTo>
                      <a:pt x="40" y="0"/>
                    </a:lnTo>
                    <a:lnTo>
                      <a:pt x="35" y="0"/>
                    </a:lnTo>
                    <a:close/>
                  </a:path>
                </a:pathLst>
              </a:custGeom>
              <a:solidFill>
                <a:srgbClr val="0D0D0D">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sp>
          <p:nvSpPr>
            <p:cNvPr id="90" name="Freeform 118"/>
            <p:cNvSpPr/>
            <p:nvPr/>
          </p:nvSpPr>
          <p:spPr bwMode="auto">
            <a:xfrm flipV="1">
              <a:off x="2267915" y="1971527"/>
              <a:ext cx="1310554" cy="1312181"/>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grpSp>
      <p:cxnSp>
        <p:nvCxnSpPr>
          <p:cNvPr id="96" name="直接连接符 95"/>
          <p:cNvCxnSpPr/>
          <p:nvPr/>
        </p:nvCxnSpPr>
        <p:spPr>
          <a:xfrm>
            <a:off x="4517571" y="3310957"/>
            <a:ext cx="7674429" cy="0"/>
          </a:xfrm>
          <a:prstGeom prst="line">
            <a:avLst/>
          </a:prstGeom>
          <a:ln w="19050">
            <a:solidFill>
              <a:srgbClr val="E6E6E6"/>
            </a:solidFill>
          </a:ln>
        </p:spPr>
        <p:style>
          <a:lnRef idx="1">
            <a:schemeClr val="accent1"/>
          </a:lnRef>
          <a:fillRef idx="0">
            <a:schemeClr val="accent1"/>
          </a:fillRef>
          <a:effectRef idx="0">
            <a:schemeClr val="accent1"/>
          </a:effectRef>
          <a:fontRef idx="minor">
            <a:schemeClr val="tx1"/>
          </a:fontRef>
        </p:style>
      </p:cxnSp>
      <p:sp>
        <p:nvSpPr>
          <p:cNvPr id="99" name="文本框 98"/>
          <p:cNvSpPr txBox="1"/>
          <p:nvPr/>
        </p:nvSpPr>
        <p:spPr>
          <a:xfrm>
            <a:off x="4419108" y="2597763"/>
            <a:ext cx="5088653" cy="645160"/>
          </a:xfrm>
          <a:prstGeom prst="rect">
            <a:avLst/>
          </a:prstGeom>
          <a:noFill/>
        </p:spPr>
        <p:txBody>
          <a:bodyPr wrap="square" rtlCol="0">
            <a:spAutoFit/>
          </a:bodyPr>
          <a:lstStyle/>
          <a:p>
            <a:r>
              <a:rPr lang="zh-CN" altLang="en-US" sz="3600" b="1" spc="300" dirty="0">
                <a:solidFill>
                  <a:srgbClr val="1F4E79"/>
                </a:solidFill>
                <a:cs typeface="+mn-ea"/>
                <a:sym typeface="+mn-lt"/>
              </a:rPr>
              <a:t>对话系统类型</a:t>
            </a:r>
          </a:p>
        </p:txBody>
      </p:sp>
      <p:sp>
        <p:nvSpPr>
          <p:cNvPr id="100" name="矩形 99"/>
          <p:cNvSpPr/>
          <p:nvPr/>
        </p:nvSpPr>
        <p:spPr>
          <a:xfrm>
            <a:off x="4509770" y="3517265"/>
            <a:ext cx="3635375" cy="1076325"/>
          </a:xfrm>
          <a:prstGeom prst="rect">
            <a:avLst/>
          </a:prstGeom>
        </p:spPr>
        <p:txBody>
          <a:bodyPr wrap="square">
            <a:spAutoFit/>
          </a:bodyPr>
          <a:lstStyle/>
          <a:p>
            <a:pPr marL="285750" indent="-285750">
              <a:lnSpc>
                <a:spcPct val="200000"/>
              </a:lnSpc>
              <a:buFont typeface="Wingdings" panose="05000000000000000000" pitchFamily="2" charset="2"/>
              <a:buChar char="n"/>
            </a:pPr>
            <a:r>
              <a:rPr lang="en-US" altLang="zh-CN" sz="1600" dirty="0">
                <a:solidFill>
                  <a:srgbClr val="4679A7"/>
                </a:solidFill>
                <a:cs typeface="+mn-ea"/>
                <a:sym typeface="+mn-lt"/>
              </a:rPr>
              <a:t>任务型对话系统</a:t>
            </a:r>
          </a:p>
          <a:p>
            <a:pPr marL="285750" indent="-285750">
              <a:lnSpc>
                <a:spcPct val="200000"/>
              </a:lnSpc>
              <a:buFont typeface="Wingdings" panose="05000000000000000000" pitchFamily="2" charset="2"/>
              <a:buChar char="n"/>
            </a:pPr>
            <a:r>
              <a:rPr lang="en-US" altLang="zh-CN" sz="1600" dirty="0">
                <a:solidFill>
                  <a:srgbClr val="4679A7"/>
                </a:solidFill>
                <a:cs typeface="+mn-ea"/>
                <a:sym typeface="+mn-lt"/>
              </a:rPr>
              <a:t>非任务型</a:t>
            </a:r>
            <a:r>
              <a:rPr lang="zh-CN" altLang="en-US" sz="1600" dirty="0">
                <a:solidFill>
                  <a:srgbClr val="4679A7"/>
                </a:solidFill>
                <a:cs typeface="+mn-ea"/>
                <a:sym typeface="+mn-lt"/>
              </a:rPr>
              <a:t>（开放型）</a:t>
            </a:r>
            <a:r>
              <a:rPr lang="en-US" altLang="zh-CN" sz="1600" dirty="0">
                <a:solidFill>
                  <a:srgbClr val="4679A7"/>
                </a:solidFill>
                <a:cs typeface="+mn-ea"/>
                <a:sym typeface="+mn-lt"/>
              </a:rPr>
              <a:t>对话系统</a:t>
            </a:r>
          </a:p>
        </p:txBody>
      </p:sp>
      <p:grpSp>
        <p:nvGrpSpPr>
          <p:cNvPr id="117" name="组合 116"/>
          <p:cNvGrpSpPr/>
          <p:nvPr/>
        </p:nvGrpSpPr>
        <p:grpSpPr>
          <a:xfrm>
            <a:off x="7602290" y="2445626"/>
            <a:ext cx="783189" cy="864237"/>
            <a:chOff x="9473648" y="1406690"/>
            <a:chExt cx="1107403" cy="1222002"/>
          </a:xfrm>
        </p:grpSpPr>
        <p:pic>
          <p:nvPicPr>
            <p:cNvPr id="114" name="图片 1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116" name="图片 1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sp>
        <p:nvSpPr>
          <p:cNvPr id="27" name="文本框 26"/>
          <p:cNvSpPr txBox="1"/>
          <p:nvPr/>
        </p:nvSpPr>
        <p:spPr>
          <a:xfrm>
            <a:off x="1379533" y="2603071"/>
            <a:ext cx="914400" cy="707886"/>
          </a:xfrm>
          <a:prstGeom prst="rect">
            <a:avLst/>
          </a:prstGeom>
          <a:noFill/>
        </p:spPr>
        <p:txBody>
          <a:bodyPr wrap="square" rtlCol="0">
            <a:spAutoFit/>
          </a:bodyPr>
          <a:lstStyle/>
          <a:p>
            <a:r>
              <a:rPr lang="en-US" altLang="zh-CN" sz="4000" b="1" dirty="0">
                <a:solidFill>
                  <a:schemeClr val="bg1"/>
                </a:solidFill>
                <a:cs typeface="+mn-ea"/>
                <a:sym typeface="+mn-lt"/>
              </a:rPr>
              <a:t>02</a:t>
            </a:r>
            <a:endParaRPr lang="zh-CN" altLang="en-US" sz="4000" b="1" dirty="0">
              <a:solidFill>
                <a:schemeClr val="bg1"/>
              </a:solidFill>
              <a:cs typeface="+mn-ea"/>
              <a:sym typeface="+mn-lt"/>
            </a:endParaRPr>
          </a:p>
        </p:txBody>
      </p:sp>
      <p:grpSp>
        <p:nvGrpSpPr>
          <p:cNvPr id="28" name="组合 27"/>
          <p:cNvGrpSpPr/>
          <p:nvPr/>
        </p:nvGrpSpPr>
        <p:grpSpPr>
          <a:xfrm>
            <a:off x="9705851" y="-4945"/>
            <a:ext cx="2163386" cy="702231"/>
            <a:chOff x="72964" y="103694"/>
            <a:chExt cx="2163386" cy="702231"/>
          </a:xfrm>
        </p:grpSpPr>
        <p:pic>
          <p:nvPicPr>
            <p:cNvPr id="29" name="图片 2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30" name="文本框 29"/>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96"/>
                                        </p:tgtEl>
                                        <p:attrNameLst>
                                          <p:attrName>style.visibility</p:attrName>
                                        </p:attrNameLst>
                                      </p:cBhvr>
                                      <p:to>
                                        <p:strVal val="visible"/>
                                      </p:to>
                                    </p:set>
                                    <p:animEffect transition="in" filter="wipe(left)">
                                      <p:cBhvr>
                                        <p:cTn id="14" dur="500"/>
                                        <p:tgtEl>
                                          <p:spTgt spid="96"/>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99"/>
                                        </p:tgtEl>
                                        <p:attrNameLst>
                                          <p:attrName>style.visibility</p:attrName>
                                        </p:attrNameLst>
                                      </p:cBhvr>
                                      <p:to>
                                        <p:strVal val="visible"/>
                                      </p:to>
                                    </p:set>
                                    <p:animEffect transition="in" filter="wipe(left)">
                                      <p:cBhvr>
                                        <p:cTn id="18" dur="500"/>
                                        <p:tgtEl>
                                          <p:spTgt spid="99"/>
                                        </p:tgtEl>
                                      </p:cBhvr>
                                    </p:animEffect>
                                  </p:childTnLst>
                                </p:cTn>
                              </p:par>
                              <p:par>
                                <p:cTn id="19" presetID="22" presetClass="entr" presetSubtype="8" fill="hold" nodeType="withEffect">
                                  <p:stCondLst>
                                    <p:cond delay="250"/>
                                  </p:stCondLst>
                                  <p:childTnLst>
                                    <p:set>
                                      <p:cBhvr>
                                        <p:cTn id="20" dur="1" fill="hold">
                                          <p:stCondLst>
                                            <p:cond delay="0"/>
                                          </p:stCondLst>
                                        </p:cTn>
                                        <p:tgtEl>
                                          <p:spTgt spid="117"/>
                                        </p:tgtEl>
                                        <p:attrNameLst>
                                          <p:attrName>style.visibility</p:attrName>
                                        </p:attrNameLst>
                                      </p:cBhvr>
                                      <p:to>
                                        <p:strVal val="visible"/>
                                      </p:to>
                                    </p:set>
                                    <p:animEffect transition="in" filter="wipe(left)">
                                      <p:cBhvr>
                                        <p:cTn id="21" dur="250"/>
                                        <p:tgtEl>
                                          <p:spTgt spid="117"/>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100"/>
                                        </p:tgtEl>
                                        <p:attrNameLst>
                                          <p:attrName>style.visibility</p:attrName>
                                        </p:attrNameLst>
                                      </p:cBhvr>
                                      <p:to>
                                        <p:strVal val="visible"/>
                                      </p:to>
                                    </p:set>
                                    <p:animEffect transition="in" filter="fade">
                                      <p:cBhvr>
                                        <p:cTn id="25"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100" grpId="0"/>
      <p:bldP spid="2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645190" y="809954"/>
            <a:ext cx="5619939" cy="5611575"/>
            <a:chOff x="516894" y="933250"/>
            <a:chExt cx="5796566" cy="5787939"/>
          </a:xfrm>
        </p:grpSpPr>
        <p:pic>
          <p:nvPicPr>
            <p:cNvPr id="17" name="图片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0197" y="1403947"/>
              <a:ext cx="5535803" cy="5317242"/>
            </a:xfrm>
            <a:prstGeom prst="rect">
              <a:avLst/>
            </a:prstGeom>
          </p:spPr>
        </p:pic>
        <p:cxnSp>
          <p:nvCxnSpPr>
            <p:cNvPr id="19" name="直接连接符 18"/>
            <p:cNvCxnSpPr/>
            <p:nvPr/>
          </p:nvCxnSpPr>
          <p:spPr>
            <a:xfrm>
              <a:off x="516894" y="3424286"/>
              <a:ext cx="5579106" cy="0"/>
            </a:xfrm>
            <a:prstGeom prst="line">
              <a:avLst/>
            </a:prstGeom>
            <a:ln w="57150">
              <a:solidFill>
                <a:srgbClr val="F2F2F2"/>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4552678" y="933250"/>
              <a:ext cx="0" cy="2491036"/>
            </a:xfrm>
            <a:prstGeom prst="line">
              <a:avLst/>
            </a:prstGeom>
            <a:ln w="57150">
              <a:solidFill>
                <a:srgbClr val="F2F2F2"/>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3130802" y="3424286"/>
              <a:ext cx="0" cy="3268069"/>
            </a:xfrm>
            <a:prstGeom prst="line">
              <a:avLst/>
            </a:prstGeom>
            <a:ln w="57150">
              <a:solidFill>
                <a:srgbClr val="F2F2F2"/>
              </a:solidFill>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5715046" y="3414859"/>
              <a:ext cx="598414" cy="330633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61" name="MH_Text_1"/>
          <p:cNvSpPr>
            <a:spLocks noChangeArrowheads="1"/>
          </p:cNvSpPr>
          <p:nvPr>
            <p:custDataLst>
              <p:tags r:id="rId1"/>
            </p:custDataLst>
          </p:nvPr>
        </p:nvSpPr>
        <p:spPr bwMode="auto">
          <a:xfrm>
            <a:off x="6360160" y="1233805"/>
            <a:ext cx="4893310" cy="518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defRPr/>
            </a:pPr>
            <a:r>
              <a:rPr lang="en-US" sz="2000" dirty="0">
                <a:solidFill>
                  <a:schemeClr val="tx1">
                    <a:lumMod val="65000"/>
                    <a:lumOff val="35000"/>
                  </a:schemeClr>
                </a:solidFill>
                <a:latin typeface="+mn-lt"/>
                <a:ea typeface="+mn-ea"/>
                <a:cs typeface="+mn-ea"/>
                <a:sym typeface="+mn-lt"/>
              </a:rPr>
              <a:t>    </a:t>
            </a:r>
            <a:r>
              <a:rPr sz="2000" dirty="0">
                <a:solidFill>
                  <a:schemeClr val="tx1">
                    <a:lumMod val="65000"/>
                    <a:lumOff val="35000"/>
                  </a:schemeClr>
                </a:solidFill>
                <a:latin typeface="+mn-lt"/>
                <a:ea typeface="+mn-ea"/>
                <a:cs typeface="+mn-ea"/>
                <a:sym typeface="+mn-lt"/>
              </a:rPr>
              <a:t>任务型对话系统面向垂直领域，目的是使用尽可能少的对话轮数帮助用户完成预定任务或动作，例如预定机票、酒店和餐馆等</a:t>
            </a:r>
            <a:r>
              <a:rPr lang="zh-CN" sz="2000" dirty="0">
                <a:solidFill>
                  <a:schemeClr val="tx1">
                    <a:lumMod val="65000"/>
                    <a:lumOff val="35000"/>
                  </a:schemeClr>
                </a:solidFill>
                <a:latin typeface="+mn-lt"/>
                <a:ea typeface="+mn-ea"/>
                <a:cs typeface="+mn-ea"/>
                <a:sym typeface="+mn-lt"/>
              </a:rPr>
              <a:t>。</a:t>
            </a:r>
            <a:r>
              <a:rPr sz="2000" dirty="0">
                <a:solidFill>
                  <a:schemeClr val="tx1">
                    <a:lumMod val="65000"/>
                    <a:lumOff val="35000"/>
                  </a:schemeClr>
                </a:solidFill>
                <a:latin typeface="+mn-lt"/>
                <a:ea typeface="+mn-ea"/>
                <a:cs typeface="+mn-ea"/>
                <a:sym typeface="+mn-lt"/>
              </a:rPr>
              <a:t>大多数任务型对话系统对话数据规模较小，难以通过大量数据进行模型训练，前期需用手工制定的规则解决冷启动问题，这使得对话系统的构建变得昂贵和耗时，限制了对话系统在其他领域的使用</a:t>
            </a:r>
            <a:r>
              <a:rPr lang="zh-CN" sz="2000" dirty="0">
                <a:solidFill>
                  <a:schemeClr val="tx1">
                    <a:lumMod val="65000"/>
                    <a:lumOff val="35000"/>
                  </a:schemeClr>
                </a:solidFill>
                <a:latin typeface="+mn-lt"/>
                <a:ea typeface="+mn-ea"/>
                <a:cs typeface="+mn-ea"/>
                <a:sym typeface="+mn-lt"/>
              </a:rPr>
              <a:t>。</a:t>
            </a:r>
          </a:p>
          <a:p>
            <a:pPr algn="just">
              <a:lnSpc>
                <a:spcPct val="150000"/>
              </a:lnSpc>
              <a:defRPr/>
            </a:pPr>
            <a:endParaRPr lang="zh-CN" sz="2000" dirty="0">
              <a:solidFill>
                <a:schemeClr val="tx1">
                  <a:lumMod val="65000"/>
                  <a:lumOff val="35000"/>
                </a:schemeClr>
              </a:solidFill>
              <a:latin typeface="+mn-lt"/>
              <a:ea typeface="+mn-ea"/>
              <a:cs typeface="+mn-ea"/>
              <a:sym typeface="+mn-lt"/>
            </a:endParaRPr>
          </a:p>
        </p:txBody>
      </p:sp>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对话系统类型</a:t>
            </a:r>
            <a:endParaRPr lang="en-US" altLang="zh-CN" sz="2800" b="1" spc="300" dirty="0">
              <a:solidFill>
                <a:srgbClr val="1F4E79"/>
              </a:solidFill>
              <a:cs typeface="+mn-ea"/>
              <a:sym typeface="+mn-lt"/>
            </a:endParaRPr>
          </a:p>
        </p:txBody>
      </p:sp>
      <p:grpSp>
        <p:nvGrpSpPr>
          <p:cNvPr id="60" name="组合 59"/>
          <p:cNvGrpSpPr/>
          <p:nvPr/>
        </p:nvGrpSpPr>
        <p:grpSpPr>
          <a:xfrm>
            <a:off x="4307752" y="165645"/>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61"/>
                                        </p:tgtEl>
                                        <p:attrNameLst>
                                          <p:attrName>style.visibility</p:attrName>
                                        </p:attrNameLst>
                                      </p:cBhvr>
                                      <p:to>
                                        <p:strVal val="visible"/>
                                      </p:to>
                                    </p:set>
                                    <p:animEffect transition="in" filter="randombar(horizontal)">
                                      <p:cBhvr>
                                        <p:cTn id="11"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645190" y="809954"/>
            <a:ext cx="5619939" cy="5611575"/>
            <a:chOff x="516894" y="933250"/>
            <a:chExt cx="5796566" cy="5787939"/>
          </a:xfrm>
        </p:grpSpPr>
        <p:pic>
          <p:nvPicPr>
            <p:cNvPr id="17" name="图片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0197" y="1403947"/>
              <a:ext cx="5535803" cy="5317242"/>
            </a:xfrm>
            <a:prstGeom prst="rect">
              <a:avLst/>
            </a:prstGeom>
          </p:spPr>
        </p:pic>
        <p:cxnSp>
          <p:nvCxnSpPr>
            <p:cNvPr id="19" name="直接连接符 18"/>
            <p:cNvCxnSpPr/>
            <p:nvPr/>
          </p:nvCxnSpPr>
          <p:spPr>
            <a:xfrm>
              <a:off x="516894" y="3424286"/>
              <a:ext cx="5579106" cy="0"/>
            </a:xfrm>
            <a:prstGeom prst="line">
              <a:avLst/>
            </a:prstGeom>
            <a:ln w="57150">
              <a:solidFill>
                <a:srgbClr val="F2F2F2"/>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4552678" y="933250"/>
              <a:ext cx="0" cy="2491036"/>
            </a:xfrm>
            <a:prstGeom prst="line">
              <a:avLst/>
            </a:prstGeom>
            <a:ln w="57150">
              <a:solidFill>
                <a:srgbClr val="F2F2F2"/>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3130802" y="3424286"/>
              <a:ext cx="0" cy="3268069"/>
            </a:xfrm>
            <a:prstGeom prst="line">
              <a:avLst/>
            </a:prstGeom>
            <a:ln w="57150">
              <a:solidFill>
                <a:srgbClr val="F2F2F2"/>
              </a:solidFill>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5715046" y="3414859"/>
              <a:ext cx="598414" cy="330633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61" name="MH_Text_1"/>
          <p:cNvSpPr>
            <a:spLocks noChangeArrowheads="1"/>
          </p:cNvSpPr>
          <p:nvPr>
            <p:custDataLst>
              <p:tags r:id="rId1"/>
            </p:custDataLst>
          </p:nvPr>
        </p:nvSpPr>
        <p:spPr bwMode="auto">
          <a:xfrm>
            <a:off x="6360160" y="1233805"/>
            <a:ext cx="5339080" cy="518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defRPr/>
            </a:pPr>
            <a:r>
              <a:rPr lang="en-US" sz="2000" dirty="0">
                <a:solidFill>
                  <a:schemeClr val="tx1">
                    <a:lumMod val="65000"/>
                    <a:lumOff val="35000"/>
                  </a:schemeClr>
                </a:solidFill>
                <a:latin typeface="+mn-lt"/>
                <a:ea typeface="+mn-ea"/>
                <a:cs typeface="+mn-ea"/>
                <a:sym typeface="+mn-lt"/>
              </a:rPr>
              <a:t>    </a:t>
            </a:r>
            <a:r>
              <a:rPr lang="zh-CN" sz="2000" dirty="0">
                <a:solidFill>
                  <a:schemeClr val="tx1">
                    <a:lumMod val="65000"/>
                    <a:lumOff val="35000"/>
                  </a:schemeClr>
                </a:solidFill>
                <a:latin typeface="+mn-lt"/>
                <a:ea typeface="+mn-ea"/>
                <a:cs typeface="+mn-ea"/>
                <a:sym typeface="+mn-lt"/>
              </a:rPr>
              <a:t>非任务型对话系统面向开放领域，要求其回复具有一致性、多样化和个性化。由于话题自由，因此对系统的知识要求极高。实际的非任务型对话系统容易产生“安全回复”问题，如“我不知道”，“我也是”，“好的”等，使得聊天机器人的大多数答案趋近相同。同时，聊天是一个连续交互的过程，句子的语义需要结合对话上下文才能确定。但目前非任务型对话系统的语料大多是从社交网络爬虫所得，缺乏多轮对话相关的上下文语料，导致非任务型对话系统难以保持上下文信息的一致性。</a:t>
            </a:r>
          </a:p>
          <a:p>
            <a:pPr algn="just">
              <a:lnSpc>
                <a:spcPct val="150000"/>
              </a:lnSpc>
              <a:defRPr/>
            </a:pPr>
            <a:endParaRPr lang="zh-CN" sz="2000" dirty="0">
              <a:solidFill>
                <a:schemeClr val="tx1">
                  <a:lumMod val="65000"/>
                  <a:lumOff val="35000"/>
                </a:schemeClr>
              </a:solidFill>
              <a:latin typeface="+mn-lt"/>
              <a:ea typeface="+mn-ea"/>
              <a:cs typeface="+mn-ea"/>
              <a:sym typeface="+mn-lt"/>
            </a:endParaRPr>
          </a:p>
          <a:p>
            <a:pPr algn="just">
              <a:lnSpc>
                <a:spcPct val="150000"/>
              </a:lnSpc>
              <a:defRPr/>
            </a:pPr>
            <a:endParaRPr lang="zh-CN" sz="2000" dirty="0">
              <a:solidFill>
                <a:schemeClr val="tx1">
                  <a:lumMod val="65000"/>
                  <a:lumOff val="35000"/>
                </a:schemeClr>
              </a:solidFill>
              <a:latin typeface="+mn-lt"/>
              <a:ea typeface="+mn-ea"/>
              <a:cs typeface="+mn-ea"/>
              <a:sym typeface="+mn-lt"/>
            </a:endParaRPr>
          </a:p>
        </p:txBody>
      </p:sp>
      <p:sp>
        <p:nvSpPr>
          <p:cNvPr id="57" name="직사각형 45"/>
          <p:cNvSpPr/>
          <p:nvPr/>
        </p:nvSpPr>
        <p:spPr>
          <a:xfrm>
            <a:off x="1540920" y="660031"/>
            <a:ext cx="10650252" cy="870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59" name="文本框 58"/>
          <p:cNvSpPr txBox="1"/>
          <p:nvPr/>
        </p:nvSpPr>
        <p:spPr>
          <a:xfrm>
            <a:off x="1420418" y="136811"/>
            <a:ext cx="4407787" cy="523220"/>
          </a:xfrm>
          <a:prstGeom prst="rect">
            <a:avLst/>
          </a:prstGeom>
          <a:noFill/>
        </p:spPr>
        <p:txBody>
          <a:bodyPr wrap="square" rtlCol="0">
            <a:spAutoFit/>
          </a:bodyPr>
          <a:lstStyle/>
          <a:p>
            <a:pPr marL="179705" lvl="0"/>
            <a:r>
              <a:rPr lang="zh-CN" altLang="en-US" sz="2800" b="1" spc="300">
                <a:solidFill>
                  <a:srgbClr val="1F4E79"/>
                </a:solidFill>
                <a:cs typeface="+mn-ea"/>
                <a:sym typeface="+mn-lt"/>
              </a:rPr>
              <a:t>对话系统类型</a:t>
            </a:r>
            <a:endParaRPr lang="en-US" altLang="zh-CN" sz="2800" b="1" spc="300" dirty="0">
              <a:solidFill>
                <a:srgbClr val="1F4E79"/>
              </a:solidFill>
              <a:cs typeface="+mn-ea"/>
              <a:sym typeface="+mn-lt"/>
            </a:endParaRPr>
          </a:p>
        </p:txBody>
      </p:sp>
      <p:grpSp>
        <p:nvGrpSpPr>
          <p:cNvPr id="60" name="组合 59"/>
          <p:cNvGrpSpPr/>
          <p:nvPr/>
        </p:nvGrpSpPr>
        <p:grpSpPr>
          <a:xfrm>
            <a:off x="4307752" y="165645"/>
            <a:ext cx="487488" cy="537935"/>
            <a:chOff x="9473648" y="1406690"/>
            <a:chExt cx="1107403" cy="1222002"/>
          </a:xfrm>
        </p:grpSpPr>
        <p:pic>
          <p:nvPicPr>
            <p:cNvPr id="62" name="图片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73648" y="1406690"/>
              <a:ext cx="589595" cy="874500"/>
            </a:xfrm>
            <a:prstGeom prst="rect">
              <a:avLst/>
            </a:prstGeom>
          </p:spPr>
        </p:pic>
        <p:pic>
          <p:nvPicPr>
            <p:cNvPr id="63" name="图片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417749">
              <a:off x="9514159" y="1933688"/>
              <a:ext cx="1066892" cy="695004"/>
            </a:xfrm>
            <a:prstGeom prst="rect">
              <a:avLst/>
            </a:prstGeom>
          </p:spPr>
        </p:pic>
      </p:grpSp>
      <p:grpSp>
        <p:nvGrpSpPr>
          <p:cNvPr id="64" name="组合 63"/>
          <p:cNvGrpSpPr/>
          <p:nvPr/>
        </p:nvGrpSpPr>
        <p:grpSpPr>
          <a:xfrm>
            <a:off x="0" y="0"/>
            <a:ext cx="1376624" cy="1371254"/>
            <a:chOff x="0" y="0"/>
            <a:chExt cx="1376624" cy="1371254"/>
          </a:xfrm>
        </p:grpSpPr>
        <p:sp>
          <p:nvSpPr>
            <p:cNvPr id="65" name="Freeform 113"/>
            <p:cNvSpPr/>
            <p:nvPr/>
          </p:nvSpPr>
          <p:spPr bwMode="auto">
            <a:xfrm>
              <a:off x="828" y="413"/>
              <a:ext cx="666001" cy="666002"/>
            </a:xfrm>
            <a:custGeom>
              <a:avLst/>
              <a:gdLst>
                <a:gd name="T0" fmla="*/ 806 w 806"/>
                <a:gd name="T1" fmla="*/ 806 h 806"/>
                <a:gd name="T2" fmla="*/ 0 w 806"/>
                <a:gd name="T3" fmla="*/ 0 h 806"/>
                <a:gd name="T4" fmla="*/ 806 w 806"/>
                <a:gd name="T5" fmla="*/ 0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806" y="0"/>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6" name="Freeform 114"/>
            <p:cNvSpPr/>
            <p:nvPr/>
          </p:nvSpPr>
          <p:spPr bwMode="auto">
            <a:xfrm>
              <a:off x="828" y="413"/>
              <a:ext cx="666001" cy="666002"/>
            </a:xfrm>
            <a:custGeom>
              <a:avLst/>
              <a:gdLst>
                <a:gd name="T0" fmla="*/ 806 w 806"/>
                <a:gd name="T1" fmla="*/ 0 h 806"/>
                <a:gd name="T2" fmla="*/ 0 w 806"/>
                <a:gd name="T3" fmla="*/ 806 h 806"/>
                <a:gd name="T4" fmla="*/ 806 w 806"/>
                <a:gd name="T5" fmla="*/ 806 h 806"/>
                <a:gd name="T6" fmla="*/ 806 w 806"/>
                <a:gd name="T7" fmla="*/ 0 h 806"/>
              </a:gdLst>
              <a:ahLst/>
              <a:cxnLst>
                <a:cxn ang="0">
                  <a:pos x="T0" y="T1"/>
                </a:cxn>
                <a:cxn ang="0">
                  <a:pos x="T2" y="T3"/>
                </a:cxn>
                <a:cxn ang="0">
                  <a:pos x="T4" y="T5"/>
                </a:cxn>
                <a:cxn ang="0">
                  <a:pos x="T6" y="T7"/>
                </a:cxn>
              </a:cxnLst>
              <a:rect l="0" t="0" r="r" b="b"/>
              <a:pathLst>
                <a:path w="806" h="806">
                  <a:moveTo>
                    <a:pt x="806" y="0"/>
                  </a:moveTo>
                  <a:lnTo>
                    <a:pt x="0" y="806"/>
                  </a:lnTo>
                  <a:lnTo>
                    <a:pt x="806" y="806"/>
                  </a:lnTo>
                  <a:lnTo>
                    <a:pt x="806"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7" name="Freeform 115"/>
            <p:cNvSpPr/>
            <p:nvPr/>
          </p:nvSpPr>
          <p:spPr bwMode="auto">
            <a:xfrm>
              <a:off x="704012" y="413"/>
              <a:ext cx="666001" cy="666002"/>
            </a:xfrm>
            <a:custGeom>
              <a:avLst/>
              <a:gdLst>
                <a:gd name="T0" fmla="*/ 806 w 806"/>
                <a:gd name="T1" fmla="*/ 806 h 806"/>
                <a:gd name="T2" fmla="*/ 0 w 806"/>
                <a:gd name="T3" fmla="*/ 0 h 806"/>
                <a:gd name="T4" fmla="*/ 0 w 806"/>
                <a:gd name="T5" fmla="*/ 806 h 806"/>
                <a:gd name="T6" fmla="*/ 806 w 806"/>
                <a:gd name="T7" fmla="*/ 806 h 806"/>
              </a:gdLst>
              <a:ahLst/>
              <a:cxnLst>
                <a:cxn ang="0">
                  <a:pos x="T0" y="T1"/>
                </a:cxn>
                <a:cxn ang="0">
                  <a:pos x="T2" y="T3"/>
                </a:cxn>
                <a:cxn ang="0">
                  <a:pos x="T4" y="T5"/>
                </a:cxn>
                <a:cxn ang="0">
                  <a:pos x="T6" y="T7"/>
                </a:cxn>
              </a:cxnLst>
              <a:rect l="0" t="0" r="r" b="b"/>
              <a:pathLst>
                <a:path w="806" h="806">
                  <a:moveTo>
                    <a:pt x="806" y="806"/>
                  </a:moveTo>
                  <a:lnTo>
                    <a:pt x="0" y="0"/>
                  </a:lnTo>
                  <a:lnTo>
                    <a:pt x="0" y="806"/>
                  </a:lnTo>
                  <a:lnTo>
                    <a:pt x="806" y="806"/>
                  </a:lnTo>
                  <a:close/>
                </a:path>
              </a:pathLst>
            </a:custGeom>
            <a:solidFill>
              <a:srgbClr val="7F7F7F">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68" name="Freeform 117"/>
            <p:cNvSpPr/>
            <p:nvPr/>
          </p:nvSpPr>
          <p:spPr bwMode="auto">
            <a:xfrm>
              <a:off x="704012" y="704426"/>
              <a:ext cx="666001" cy="666828"/>
            </a:xfrm>
            <a:custGeom>
              <a:avLst/>
              <a:gdLst>
                <a:gd name="T0" fmla="*/ 0 w 806"/>
                <a:gd name="T1" fmla="*/ 807 h 807"/>
                <a:gd name="T2" fmla="*/ 806 w 806"/>
                <a:gd name="T3" fmla="*/ 0 h 807"/>
                <a:gd name="T4" fmla="*/ 0 w 806"/>
                <a:gd name="T5" fmla="*/ 0 h 807"/>
                <a:gd name="T6" fmla="*/ 0 w 806"/>
                <a:gd name="T7" fmla="*/ 807 h 807"/>
              </a:gdLst>
              <a:ahLst/>
              <a:cxnLst>
                <a:cxn ang="0">
                  <a:pos x="T0" y="T1"/>
                </a:cxn>
                <a:cxn ang="0">
                  <a:pos x="T2" y="T3"/>
                </a:cxn>
                <a:cxn ang="0">
                  <a:pos x="T4" y="T5"/>
                </a:cxn>
                <a:cxn ang="0">
                  <a:pos x="T6" y="T7"/>
                </a:cxn>
              </a:cxnLst>
              <a:rect l="0" t="0" r="r" b="b"/>
              <a:pathLst>
                <a:path w="806" h="807">
                  <a:moveTo>
                    <a:pt x="0" y="807"/>
                  </a:moveTo>
                  <a:lnTo>
                    <a:pt x="806" y="0"/>
                  </a:lnTo>
                  <a:lnTo>
                    <a:pt x="0" y="0"/>
                  </a:lnTo>
                  <a:lnTo>
                    <a:pt x="0"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69" name="Freeform 120"/>
            <p:cNvSpPr/>
            <p:nvPr/>
          </p:nvSpPr>
          <p:spPr bwMode="auto">
            <a:xfrm>
              <a:off x="0" y="704426"/>
              <a:ext cx="666828" cy="666828"/>
            </a:xfrm>
            <a:custGeom>
              <a:avLst/>
              <a:gdLst>
                <a:gd name="T0" fmla="*/ 807 w 807"/>
                <a:gd name="T1" fmla="*/ 807 h 807"/>
                <a:gd name="T2" fmla="*/ 0 w 807"/>
                <a:gd name="T3" fmla="*/ 0 h 807"/>
                <a:gd name="T4" fmla="*/ 807 w 807"/>
                <a:gd name="T5" fmla="*/ 0 h 807"/>
                <a:gd name="T6" fmla="*/ 807 w 807"/>
                <a:gd name="T7" fmla="*/ 807 h 807"/>
              </a:gdLst>
              <a:ahLst/>
              <a:cxnLst>
                <a:cxn ang="0">
                  <a:pos x="T0" y="T1"/>
                </a:cxn>
                <a:cxn ang="0">
                  <a:pos x="T2" y="T3"/>
                </a:cxn>
                <a:cxn ang="0">
                  <a:pos x="T4" y="T5"/>
                </a:cxn>
                <a:cxn ang="0">
                  <a:pos x="T6" y="T7"/>
                </a:cxn>
              </a:cxnLst>
              <a:rect l="0" t="0" r="r" b="b"/>
              <a:pathLst>
                <a:path w="807" h="807">
                  <a:moveTo>
                    <a:pt x="807" y="807"/>
                  </a:moveTo>
                  <a:lnTo>
                    <a:pt x="0" y="0"/>
                  </a:lnTo>
                  <a:lnTo>
                    <a:pt x="807" y="0"/>
                  </a:lnTo>
                  <a:lnTo>
                    <a:pt x="807" y="807"/>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sp>
          <p:nvSpPr>
            <p:cNvPr id="70" name="Freeform 118"/>
            <p:cNvSpPr/>
            <p:nvPr/>
          </p:nvSpPr>
          <p:spPr bwMode="auto">
            <a:xfrm>
              <a:off x="704012" y="704426"/>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1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a:endParaRPr lang="ko-KR" altLang="en-US">
                <a:cs typeface="+mn-ea"/>
                <a:sym typeface="+mn-lt"/>
              </a:endParaRPr>
            </a:p>
          </p:txBody>
        </p:sp>
        <p:sp>
          <p:nvSpPr>
            <p:cNvPr id="71" name="Freeform 118"/>
            <p:cNvSpPr/>
            <p:nvPr/>
          </p:nvSpPr>
          <p:spPr bwMode="auto">
            <a:xfrm flipV="1">
              <a:off x="710623" y="0"/>
              <a:ext cx="666001" cy="666828"/>
            </a:xfrm>
            <a:custGeom>
              <a:avLst/>
              <a:gdLst>
                <a:gd name="T0" fmla="*/ 0 w 806"/>
                <a:gd name="T1" fmla="*/ 0 h 807"/>
                <a:gd name="T2" fmla="*/ 806 w 806"/>
                <a:gd name="T3" fmla="*/ 807 h 807"/>
                <a:gd name="T4" fmla="*/ 0 w 806"/>
                <a:gd name="T5" fmla="*/ 807 h 807"/>
                <a:gd name="T6" fmla="*/ 0 w 806"/>
                <a:gd name="T7" fmla="*/ 0 h 807"/>
              </a:gdLst>
              <a:ahLst/>
              <a:cxnLst>
                <a:cxn ang="0">
                  <a:pos x="T0" y="T1"/>
                </a:cxn>
                <a:cxn ang="0">
                  <a:pos x="T2" y="T3"/>
                </a:cxn>
                <a:cxn ang="0">
                  <a:pos x="T4" y="T5"/>
                </a:cxn>
                <a:cxn ang="0">
                  <a:pos x="T6" y="T7"/>
                </a:cxn>
              </a:cxnLst>
              <a:rect l="0" t="0" r="r" b="b"/>
              <a:pathLst>
                <a:path w="806" h="807">
                  <a:moveTo>
                    <a:pt x="0" y="0"/>
                  </a:moveTo>
                  <a:lnTo>
                    <a:pt x="806" y="807"/>
                  </a:lnTo>
                  <a:lnTo>
                    <a:pt x="0" y="807"/>
                  </a:lnTo>
                  <a:lnTo>
                    <a:pt x="0" y="0"/>
                  </a:lnTo>
                  <a:close/>
                </a:path>
              </a:pathLst>
            </a:custGeom>
            <a:solidFill>
              <a:srgbClr val="1F4E79">
                <a:alpha val="50196"/>
              </a:srgbClr>
            </a:solidFill>
            <a:ln>
              <a:noFill/>
            </a:ln>
          </p:spPr>
          <p:txBody>
            <a:bodyPr vert="horz" wrap="square" lIns="91440" tIns="45720" rIns="91440" bIns="45720" numCol="1" anchor="t" anchorCtr="0" compatLnSpc="1"/>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a:cs typeface="+mn-ea"/>
                <a:sym typeface="+mn-lt"/>
              </a:endParaRPr>
            </a:p>
          </p:txBody>
        </p:sp>
      </p:grpSp>
      <p:grpSp>
        <p:nvGrpSpPr>
          <p:cNvPr id="72" name="组合 71"/>
          <p:cNvGrpSpPr/>
          <p:nvPr/>
        </p:nvGrpSpPr>
        <p:grpSpPr>
          <a:xfrm>
            <a:off x="9705851" y="-4945"/>
            <a:ext cx="2163386" cy="702231"/>
            <a:chOff x="72964" y="103694"/>
            <a:chExt cx="2163386" cy="702231"/>
          </a:xfrm>
        </p:grpSpPr>
        <p:pic>
          <p:nvPicPr>
            <p:cNvPr id="73" name="图片 7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4" y="103694"/>
              <a:ext cx="702231" cy="702231"/>
            </a:xfrm>
            <a:prstGeom prst="rect">
              <a:avLst/>
            </a:prstGeom>
          </p:spPr>
        </p:pic>
        <p:sp>
          <p:nvSpPr>
            <p:cNvPr id="74" name="文本框 73"/>
            <p:cNvSpPr txBox="1"/>
            <p:nvPr/>
          </p:nvSpPr>
          <p:spPr>
            <a:xfrm>
              <a:off x="775195" y="285532"/>
              <a:ext cx="1461155" cy="338554"/>
            </a:xfrm>
            <a:prstGeom prst="rect">
              <a:avLst/>
            </a:prstGeom>
            <a:noFill/>
          </p:spPr>
          <p:txBody>
            <a:bodyPr wrap="square" rtlCol="0">
              <a:spAutoFit/>
            </a:bodyPr>
            <a:lstStyle/>
            <a:p>
              <a:r>
                <a:rPr lang="zh-CN" altLang="en-US" sz="1600" dirty="0">
                  <a:solidFill>
                    <a:srgbClr val="132E65"/>
                  </a:solidFill>
                  <a:latin typeface="华文行楷" panose="02010800040101010101" pitchFamily="2" charset="-122"/>
                  <a:ea typeface="华文行楷" panose="02010800040101010101" pitchFamily="2" charset="-122"/>
                </a:rPr>
                <a:t>天津科技大学</a:t>
              </a:r>
              <a:endParaRPr lang="en-US" altLang="zh-CN" sz="1600" dirty="0">
                <a:solidFill>
                  <a:srgbClr val="132E65"/>
                </a:solidFill>
                <a:latin typeface="华文行楷" panose="02010800040101010101" pitchFamily="2" charset="-122"/>
                <a:ea typeface="华文行楷" panose="020108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61"/>
                                        </p:tgtEl>
                                        <p:attrNameLst>
                                          <p:attrName>style.visibility</p:attrName>
                                        </p:attrNameLst>
                                      </p:cBhvr>
                                      <p:to>
                                        <p:strVal val="visible"/>
                                      </p:to>
                                    </p:set>
                                    <p:animEffect transition="in" filter="randombar(horizontal)">
                                      <p:cBhvr>
                                        <p:cTn id="11"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简约淡色系教学课件答辩PPT模板"/>
  <p:tag name="ISPRING_FIRST_PUBLISH" val="1"/>
</p:tagLst>
</file>

<file path=ppt/tags/tag10.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Text"/>
  <p:tag name="MH_ORDER" val="1"/>
</p:tagLst>
</file>

<file path=ppt/tags/tag11.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12.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13.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7"/>
</p:tagLst>
</file>

<file path=ppt/tags/tag14.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4"/>
</p:tagLst>
</file>

<file path=ppt/tags/tag15.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Text"/>
  <p:tag name="MH_ORDER" val="1"/>
</p:tagLst>
</file>

<file path=ppt/tags/tag16.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5"/>
</p:tagLst>
</file>

<file path=ppt/tags/tag17.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6"/>
</p:tagLst>
</file>

<file path=ppt/tags/tag18.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Text"/>
  <p:tag name="MH_ORDER" val="1"/>
</p:tagLst>
</file>

<file path=ppt/tags/tag19.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2.xml><?xml version="1.0" encoding="utf-8"?>
<p:tagLst xmlns:a="http://schemas.openxmlformats.org/drawingml/2006/main" xmlns:r="http://schemas.openxmlformats.org/officeDocument/2006/relationships" xmlns:p="http://schemas.openxmlformats.org/presentationml/2006/main">
  <p:tag name="MH" val="20180626171742"/>
  <p:tag name="MH_LIBRARY" val="GRAPHIC"/>
  <p:tag name="MH_TYPE" val="Other"/>
  <p:tag name="MH_ORDER" val="1"/>
</p:tagLst>
</file>

<file path=ppt/tags/tag20.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Text"/>
  <p:tag name="MH_ORDER" val="1"/>
</p:tagLst>
</file>

<file path=ppt/tags/tag21.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Text"/>
  <p:tag name="MH_ORDER" val="1"/>
</p:tagLst>
</file>

<file path=ppt/tags/tag22.xml><?xml version="1.0" encoding="utf-8"?>
<p:tagLst xmlns:a="http://schemas.openxmlformats.org/drawingml/2006/main" xmlns:r="http://schemas.openxmlformats.org/officeDocument/2006/relationships" xmlns:p="http://schemas.openxmlformats.org/presentationml/2006/main">
  <p:tag name="KSO_WM_UNIT_TABLE_BEAUTIFY" val="smartTable{775bbf60-b756-4fcf-a049-085beb052d96}"/>
  <p:tag name="TABLE_ENDDRAG_ORIGIN_RECT" val="655*334"/>
  <p:tag name="TABLE_ENDDRAG_RECT" val="144*112*655*334"/>
</p:tagLst>
</file>

<file path=ppt/tags/tag23.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24.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25.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26.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27.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28.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29.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3.xml><?xml version="1.0" encoding="utf-8"?>
<p:tagLst xmlns:a="http://schemas.openxmlformats.org/drawingml/2006/main" xmlns:r="http://schemas.openxmlformats.org/officeDocument/2006/relationships" xmlns:p="http://schemas.openxmlformats.org/presentationml/2006/main">
  <p:tag name="MH" val="20180626171742"/>
  <p:tag name="MH_LIBRARY" val="GRAPHIC"/>
  <p:tag name="MH_TYPE" val="Other"/>
  <p:tag name="MH_ORDER" val="2"/>
</p:tagLst>
</file>

<file path=ppt/tags/tag30.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31.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32.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33.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34.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35.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36.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37.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38.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39.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4.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4"/>
</p:tagLst>
</file>

<file path=ppt/tags/tag40.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41.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42.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43.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44.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45.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46.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47.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48.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49.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5"/>
</p:tagLst>
</file>

<file path=ppt/tags/tag50.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51.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52.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53.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54.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55.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56.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57.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Text"/>
  <p:tag name="MH_ORDER" val="1"/>
</p:tagLst>
</file>

<file path=ppt/tags/tag58.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5"/>
</p:tagLst>
</file>

<file path=ppt/tags/tag59.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6"/>
</p:tagLst>
</file>

<file path=ppt/tags/tag6.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6"/>
</p:tagLst>
</file>

<file path=ppt/tags/tag60.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Text"/>
  <p:tag name="MH_ORDER" val="1"/>
</p:tagLst>
</file>

<file path=ppt/tags/tag61.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62.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5"/>
</p:tagLst>
</file>

<file path=ppt/tags/tag63.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6"/>
</p:tagLst>
</file>

<file path=ppt/tags/tag64.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Text"/>
  <p:tag name="MH_ORDER" val="1"/>
</p:tagLst>
</file>

<file path=ppt/tags/tag65.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66.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5"/>
</p:tagLst>
</file>

<file path=ppt/tags/tag67.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6"/>
</p:tagLst>
</file>

<file path=ppt/tags/tag68.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Text"/>
  <p:tag name="MH_ORDER" val="1"/>
</p:tagLst>
</file>

<file path=ppt/tags/tag69.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7.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7"/>
</p:tagLst>
</file>

<file path=ppt/tags/tag70.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5"/>
</p:tagLst>
</file>

<file path=ppt/tags/tag71.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Other"/>
  <p:tag name="MH_ORDER" val="6"/>
</p:tagLst>
</file>

<file path=ppt/tags/tag72.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Text"/>
  <p:tag name="MH_ORDER" val="1"/>
</p:tagLst>
</file>

<file path=ppt/tags/tag73.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ags/tag8.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Text"/>
  <p:tag name="MH_ORDER" val="1"/>
</p:tagLst>
</file>

<file path=ppt/tags/tag9.xml><?xml version="1.0" encoding="utf-8"?>
<p:tagLst xmlns:a="http://schemas.openxmlformats.org/drawingml/2006/main" xmlns:r="http://schemas.openxmlformats.org/officeDocument/2006/relationships" xmlns:p="http://schemas.openxmlformats.org/presentationml/2006/main">
  <p:tag name="MH" val="20180626165814"/>
  <p:tag name="MH_LIBRARY" val="GRAPHIC"/>
  <p:tag name="MH_TYPE" val="SubTitle"/>
  <p:tag name="MH_ORDER" val="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qtbtigdm">
      <a:majorFont>
        <a:latin typeface="字魂59号-创粗黑"/>
        <a:ea typeface="字魂59号-创粗黑"/>
        <a:cs typeface=""/>
      </a:majorFont>
      <a:minorFont>
        <a:latin typeface="字魂59号-创粗黑"/>
        <a:ea typeface="字魂59号-创粗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950</TotalTime>
  <Words>4478</Words>
  <Application>Microsoft Office PowerPoint</Application>
  <PresentationFormat>宽屏</PresentationFormat>
  <Paragraphs>344</Paragraphs>
  <Slides>47</Slides>
  <Notes>47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47</vt:i4>
      </vt:variant>
    </vt:vector>
  </HeadingPairs>
  <TitlesOfParts>
    <vt:vector size="56" baseType="lpstr">
      <vt:lpstr>-apple-system</vt:lpstr>
      <vt:lpstr>等线</vt:lpstr>
      <vt:lpstr>华文行楷</vt:lpstr>
      <vt:lpstr>字魂59号-创粗黑</vt:lpstr>
      <vt:lpstr>Arial</vt:lpstr>
      <vt:lpstr>Calibri</vt:lpstr>
      <vt:lpstr>Times New Roman</vt:lpstr>
      <vt:lpstr>Wingdings</vt:lpstr>
      <vt:lpstr>Office 主题​​</vt:lpstr>
      <vt:lpstr>对话系统（任务型）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简约淡色系教学课件答辩PPT模板</dc:title>
  <dc:creator>刘 箐川</dc:creator>
  <cp:lastModifiedBy>苏</cp:lastModifiedBy>
  <cp:revision>213</cp:revision>
  <dcterms:created xsi:type="dcterms:W3CDTF">2018-06-23T18:08:00Z</dcterms:created>
  <dcterms:modified xsi:type="dcterms:W3CDTF">2022-04-11T09:51:20Z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RubyTemplateID">
    <vt:lpwstr>8</vt:lpwstr>
  </property>
  <property fmtid="{D5CDD505-2E9C-101B-9397-08002B2CF9AE}" pid="3" name="KSOProductBuildVer">
    <vt:lpwstr>2052-11.1.0.8214</vt:lpwstr>
  </property>
</Properties>
</file>

<file path=docProps/thumbnail.jpeg>
</file>